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256" r:id="rId4"/>
    <p:sldId id="298" r:id="rId5"/>
    <p:sldId id="299" r:id="rId6"/>
    <p:sldId id="300" r:id="rId7"/>
    <p:sldId id="264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Ministerio%20P&#250;blico\Ministerio%20P&#250;blico%20-%20monitoreo%20mensual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IAZ.SENADO\Desktop\2017\Ministerio%20P&#250;blico\Ministerio%20P&#250;blico%20-%20monitoreo%20mensual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>
                <a:effectLst/>
              </a:rPr>
              <a:t>% Gasto Acumulado a Febrero respecto a la Ley Inicial</a:t>
            </a:r>
            <a:endParaRPr lang="es-CL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(1)'!$E$33</c:f>
              <c:strCache>
                <c:ptCount val="1"/>
                <c:pt idx="0">
                  <c:v>GASTOS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'P. 23 Ministerio Público (1)'!$F$32:$G$32</c:f>
              <c:strCache>
                <c:ptCount val="2"/>
                <c:pt idx="0">
                  <c:v>Ejecución Enero</c:v>
                </c:pt>
                <c:pt idx="1">
                  <c:v>Ejecución Febrero</c:v>
                </c:pt>
              </c:strCache>
            </c:strRef>
          </c:cat>
          <c:val>
            <c:numRef>
              <c:f>'P. 23 Ministerio Público (1)'!$F$33:$G$33</c:f>
              <c:numCache>
                <c:formatCode>0.0%</c:formatCode>
                <c:ptCount val="2"/>
                <c:pt idx="0">
                  <c:v>6.4929493477163411E-2</c:v>
                </c:pt>
                <c:pt idx="1">
                  <c:v>0.13792800737762617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710784"/>
        <c:axId val="47156032"/>
      </c:lineChart>
      <c:catAx>
        <c:axId val="4671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47156032"/>
        <c:crosses val="autoZero"/>
        <c:auto val="1"/>
        <c:lblAlgn val="ctr"/>
        <c:lblOffset val="100"/>
        <c:noMultiLvlLbl val="0"/>
      </c:catAx>
      <c:valAx>
        <c:axId val="471560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6710784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800" b="1" i="0" baseline="0">
                <a:effectLst/>
              </a:rPr>
              <a:t>% Gasto Mensual respecto a la Ley Inicial</a:t>
            </a:r>
            <a:endParaRPr lang="es-CL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(1)'!$E$37</c:f>
              <c:strCache>
                <c:ptCount val="1"/>
                <c:pt idx="0">
                  <c:v>GASTOS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'P. 23 Ministerio Público (1)'!$F$36:$G$36</c:f>
              <c:strCache>
                <c:ptCount val="2"/>
                <c:pt idx="0">
                  <c:v>Ejecución Enero</c:v>
                </c:pt>
                <c:pt idx="1">
                  <c:v>Ejecución Febrero</c:v>
                </c:pt>
              </c:strCache>
            </c:strRef>
          </c:cat>
          <c:val>
            <c:numRef>
              <c:f>'P. 23 Ministerio Público (1)'!$F$37:$G$37</c:f>
              <c:numCache>
                <c:formatCode>0.0%</c:formatCode>
                <c:ptCount val="2"/>
                <c:pt idx="0">
                  <c:v>6.4929493477163411E-2</c:v>
                </c:pt>
                <c:pt idx="1">
                  <c:v>7.2998513900462747E-2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18912"/>
        <c:axId val="47157184"/>
      </c:barChart>
      <c:catAx>
        <c:axId val="84518912"/>
        <c:scaling>
          <c:orientation val="minMax"/>
        </c:scaling>
        <c:delete val="0"/>
        <c:axPos val="b"/>
        <c:majorTickMark val="out"/>
        <c:minorTickMark val="none"/>
        <c:tickLblPos val="nextTo"/>
        <c:crossAx val="47157184"/>
        <c:crosses val="autoZero"/>
        <c:auto val="1"/>
        <c:lblAlgn val="ctr"/>
        <c:lblOffset val="100"/>
        <c:noMultiLvlLbl val="0"/>
      </c:catAx>
      <c:valAx>
        <c:axId val="471571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4518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3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14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20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57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432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12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4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48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586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8444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74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1362821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636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2017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Febrero </a:t>
            </a:r>
            <a:r>
              <a:rPr lang="es-CL" sz="1600" dirty="0" smtClean="0">
                <a:latin typeface="+mn-lt"/>
              </a:rPr>
              <a:t>de </a:t>
            </a:r>
            <a:r>
              <a:rPr lang="es-CL" sz="1600" dirty="0" smtClean="0">
                <a:latin typeface="+mn-lt"/>
              </a:rPr>
              <a:t>2017,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</a:t>
            </a:r>
            <a:r>
              <a:rPr lang="es-CL" sz="1600" dirty="0" smtClean="0">
                <a:latin typeface="+mn-lt"/>
              </a:rPr>
              <a:t>180.096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</a:t>
            </a:r>
            <a:r>
              <a:rPr lang="es-CL" sz="1600" dirty="0" smtClean="0">
                <a:latin typeface="+mn-lt"/>
              </a:rPr>
              <a:t>La ejecución a </a:t>
            </a:r>
            <a:r>
              <a:rPr lang="es-CL" sz="1600" dirty="0" smtClean="0">
                <a:latin typeface="+mn-lt"/>
              </a:rPr>
              <a:t>Febrero </a:t>
            </a:r>
            <a:r>
              <a:rPr lang="es-CL" sz="1600" dirty="0" smtClean="0">
                <a:latin typeface="+mn-lt"/>
              </a:rPr>
              <a:t>evidenció un </a:t>
            </a:r>
            <a:r>
              <a:rPr lang="es-CL" sz="1600" dirty="0" smtClean="0">
                <a:latin typeface="+mn-lt"/>
              </a:rPr>
              <a:t>13,8%.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$1.714 millones, que significaron una ejecución de 12,2%.</a:t>
            </a:r>
            <a:endParaRPr lang="es-ES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</a:t>
            </a:r>
            <a:r>
              <a:rPr lang="es-CL" sz="1600" dirty="0"/>
              <a:t>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/>
              <a:t>no se observaron desembolsos.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863316"/>
              </p:ext>
            </p:extLst>
          </p:nvPr>
        </p:nvGraphicFramePr>
        <p:xfrm>
          <a:off x="2051720" y="2275148"/>
          <a:ext cx="5094312" cy="324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60956"/>
              </p:ext>
            </p:extLst>
          </p:nvPr>
        </p:nvGraphicFramePr>
        <p:xfrm>
          <a:off x="1917864" y="2060848"/>
          <a:ext cx="5166320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8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991830"/>
              </p:ext>
            </p:extLst>
          </p:nvPr>
        </p:nvGraphicFramePr>
        <p:xfrm>
          <a:off x="539552" y="1761170"/>
          <a:ext cx="7920880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Hoja de cálculo" r:id="rId3" imgW="7515157" imgH="4438560" progId="Excel.Sheet.8">
                  <p:embed/>
                </p:oleObj>
              </mc:Choice>
              <mc:Fallback>
                <p:oleObj name="Hoja de cálculo" r:id="rId3" imgW="7515157" imgH="4438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761170"/>
                        <a:ext cx="7920880" cy="443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275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PRESUPUESTARIA DE GASTOS ACUMULADA al mes de Febrero de 2017 Partida 23: MINISTERIO PÚBLICO</vt:lpstr>
      <vt:lpstr>Ejecución Presupuestaria de Gastos Acumulada al Mes de Febrero de 2017  Ministerio Público</vt:lpstr>
      <vt:lpstr>Ejecución Presupuestaria de Gastos Acumulada al Mes de Febrero de 2017  Ministerio Público</vt:lpstr>
      <vt:lpstr>Ejecución Presupuestaria de Gastos Acumulada al Mes de Febrero de 2017  Ministerio Público</vt:lpstr>
      <vt:lpstr>Ejecución Presupuestaria de Gastos Acumulada al Mes de Febrero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78</cp:revision>
  <cp:lastPrinted>2016-07-04T14:42:46Z</cp:lastPrinted>
  <dcterms:created xsi:type="dcterms:W3CDTF">2016-06-23T13:38:47Z</dcterms:created>
  <dcterms:modified xsi:type="dcterms:W3CDTF">2017-04-12T14:25:32Z</dcterms:modified>
</cp:coreProperties>
</file>