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298" r:id="rId4"/>
    <p:sldId id="299" r:id="rId5"/>
    <p:sldId id="304" r:id="rId6"/>
    <p:sldId id="264" r:id="rId7"/>
    <p:sldId id="301" r:id="rId8"/>
    <p:sldId id="263" r:id="rId9"/>
    <p:sldId id="265" r:id="rId10"/>
    <p:sldId id="302" r:id="rId11"/>
    <p:sldId id="267" r:id="rId12"/>
    <p:sldId id="303" r:id="rId13"/>
    <p:sldId id="268" r:id="rId14"/>
    <p:sldId id="269" r:id="rId15"/>
    <p:sldId id="275" r:id="rId16"/>
    <p:sldId id="276" r:id="rId17"/>
    <p:sldId id="300" r:id="rId18"/>
    <p:sldId id="277" r:id="rId19"/>
    <p:sldId id="278" r:id="rId20"/>
    <p:sldId id="272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33" autoAdjust="0"/>
  </p:normalViewPr>
  <p:slideViewPr>
    <p:cSldViewPr>
      <p:cViewPr varScale="1">
        <p:scale>
          <a:sx n="69" d="100"/>
          <a:sy n="69" d="100"/>
        </p:scale>
        <p:origin x="133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Febrero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21: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4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7135" y="551723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01, Programa 05: INGRESO ÉTICO FAMILIAR Y SISTEMA CHILE SOLIDARIO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799399" y="1461492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916833"/>
            <a:ext cx="8238911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2227" y="594639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01, Programa 05: INGRESO ÉTICO FAMILIAR Y SISTEMA CHILE SOLIDARIO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799399" y="1461492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3" y="1916832"/>
            <a:ext cx="8238911" cy="4032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381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725" y="609329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01, Programa 06: SISTEMA DE PROTECCIÓN INTEGRAL A LA INFANCIA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3"/>
            <a:ext cx="8210799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3" y="6468756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15171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02: FONDO DE SOLIDARIDAD E INVERSIÓN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3" y="1628800"/>
            <a:ext cx="8238911" cy="4839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51621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05: INSTITUTO NACIONAL DE LA JUVENTUD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5"/>
            <a:ext cx="8210799" cy="3649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78634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06: CORPORACIÓN NACIONAL DE DESARROLLO INDÍGENA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10799" cy="3918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9091" y="5571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06: CORPORACIÓN NACIONAL DE DESARROLLO INDÍGENA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868115"/>
            <a:ext cx="8187200" cy="369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4" y="619244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07: SERVICIO NACIONAL DE LA DISCAPACIDAD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" y="1868115"/>
            <a:ext cx="8196511" cy="4324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652025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08: SERVICIO NACIONAL DEL ADULTO MAYOR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00808"/>
            <a:ext cx="8210799" cy="4819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17708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09: SUBSECRETARÍA DE EVALUACIÓN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10799" cy="3308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2017 la Partida presenta un presupuesto aprobado de </a:t>
            </a:r>
            <a:r>
              <a:rPr lang="es-CL" sz="1600" b="1" dirty="0"/>
              <a:t>$621.072 millones</a:t>
            </a:r>
            <a:r>
              <a:rPr lang="es-CL" sz="1600" dirty="0"/>
              <a:t>, de los cuales un 88,6% se destina a transferencias corrientes y de capital, con una participación de un 63,9% y 21,7% respectivamente, los que a marzo registraron erogaciones del 37,5% y 0,4%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Ministerio, del mes de febrero ascendió a </a:t>
            </a:r>
            <a:r>
              <a:rPr lang="es-CL" sz="1600" b="1" dirty="0"/>
              <a:t>$41.578 millones</a:t>
            </a:r>
            <a:r>
              <a:rPr lang="es-CL" sz="1600" dirty="0"/>
              <a:t>, es decir, un </a:t>
            </a:r>
            <a:r>
              <a:rPr lang="es-CL" sz="1600" b="1" dirty="0"/>
              <a:t>6,7%</a:t>
            </a:r>
            <a:r>
              <a:rPr lang="es-CL" sz="1600" dirty="0"/>
              <a:t> respecto de la ley inicial, superior en 0,9 puntos porcentuales respecto a igual mes del año 2016.  Con ello, la ejecución acumulada a febrero de 2017 ascendió a </a:t>
            </a:r>
            <a:r>
              <a:rPr lang="es-CL" sz="1600" b="1" dirty="0"/>
              <a:t>$185.100 millones</a:t>
            </a:r>
            <a:r>
              <a:rPr lang="es-CL" sz="1600" dirty="0"/>
              <a:t>, equivalente a </a:t>
            </a:r>
            <a:r>
              <a:rPr lang="es-CL" sz="1600"/>
              <a:t>un </a:t>
            </a:r>
            <a:r>
              <a:rPr lang="es-CL" sz="1600" b="1"/>
              <a:t>29,2%</a:t>
            </a:r>
            <a:r>
              <a:rPr lang="es-CL" sz="1600"/>
              <a:t> </a:t>
            </a:r>
            <a:r>
              <a:rPr lang="es-CL" sz="1600" dirty="0"/>
              <a:t>del presupuesto vigente y un </a:t>
            </a:r>
            <a:r>
              <a:rPr lang="es-CL" sz="1600" b="1" dirty="0"/>
              <a:t>29,8%</a:t>
            </a:r>
            <a:r>
              <a:rPr lang="es-CL" sz="1600" dirty="0"/>
              <a:t> del presupuesto inicial.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febrero un incremento consolidado de </a:t>
            </a:r>
            <a:r>
              <a:rPr lang="es-CL" sz="1600" b="1" dirty="0"/>
              <a:t>$13.581 millones</a:t>
            </a:r>
            <a:r>
              <a:rPr lang="es-CL" sz="1600" dirty="0"/>
              <a:t>.  Afectando los gastos en personal, bienes y servicios de consumo y servicio de la deuda que presentan aumentos de $150 millones; $1.268 millones; y, $13.581 millones respectivamente.  Asimismo, el subtítulo 24 “transferencias corrientes”, experimenta una disminución por un monto de $1.417 millones. 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Los subtítulo que presentan el mayor nivel de gasto son las</a:t>
            </a:r>
            <a:r>
              <a:rPr lang="es-CL" sz="1600" b="1" dirty="0"/>
              <a:t> “transferencias corrientes” que alcanza un 37,5%</a:t>
            </a:r>
            <a:r>
              <a:rPr lang="es-CL" sz="1600" dirty="0"/>
              <a:t>, explicado por las transferencias al gobierno central realizadas por la Subsecretaría de Servicios Sociales a través de las asignaciones 021 “Subsidio Empleo a la Mujer, Ley </a:t>
            </a:r>
            <a:r>
              <a:rPr lang="es-CL" sz="1600" dirty="0" err="1"/>
              <a:t>N°</a:t>
            </a:r>
            <a:r>
              <a:rPr lang="es-CL" sz="1600" dirty="0"/>
              <a:t> 20.595 – SENCE” y 337 “Bonos Art. 2° Transitorio, Ley </a:t>
            </a:r>
            <a:r>
              <a:rPr lang="es-CL" sz="1600" dirty="0" err="1"/>
              <a:t>N°</a:t>
            </a:r>
            <a:r>
              <a:rPr lang="es-CL" sz="1600" dirty="0"/>
              <a:t> 19.949” que alcanzan el 100%</a:t>
            </a:r>
            <a:r>
              <a:rPr lang="es-CL" sz="1600" b="1" dirty="0"/>
              <a:t>; y, por la mayor erogación del subtítulo 34 “servicio de la deuda”, cifra que alcanza los </a:t>
            </a:r>
            <a:r>
              <a:rPr lang="es-CL" sz="1600" b="1" i="1" dirty="0"/>
              <a:t>$25.754 millones</a:t>
            </a:r>
            <a:r>
              <a:rPr lang="es-CL" sz="1600" dirty="0"/>
              <a:t>, correspondientes a los Programas: Subsecretaría de Servicios Sociales ($2.277 millones); Ingreso Ético Familiar ($8.806 millones); Sistema de Protección Integral a la Infancia ($2.502 millones); FOSIS ($442 millones); INJ ($30 millones); CONADI ($3.918 millones); SENADIS ($277 millones); SENAMA ($2.066 millones); y, la Subsecretaría de Evaluación Social ($3.560 millones), destinados al pago de las obligaciones devengadas al 31 de diciembre de 2016 (deuda flotante)</a:t>
            </a:r>
            <a:r>
              <a:rPr lang="es-CL" sz="1600" b="1" i="1" dirty="0"/>
              <a:t>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En cuanto a los programas, el 72% del presupuesto inicial, se concentró en el programa Ingreso Ético Familiar y Sistema Chile Solidario (39%), Fondo de Solidaridad e Inversión Social (13%) y la Corporación Nacional de Desarrollo Indígena (20%), los que al mes de febrero alcanzaron niveles de ejecución de 51,5%, 13,9% y 6% respectivamente, calculados respecto al presupuesto vigente.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es-CL" sz="1600" dirty="0"/>
              <a:t>El programa Ingreso Ético Familiar y Sistema Chile Solidario es el que presenta el mayor avance con un 51,5%, mientras que la Corporación Nacional de Desarrollo Indígena es la que presenta la ejecución menor con un 6%, explicado por el bajo nivel de gasto de los subtítulos 24 transparencias corrientes y 33 transferencias de capital, que alcanzan gastos de 0,3% y 0,2% respectivamente, representando el 87,6% del programa.</a:t>
            </a:r>
          </a:p>
        </p:txBody>
      </p:sp>
    </p:spTree>
    <p:extLst>
      <p:ext uri="{BB962C8B-B14F-4D97-AF65-F5344CB8AC3E}">
        <p14:creationId xmlns:p14="http://schemas.microsoft.com/office/powerpoint/2010/main" val="3233117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Desarrollo Social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6932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317" y="1724099"/>
            <a:ext cx="8210800" cy="1969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Desarrollo Social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40440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1426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882108"/>
            <a:ext cx="4085655" cy="2522296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8282" y="1882107"/>
            <a:ext cx="4085655" cy="2522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Febrero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21,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86224" y="4077071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00808"/>
            <a:ext cx="8201488" cy="237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9467" y="594254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01, Programa 01: SUBSECRETARÍA DE SERVICIOS SOCIALES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196752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88024" y="1196752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467" y="1671985"/>
            <a:ext cx="8199424" cy="427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78950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01, Programa 01: SUBSECRETARÍA DE SERVICIOS SOCIALES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88024" y="1196752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632911"/>
            <a:ext cx="8238911" cy="215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41101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3076</TotalTime>
  <Words>1094</Words>
  <Application>Microsoft Office PowerPoint</Application>
  <PresentationFormat>Presentación en pantalla (4:3)</PresentationFormat>
  <Paragraphs>84</Paragraphs>
  <Slides>19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7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Febrero de 2017 Partida 21: MINISTERIO DE DESARROLLO SOCIAL</vt:lpstr>
      <vt:lpstr>Ejecución Presupuestaria de Gastos Acumulada al mes de Febrero de 2017  Ministerio de Desarrollo Social</vt:lpstr>
      <vt:lpstr>Ejecución Presupuestaria de Gastos Acumulada al mes de Febrero de 2017  Ministerio de Desarrollo Social</vt:lpstr>
      <vt:lpstr>Ejecución Presupuestaria de Gastos Acumulada al mes de Febrero de 2017  Ministerio de Desarrollo Social</vt:lpstr>
      <vt:lpstr>Ejecución Presupuestaria de Gastos Acumulada al mes de Febrero de 2017  Ministerio de Desarrollo Social</vt:lpstr>
      <vt:lpstr>Ejecución Presupuestaria de Gastos Acumulada al mes de Febrero de 2017  Ministerio de Desarrollo Social</vt:lpstr>
      <vt:lpstr>Ejecución Presupuestaria de Gastos Acumulada al mes de Febrero de 2017  Partida 21,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150</cp:revision>
  <cp:lastPrinted>2016-07-04T14:42:46Z</cp:lastPrinted>
  <dcterms:created xsi:type="dcterms:W3CDTF">2016-06-23T13:38:47Z</dcterms:created>
  <dcterms:modified xsi:type="dcterms:W3CDTF">2017-06-13T21:42:00Z</dcterms:modified>
</cp:coreProperties>
</file>