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299" r:id="rId6"/>
    <p:sldId id="263" r:id="rId7"/>
    <p:sldId id="265" r:id="rId8"/>
    <p:sldId id="267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31-05-2017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Febrero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La Ejecución de la Partida del mes de febrero ascendió a $1.316 millones, es decir, un 4,5% respecto de la ley inicial.  Con ello, la ejecución acumulada al primer </a:t>
            </a:r>
            <a:r>
              <a:rPr lang="es-CL" sz="1600" dirty="0" err="1"/>
              <a:t>bimes</a:t>
            </a:r>
            <a:r>
              <a:rPr lang="es-CL" sz="1600" dirty="0"/>
              <a:t> de 2017  ascendió a </a:t>
            </a:r>
            <a:r>
              <a:rPr lang="es-CL" sz="1600" b="1" dirty="0"/>
              <a:t>$2.610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9%</a:t>
            </a:r>
            <a:r>
              <a:rPr lang="es-CL" sz="1600" dirty="0"/>
              <a:t> respecto al presupuesto vigente.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En cuanto a los programas, el 71% del presupuesto vigente, se concentra en la </a:t>
            </a:r>
            <a:r>
              <a:rPr lang="es-CL" sz="1600" b="1" dirty="0"/>
              <a:t>Secretaría General de Gobierno</a:t>
            </a:r>
            <a:r>
              <a:rPr lang="es-CL" sz="1600" dirty="0"/>
              <a:t> que al mes </a:t>
            </a:r>
            <a:r>
              <a:rPr lang="es-CL" sz="1600"/>
              <a:t>de febrero </a:t>
            </a:r>
            <a:r>
              <a:rPr lang="es-CL" sz="1600" dirty="0"/>
              <a:t>alcanzó un nivel de ejecución de </a:t>
            </a:r>
            <a:r>
              <a:rPr lang="es-CL" sz="1600" b="1" dirty="0"/>
              <a:t>10,1%.  </a:t>
            </a:r>
            <a:r>
              <a:rPr lang="es-CL" sz="1600" dirty="0"/>
              <a:t>Ejecución afectada por</a:t>
            </a:r>
            <a:r>
              <a:rPr lang="es-CL" sz="1600" b="1" dirty="0"/>
              <a:t> </a:t>
            </a:r>
            <a:r>
              <a:rPr lang="es-CL" sz="1600" dirty="0"/>
              <a:t>el nivel de ejecución de los subtítulos </a:t>
            </a:r>
            <a:r>
              <a:rPr lang="es-CL" sz="1600" b="1" dirty="0"/>
              <a:t>bienes y servicios de consumo y transferencias corrientes </a:t>
            </a:r>
            <a:r>
              <a:rPr lang="es-CL" sz="1600" dirty="0"/>
              <a:t>que alcanzaron una erogación de </a:t>
            </a:r>
            <a:r>
              <a:rPr lang="es-CL" sz="1600" b="1" dirty="0"/>
              <a:t>5,6% y 7,7% </a:t>
            </a:r>
            <a:r>
              <a:rPr lang="es-CL" sz="1600" dirty="0"/>
              <a:t>respectivamente y una participación dentro de la Secretaría del  53,5%.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El programa </a:t>
            </a:r>
            <a:r>
              <a:rPr lang="es-CL" sz="1600" b="1" dirty="0"/>
              <a:t>Consejo Nacional de Televisión </a:t>
            </a:r>
            <a:r>
              <a:rPr lang="es-CL" sz="1600" dirty="0"/>
              <a:t>presentó un </a:t>
            </a:r>
            <a:r>
              <a:rPr lang="es-CL" sz="1600" b="1" dirty="0"/>
              <a:t>avance acumulado de 6,3%</a:t>
            </a:r>
            <a:r>
              <a:rPr lang="es-CL" sz="1600" dirty="0"/>
              <a:t>, donde los niveles de gasto más bajos se registran en el subtítulo 24 “transferencias corrientes” con un 1,1% y una participación en el Consejo de 61,2%).  Asimismo, la asignación relativa a al Fondo de Apoyo a Programas Culturales presenta una erogación del 0,3%.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Respecto a los subtítulos, la mayor erogación, se registra en </a:t>
            </a:r>
            <a:r>
              <a:rPr lang="es-CL" sz="1600" b="1" dirty="0"/>
              <a:t>gastos en personal</a:t>
            </a:r>
            <a:r>
              <a:rPr lang="es-CL" sz="1600" dirty="0"/>
              <a:t>, con desembolsos que alcanzan el </a:t>
            </a:r>
            <a:r>
              <a:rPr lang="es-CL" sz="1600" b="1" dirty="0"/>
              <a:t>14,8%</a:t>
            </a:r>
            <a:r>
              <a:rPr lang="es-CL" sz="1600" dirty="0"/>
              <a:t>, mientras que el menor nivel de ejecución se registra en</a:t>
            </a:r>
            <a:r>
              <a:rPr lang="es-CL" sz="1600" b="1" dirty="0"/>
              <a:t> adquisición de activos no financieros y servicio de la deuda, con un 2,4% y 2,6% respectivamente</a:t>
            </a:r>
            <a:r>
              <a:rPr lang="es-CL" sz="1600" dirty="0"/>
              <a:t>, que a su vez representa el 2,9% de los recursos contemplados en la Partida.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5679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700808"/>
            <a:ext cx="8105775" cy="187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45091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085" y="2132855"/>
            <a:ext cx="3941471" cy="236907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2601" y="2132855"/>
            <a:ext cx="3964806" cy="236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37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Febrero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306387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72816"/>
            <a:ext cx="8201488" cy="1291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23222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01,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163368" cy="438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551214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02,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16832"/>
            <a:ext cx="8300576" cy="3576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2536</TotalTime>
  <Words>457</Words>
  <Application>Microsoft Office PowerPoint</Application>
  <PresentationFormat>Presentación en pantalla (4:3)</PresentationFormat>
  <Paragraphs>32</Paragraphs>
  <Slides>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Febrero de 2017 Partida 20: MINISTERIO SECRETARÍA GENERAL DE GOBIERNO</vt:lpstr>
      <vt:lpstr>Ejecución Presupuestaria de Gastos Acumulada al mes de Febrero de 2017  Ministerio Secretaría General de Gobierno</vt:lpstr>
      <vt:lpstr>Ejecución Presupuestaria de Gastos Acumulada al mes de Febrero de 2017  Ministerio Secretaría General de Gobierno</vt:lpstr>
      <vt:lpstr>Presentación de PowerPoint</vt:lpstr>
      <vt:lpstr>Ejecución Presupuestaria de Gastos Acumulada al mes de Febrero de 2017  Partida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143</cp:revision>
  <cp:lastPrinted>2016-10-11T11:56:42Z</cp:lastPrinted>
  <dcterms:created xsi:type="dcterms:W3CDTF">2016-06-23T13:38:47Z</dcterms:created>
  <dcterms:modified xsi:type="dcterms:W3CDTF">2017-05-31T21:51:17Z</dcterms:modified>
</cp:coreProperties>
</file>