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9"/>
  </p:notesMasterIdLst>
  <p:handoutMasterIdLst>
    <p:handoutMasterId r:id="rId20"/>
  </p:handoutMasterIdLst>
  <p:sldIdLst>
    <p:sldId id="256" r:id="rId3"/>
    <p:sldId id="298" r:id="rId4"/>
    <p:sldId id="300" r:id="rId5"/>
    <p:sldId id="264" r:id="rId6"/>
    <p:sldId id="301" r:id="rId7"/>
    <p:sldId id="263" r:id="rId8"/>
    <p:sldId id="265" r:id="rId9"/>
    <p:sldId id="269" r:id="rId10"/>
    <p:sldId id="271" r:id="rId11"/>
    <p:sldId id="273" r:id="rId12"/>
    <p:sldId id="274" r:id="rId13"/>
    <p:sldId id="275" r:id="rId14"/>
    <p:sldId id="287" r:id="rId15"/>
    <p:sldId id="288" r:id="rId16"/>
    <p:sldId id="289" r:id="rId17"/>
    <p:sldId id="290" r:id="rId18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3" autoAdjust="0"/>
    <p:restoredTop sz="94660"/>
  </p:normalViewPr>
  <p:slideViewPr>
    <p:cSldViewPr>
      <p:cViewPr varScale="1">
        <p:scale>
          <a:sx n="78" d="100"/>
          <a:sy n="78" d="100"/>
        </p:scale>
        <p:origin x="1200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3" d="100"/>
          <a:sy n="53" d="100"/>
        </p:scale>
        <p:origin x="-2850" y="-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microsoft.com/office/2015/10/relationships/revisionInfo" Target="revisionInfo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25-05-2017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25-05-2017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25-05-2017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25-05-2017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25-05-2017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630719" y="260648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2114182832"/>
              </p:ext>
            </p:extLst>
          </p:nvPr>
        </p:nvGraphicFramePr>
        <p:xfrm>
          <a:off x="5940152" y="203419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0152" y="203419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444208" y="231031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25-05-2017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702727" y="82405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596557328"/>
              </p:ext>
            </p:extLst>
          </p:nvPr>
        </p:nvGraphicFramePr>
        <p:xfrm>
          <a:off x="6012160" y="44624"/>
          <a:ext cx="565001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11 Objeto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2160" y="44624"/>
                        <a:ext cx="565001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516216" y="44624"/>
            <a:ext cx="2592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400" b="1" dirty="0">
                <a:latin typeface="+mn-lt"/>
              </a:rPr>
              <a:t>EJECUCIÓN PRESUPUESTARIA DE GASTOS ACUMULADA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al mes de Febrero de 2017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Partida 19:</a:t>
            </a:r>
            <a:br>
              <a:rPr lang="es-CL" sz="2400" b="1" dirty="0">
                <a:latin typeface="+mn-lt"/>
              </a:rPr>
            </a:br>
            <a:r>
              <a:rPr lang="es-CL" sz="2400" b="1" dirty="0">
                <a:latin typeface="+mn-lt"/>
              </a:rPr>
              <a:t>MINISTERIO DE TRANSPORTES Y TELECOMUNICACIONES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Valparaíso, abril 2017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/>
          </a:p>
        </p:txBody>
      </p:sp>
      <p:sp>
        <p:nvSpPr>
          <p:cNvPr id="5" name="4 CuadroTexto"/>
          <p:cNvSpPr txBox="1"/>
          <p:nvPr/>
        </p:nvSpPr>
        <p:spPr>
          <a:xfrm>
            <a:off x="1844875" y="1064930"/>
            <a:ext cx="3771241" cy="349955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12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12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24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6" name="5 Objeto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421450"/>
              </p:ext>
            </p:extLst>
          </p:nvPr>
        </p:nvGraphicFramePr>
        <p:xfrm>
          <a:off x="410078" y="836712"/>
          <a:ext cx="1209594" cy="8933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92" name="Imagen de mapa de bits" r:id="rId3" imgW="743054" imgH="523810" progId="PBrush">
                  <p:embed/>
                </p:oleObj>
              </mc:Choice>
              <mc:Fallback>
                <p:oleObj name="Imagen de mapa de bits" r:id="rId3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078" y="836712"/>
                        <a:ext cx="1209594" cy="8933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7 Rectángulo"/>
          <p:cNvSpPr/>
          <p:nvPr/>
        </p:nvSpPr>
        <p:spPr>
          <a:xfrm>
            <a:off x="1547664" y="992922"/>
            <a:ext cx="44644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40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600" b="1" kern="1200" dirty="0">
                <a:solidFill>
                  <a:srgbClr val="943634"/>
                </a:solidFill>
                <a:latin typeface="Andalus" pitchFamily="18" charset="-78"/>
                <a:ea typeface="Times New Roman"/>
                <a:cs typeface="Andalus" pitchFamily="18" charset="-78"/>
              </a:rPr>
              <a:t>NIDAD DE ASESORÍA PRESUPUESTARIA</a:t>
            </a:r>
            <a:endParaRPr lang="es-CL" sz="1400" dirty="0"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13176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04: Unidad Operativa de Control de Tránsito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44824"/>
            <a:ext cx="8196510" cy="31450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978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79715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05: Fiscalización y Control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700808"/>
            <a:ext cx="8210799" cy="3096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1946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6448251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06: Subsidio Nacional al Transporte Público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844824"/>
            <a:ext cx="8187199" cy="460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447976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0928" y="493608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07: Programa de Desarrollo Logístico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844824"/>
            <a:ext cx="8210799" cy="30679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1278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95536" y="494116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410181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08: Programa de Vialidad y Transporte Urbano: SECTRA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16832"/>
            <a:ext cx="8201488" cy="2997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7557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944195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15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02, Programa 01: Subsecretaría de Telecomunicaciones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967261"/>
            <a:ext cx="8187199" cy="39820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7284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4576043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16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03, Programa 01: Junta de Aeronáutica Civil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					</a:t>
            </a:r>
            <a:endParaRPr lang="es-CL" sz="1600" b="1" i="1" dirty="0">
              <a:latin typeface="+mn-lt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5" y="1873200"/>
            <a:ext cx="8187200" cy="2707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5802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Para el año 2017 la Partida presenta un presupuesto aprobado de </a:t>
            </a:r>
            <a:r>
              <a:rPr lang="es-CL" sz="1600" b="1" dirty="0">
                <a:latin typeface="+mn-lt"/>
              </a:rPr>
              <a:t>$1.021.304 millones</a:t>
            </a:r>
            <a:r>
              <a:rPr lang="es-CL" sz="1600" dirty="0">
                <a:latin typeface="+mn-lt"/>
              </a:rPr>
              <a:t>, de los cuales un 79% se destina a transferencias corrientes y transferencias de capital, con una participación de un 64% y 15% respectivamente, recursos que a Febrero registraron erogaciones del 15,1% y 4,4% respectivamente sobre el presupuesto vigente.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>
                <a:latin typeface="+mn-lt"/>
              </a:rPr>
              <a:t>La Ejecución del Ministerio, del mes de Febrero ascendió a </a:t>
            </a:r>
            <a:r>
              <a:rPr lang="es-CL" sz="1600" b="1" dirty="0">
                <a:latin typeface="+mn-lt"/>
              </a:rPr>
              <a:t>$60.196 millones</a:t>
            </a:r>
            <a:r>
              <a:rPr lang="es-CL" sz="1600" dirty="0">
                <a:latin typeface="+mn-lt"/>
              </a:rPr>
              <a:t>, es decir, un </a:t>
            </a:r>
            <a:r>
              <a:rPr lang="es-CL" sz="1600" b="1" dirty="0">
                <a:latin typeface="+mn-lt"/>
              </a:rPr>
              <a:t>5,9%</a:t>
            </a:r>
            <a:r>
              <a:rPr lang="es-CL" sz="1600" dirty="0">
                <a:latin typeface="+mn-lt"/>
              </a:rPr>
              <a:t> respecto de la ley inicial, gasto inferior en 1,7 puntos porcentuales respecto a igual mes del año 2016.  Con ello, la ejecución acumulada </a:t>
            </a:r>
            <a:r>
              <a:rPr lang="es-CL" sz="1600" dirty="0"/>
              <a:t>a Febrero de 2017 </a:t>
            </a:r>
            <a:r>
              <a:rPr lang="es-CL" sz="1600" dirty="0">
                <a:latin typeface="+mn-lt"/>
              </a:rPr>
              <a:t>ascendió a </a:t>
            </a:r>
            <a:r>
              <a:rPr lang="es-CL" sz="1600" b="1" dirty="0">
                <a:latin typeface="+mn-lt"/>
              </a:rPr>
              <a:t>$75.582 millones</a:t>
            </a:r>
            <a:r>
              <a:rPr lang="es-CL" sz="1600" dirty="0">
                <a:latin typeface="+mn-lt"/>
              </a:rPr>
              <a:t>, equivalente a un </a:t>
            </a:r>
            <a:r>
              <a:rPr lang="es-CL" sz="1600" b="1" dirty="0">
                <a:latin typeface="+mn-lt"/>
              </a:rPr>
              <a:t>7,4%</a:t>
            </a:r>
            <a:r>
              <a:rPr lang="es-CL" sz="1600" dirty="0">
                <a:latin typeface="+mn-lt"/>
              </a:rPr>
              <a:t> del presupuesto inicial y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600" dirty="0"/>
              <a:t>Respecto a los aumentos y disminuciones al presupuesto inicial, la Partida presenta al mes de Febrero un aumento consolidado de </a:t>
            </a:r>
            <a:r>
              <a:rPr lang="es-CL" sz="1600" b="1" dirty="0"/>
              <a:t>$172 millones</a:t>
            </a:r>
            <a:r>
              <a:rPr lang="es-CL" sz="1600" dirty="0"/>
              <a:t>.  Destacando el incremento del subtítulo 24 “prestaciones de seguridad social”, por un monto de $237 millones.  Asimismo, gastos en personal presenta una disminución de $65 millones.</a:t>
            </a:r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5112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En cuanto a los programas, </a:t>
            </a:r>
            <a:r>
              <a:rPr lang="es-CL" sz="1600" b="1" dirty="0"/>
              <a:t>el 97% </a:t>
            </a:r>
            <a:r>
              <a:rPr lang="es-CL" sz="1600" dirty="0"/>
              <a:t>del presupuesto inicial, se concentra en la </a:t>
            </a:r>
            <a:r>
              <a:rPr lang="es-CL" sz="1600" b="1" dirty="0"/>
              <a:t>Secretaría y Administración General de Transportes, </a:t>
            </a:r>
            <a:r>
              <a:rPr lang="es-CL" sz="1600" dirty="0"/>
              <a:t>destacando a su vez, la participación del </a:t>
            </a:r>
            <a:r>
              <a:rPr lang="es-CL" sz="1600" b="1" dirty="0"/>
              <a:t>Subsidio Nacional al Transporte Público</a:t>
            </a:r>
            <a:r>
              <a:rPr lang="es-CL" sz="1600" dirty="0"/>
              <a:t> que representan el 71% de la Partida, el que al mes de Febrero alcanzó una ejecución de </a:t>
            </a:r>
            <a:r>
              <a:rPr lang="es-CL" sz="1600" b="1" dirty="0"/>
              <a:t>8,1%</a:t>
            </a:r>
            <a:r>
              <a:rPr lang="es-CL" sz="1600" dirty="0"/>
              <a:t> respecto al presupuesto vigente.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La </a:t>
            </a:r>
            <a:r>
              <a:rPr lang="es-CL" sz="1600" b="1" dirty="0"/>
              <a:t>Subsecretaría de Telecomunicaciones </a:t>
            </a:r>
            <a:r>
              <a:rPr lang="es-CL" sz="1600" dirty="0"/>
              <a:t>es la que presenta el </a:t>
            </a:r>
            <a:r>
              <a:rPr lang="es-CL" sz="1600" b="1" dirty="0"/>
              <a:t>mayor avance con un 24,6%</a:t>
            </a:r>
            <a:r>
              <a:rPr lang="es-CL" sz="1600" dirty="0"/>
              <a:t>, explicado por el nivel de erogación asociado al servicio de la deuda, en especial por los gastos asociados al pago de la deuda flotante que a Febrero presenta una sobre-ejecución de </a:t>
            </a:r>
            <a:r>
              <a:rPr lang="es-CL" sz="1600" b="1" dirty="0"/>
              <a:t>$5.437 millones, </a:t>
            </a:r>
            <a:r>
              <a:rPr lang="es-CL" sz="1600" dirty="0"/>
              <a:t>representando el 78% de las erogaciones registradas a Febrero.  Por el contrario, si no se considera dicho gasto, la ejecución de la Subsecretaría alcanzaría un 5,3% del presupuesto vigente.</a:t>
            </a:r>
            <a:endParaRPr lang="es-CL" sz="1600" b="1" u="sng" dirty="0"/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r>
              <a:rPr lang="es-CL" sz="1600" dirty="0"/>
              <a:t>Mientras que el Programa </a:t>
            </a:r>
            <a:r>
              <a:rPr lang="es-CL" sz="1600" b="1" dirty="0"/>
              <a:t>Unidad Operativa de Control de Tránsito </a:t>
            </a:r>
            <a:r>
              <a:rPr lang="es-CL" sz="1600" dirty="0"/>
              <a:t>es la que presenta la </a:t>
            </a:r>
            <a:r>
              <a:rPr lang="es-CL" sz="1600" b="1" dirty="0"/>
              <a:t>ejecución menor con un 3,4%</a:t>
            </a:r>
            <a:r>
              <a:rPr lang="es-CL" sz="1600" dirty="0"/>
              <a:t>.</a:t>
            </a:r>
            <a:endParaRPr lang="es-CL" sz="1600" b="1" dirty="0">
              <a:ea typeface="Verdana" pitchFamily="34" charset="0"/>
              <a:cs typeface="Verdana" pitchFamily="34" charset="0"/>
            </a:endParaRP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4"/>
            </a:pPr>
            <a:endParaRPr lang="es-CL" sz="1600" dirty="0"/>
          </a:p>
        </p:txBody>
      </p:sp>
    </p:spTree>
    <p:extLst>
      <p:ext uri="{BB962C8B-B14F-4D97-AF65-F5344CB8AC3E}">
        <p14:creationId xmlns:p14="http://schemas.microsoft.com/office/powerpoint/2010/main" val="144365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725144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857079"/>
            <a:ext cx="8201488" cy="28680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48680"/>
            <a:ext cx="8210798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Ministerio de Transportes y Telecomunicaciones</a:t>
            </a:r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4337" y="4509120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DIPRES.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12776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Comportamiento de la Ejecución Presupuestaria de la Partida 2016 - 2017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7" y="1988840"/>
            <a:ext cx="4085657" cy="2510346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800" y="1988840"/>
            <a:ext cx="4053138" cy="25202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51927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6" y="548680"/>
            <a:ext cx="8210799" cy="652648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Ejecución Presupuestaria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de Gastos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 Acumulada al mes de </a:t>
            </a: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Febrero </a:t>
            </a: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de 2017 </a:t>
            </a:r>
            <a:b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latin typeface="+mn-lt"/>
                <a:ea typeface="Verdana" pitchFamily="34" charset="0"/>
                <a:cs typeface="Verdana" pitchFamily="34" charset="0"/>
              </a:rPr>
              <a:t>Partida 19, Resumen por Capítulos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/>
          <p:cNvSpPr txBox="1">
            <a:spLocks/>
          </p:cNvSpPr>
          <p:nvPr/>
        </p:nvSpPr>
        <p:spPr>
          <a:xfrm>
            <a:off x="414336" y="4216003"/>
            <a:ext cx="8406135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245468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6" y="1772816"/>
            <a:ext cx="8201488" cy="2443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23528" y="5301208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7" name="1 Título"/>
          <p:cNvSpPr txBox="1">
            <a:spLocks/>
          </p:cNvSpPr>
          <p:nvPr/>
        </p:nvSpPr>
        <p:spPr>
          <a:xfrm>
            <a:off x="414336" y="410180"/>
            <a:ext cx="8210799" cy="929647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01: Secretaría y Administración General de Transporte</a:t>
            </a:r>
          </a:p>
        </p:txBody>
      </p:sp>
      <p:sp>
        <p:nvSpPr>
          <p:cNvPr id="9" name="1 Título"/>
          <p:cNvSpPr txBox="1">
            <a:spLocks/>
          </p:cNvSpPr>
          <p:nvPr/>
        </p:nvSpPr>
        <p:spPr>
          <a:xfrm>
            <a:off x="386224" y="1461492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336" y="1988840"/>
            <a:ext cx="8201488" cy="3329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7320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28625" y="5085184"/>
            <a:ext cx="8406135" cy="365125"/>
          </a:xfrm>
        </p:spPr>
        <p:txBody>
          <a:bodyPr/>
          <a:lstStyle/>
          <a:p>
            <a:r>
              <a:rPr lang="es-CL" sz="1100" b="1" dirty="0"/>
              <a:t>Fuente</a:t>
            </a:r>
            <a:r>
              <a:rPr lang="es-CL" sz="110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548680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02: Empresa de los Ferrocarriles del Estado  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268760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8624" y="1791532"/>
            <a:ext cx="8187200" cy="3293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5422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78469" y="5157192"/>
            <a:ext cx="8406135" cy="365125"/>
          </a:xfr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 a Informes de ejecución presupuestaria mensual de DIPRES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621628"/>
            <a:ext cx="8210799" cy="652648"/>
          </a:xfrm>
          <a:prstGeom prst="rect">
            <a:avLst/>
          </a:prstGeo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defTabSz="733425" fontAlgn="base">
              <a:spcAft>
                <a:spcPct val="0"/>
              </a:spcAft>
            </a:pP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Presupuestaria de Gastos Acumulada al Mes de Febrero de 2017 </a:t>
            </a:r>
            <a:b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8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19, Capítulo 01, Programa 03: Transantiago</a:t>
            </a:r>
          </a:p>
        </p:txBody>
      </p:sp>
      <p:sp>
        <p:nvSpPr>
          <p:cNvPr id="8" name="1 Título"/>
          <p:cNvSpPr txBox="1">
            <a:spLocks/>
          </p:cNvSpPr>
          <p:nvPr/>
        </p:nvSpPr>
        <p:spPr>
          <a:xfrm>
            <a:off x="386224" y="1389484"/>
            <a:ext cx="8229600" cy="45534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en miles de pesos 2017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4968" y="1844824"/>
            <a:ext cx="8201488" cy="3312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25306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2899</TotalTime>
  <Words>817</Words>
  <Application>Microsoft Office PowerPoint</Application>
  <PresentationFormat>Presentación en pantalla (4:3)</PresentationFormat>
  <Paragraphs>69</Paragraphs>
  <Slides>16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16</vt:i4>
      </vt:variant>
    </vt:vector>
  </HeadingPairs>
  <TitlesOfParts>
    <vt:vector size="24" baseType="lpstr">
      <vt:lpstr>Andalus</vt:lpstr>
      <vt:lpstr>Arial</vt:lpstr>
      <vt:lpstr>Calibri</vt:lpstr>
      <vt:lpstr>Times New Roman</vt:lpstr>
      <vt:lpstr>Verdana</vt:lpstr>
      <vt:lpstr>1_Tema de Office</vt:lpstr>
      <vt:lpstr>Tema de Office</vt:lpstr>
      <vt:lpstr>Imagen de mapa de bits</vt:lpstr>
      <vt:lpstr>EJECUCIÓN PRESUPUESTARIA DE GASTOS ACUMULADA al mes de Febrero de 2017 Partida 19: MINISTERIO DE TRANSPORTES Y TELECOMUNICACIONES</vt:lpstr>
      <vt:lpstr>Ejecución Presupuestaria de Gastos Acumulada al Mes de Febrero de 2017  Ministerio de Transportes y Telecomunicaciones</vt:lpstr>
      <vt:lpstr>Ejecución Presupuestaria de Gastos Acumulada al Mes de Febrero de 2017  Ministerio de Transportes y Telecomunicaciones</vt:lpstr>
      <vt:lpstr>Ejecución Presupuestaria de Gastos Acumulada al Mes de Febrero de 2017  Ministerio de Transportes y Telecomunicaciones</vt:lpstr>
      <vt:lpstr>Ejecución Presupuestaria de Gastos Acumulada al Mes de Febrero de 2017  Ministerio de Transportes y Telecomunicaciones</vt:lpstr>
      <vt:lpstr>Ejecución Presupuestaria de Gastos Acumulada al mes de Febrero de 2017  Partida 19, Resumen por Capítulos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162</cp:revision>
  <cp:lastPrinted>2017-05-12T12:49:10Z</cp:lastPrinted>
  <dcterms:created xsi:type="dcterms:W3CDTF">2016-06-23T13:38:47Z</dcterms:created>
  <dcterms:modified xsi:type="dcterms:W3CDTF">2017-05-25T13:37:47Z</dcterms:modified>
</cp:coreProperties>
</file>