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7"/>
  </p:notesMasterIdLst>
  <p:handoutMasterIdLst>
    <p:handoutMasterId r:id="rId28"/>
  </p:handoutMasterIdLst>
  <p:sldIdLst>
    <p:sldId id="256" r:id="rId3"/>
    <p:sldId id="298" r:id="rId4"/>
    <p:sldId id="264" r:id="rId5"/>
    <p:sldId id="263" r:id="rId6"/>
    <p:sldId id="265" r:id="rId7"/>
    <p:sldId id="317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25-05-2017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25-05-2017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25-05-2017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25-05-2017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25-05-2017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25-05-2017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25-05-2017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25-05-2017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25-05-2017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25-05-2017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 </a:t>
            </a:r>
            <a:r>
              <a:rPr lang="es-CL" sz="2400" b="1" dirty="0" smtClean="0">
                <a:latin typeface="+mn-lt"/>
              </a:rPr>
              <a:t>FEBRERO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18: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VIVIENDA Y URBANISMO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21. PROGRAMA 01: SERVIU I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" y="1628800"/>
            <a:ext cx="7667625" cy="469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859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22. PROGRAMA 01: SERVIU II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8" y="1628800"/>
            <a:ext cx="7820025" cy="486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549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453337"/>
            <a:ext cx="2133600" cy="268138"/>
          </a:xfrm>
        </p:spPr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23. PROGRAMA 01: SERVIU III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163" y="1484784"/>
            <a:ext cx="7305675" cy="5025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784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24. PROGRAMA 01: SERVIU IV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1556792"/>
            <a:ext cx="7905750" cy="4858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198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25. PROGRAMA 01: SERVIU V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556792"/>
            <a:ext cx="7058025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771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26. PROGRAMA 01: SERVIU VI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1628800"/>
            <a:ext cx="8442523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601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27. PROGRAMA 01:  SERVIU VII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3" y="1628800"/>
            <a:ext cx="7724775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257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28. PROGRAMA 01:  SERVIU VIII   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1772817"/>
            <a:ext cx="8115300" cy="4608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48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smtClean="0"/>
              <a:t>Fuente</a:t>
            </a:r>
            <a:r>
              <a:rPr lang="es-CL" sz="1050" smtClean="0"/>
              <a:t>: Elaboración propia en base  a Informes de ejecución presupuestaria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29. PROGRAMA 01: SERVIU IX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1628799"/>
            <a:ext cx="7677150" cy="46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061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smtClean="0"/>
              <a:t>Fuente</a:t>
            </a:r>
            <a:r>
              <a:rPr lang="es-CL" sz="1050" smtClean="0"/>
              <a:t>: Elaboración propia en base  a Informes de ejecución presupuestaria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30. PROGRAMA 01:  SERVIU X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1628800"/>
            <a:ext cx="7896225" cy="482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978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VIVIENDA Y URBANISMO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39552" y="1844824"/>
            <a:ext cx="79208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400" dirty="0"/>
              <a:t>El presupuesto </a:t>
            </a:r>
            <a:r>
              <a:rPr lang="es-CL" sz="1400" dirty="0" smtClean="0"/>
              <a:t>2017 </a:t>
            </a:r>
            <a:r>
              <a:rPr lang="es-CL" sz="1400" dirty="0"/>
              <a:t>del Ministerio de Vivienda y Urbanismo (MINVU) es de M$ </a:t>
            </a:r>
            <a:r>
              <a:rPr lang="es-CL" sz="1400" dirty="0" smtClean="0"/>
              <a:t>2.381.233.283, </a:t>
            </a:r>
            <a:r>
              <a:rPr lang="es-CL" sz="1400" dirty="0"/>
              <a:t>distribuido como sigue: un </a:t>
            </a:r>
            <a:r>
              <a:rPr lang="es-CL" sz="1400" dirty="0" smtClean="0"/>
              <a:t>54% </a:t>
            </a:r>
            <a:r>
              <a:rPr lang="es-CL" sz="1400" dirty="0"/>
              <a:t>a Transferencias de Capital, </a:t>
            </a:r>
            <a:r>
              <a:rPr lang="es-CL" sz="1400" dirty="0" smtClean="0"/>
              <a:t>19% </a:t>
            </a:r>
            <a:r>
              <a:rPr lang="es-CL" sz="1400" dirty="0"/>
              <a:t>a Iniciativas de Inversión, </a:t>
            </a:r>
            <a:r>
              <a:rPr lang="es-CL" sz="1400" dirty="0" smtClean="0"/>
              <a:t>5,7% </a:t>
            </a:r>
            <a:r>
              <a:rPr lang="es-CL" sz="1400" dirty="0"/>
              <a:t>a Gastos en Personal, 1</a:t>
            </a:r>
            <a:r>
              <a:rPr lang="es-CL" sz="1400" dirty="0" smtClean="0"/>
              <a:t>% </a:t>
            </a:r>
            <a:r>
              <a:rPr lang="es-CL" sz="1400" dirty="0"/>
              <a:t>Bienes y servicios de consumo, </a:t>
            </a:r>
            <a:r>
              <a:rPr lang="es-CL" sz="1400" dirty="0" smtClean="0"/>
              <a:t>0,2% </a:t>
            </a:r>
            <a:r>
              <a:rPr lang="es-CL" sz="1400" dirty="0"/>
              <a:t>Adquisición de activos no financieros y 0,06% para otros subtítulos de gasto.</a:t>
            </a:r>
          </a:p>
          <a:p>
            <a:pPr algn="just"/>
            <a:endParaRPr lang="es-CL" sz="1400" dirty="0">
              <a:solidFill>
                <a:srgbClr val="FF0000"/>
              </a:solidFill>
            </a:endParaRPr>
          </a:p>
          <a:p>
            <a:pPr algn="just"/>
            <a:r>
              <a:rPr lang="es-CL" sz="1400" dirty="0" smtClean="0"/>
              <a:t>A </a:t>
            </a:r>
            <a:r>
              <a:rPr lang="es-CL" sz="1400" dirty="0" smtClean="0"/>
              <a:t>febrero </a:t>
            </a:r>
            <a:r>
              <a:rPr lang="es-CL" sz="1400" dirty="0" smtClean="0"/>
              <a:t>2017  el presupuesto vigente </a:t>
            </a:r>
            <a:r>
              <a:rPr lang="es-CL" sz="1400" dirty="0"/>
              <a:t>se incrementó en </a:t>
            </a:r>
            <a:r>
              <a:rPr lang="es-CL" sz="1400" dirty="0" smtClean="0"/>
              <a:t>M$78.500 </a:t>
            </a:r>
            <a:r>
              <a:rPr lang="es-CL" sz="1400" dirty="0" smtClean="0"/>
              <a:t>.</a:t>
            </a:r>
            <a:endParaRPr lang="es-CL" sz="1400" dirty="0"/>
          </a:p>
          <a:p>
            <a:pPr algn="just"/>
            <a:endParaRPr lang="es-CL" sz="1400" dirty="0">
              <a:solidFill>
                <a:srgbClr val="FF0000"/>
              </a:solidFill>
            </a:endParaRPr>
          </a:p>
          <a:p>
            <a:pPr algn="just"/>
            <a:r>
              <a:rPr lang="es-CL" sz="1400" dirty="0" smtClean="0"/>
              <a:t>La </a:t>
            </a:r>
            <a:r>
              <a:rPr lang="es-CL" sz="1400" dirty="0"/>
              <a:t>ejecución del presupuesto </a:t>
            </a:r>
            <a:r>
              <a:rPr lang="es-CL" sz="1400" dirty="0" smtClean="0"/>
              <a:t>vigente alcanzó a  </a:t>
            </a:r>
            <a:r>
              <a:rPr lang="es-CL" sz="1400" dirty="0" smtClean="0"/>
              <a:t>febrero </a:t>
            </a:r>
            <a:r>
              <a:rPr lang="es-CL" sz="1400" dirty="0" smtClean="0"/>
              <a:t>un </a:t>
            </a:r>
            <a:r>
              <a:rPr lang="es-CL" sz="1400" dirty="0" smtClean="0"/>
              <a:t>11,7%. </a:t>
            </a:r>
            <a:r>
              <a:rPr lang="es-CL" sz="1400" dirty="0" smtClean="0"/>
              <a:t>De la ejecución  de  los subtítulos se observó que los subtítulos con mayor avance, aún cuando representan un porcentaje marginal del presupuesto del </a:t>
            </a:r>
            <a:r>
              <a:rPr lang="es-CL" sz="1400" dirty="0" err="1" smtClean="0"/>
              <a:t>Minvu</a:t>
            </a:r>
            <a:r>
              <a:rPr lang="es-CL" sz="1400" dirty="0" smtClean="0"/>
              <a:t>, </a:t>
            </a:r>
            <a:r>
              <a:rPr lang="es-CL" sz="1400" dirty="0" smtClean="0"/>
              <a:t>fueron </a:t>
            </a:r>
            <a:r>
              <a:rPr lang="es-CL" sz="1400" dirty="0" smtClean="0"/>
              <a:t>Prestaciones de Seguridad Social y Servicio de la Deuda. Las Transferencias de Capital alcanzaron un </a:t>
            </a:r>
            <a:r>
              <a:rPr lang="es-CL" sz="1400" dirty="0" smtClean="0"/>
              <a:t>16,2</a:t>
            </a:r>
            <a:r>
              <a:rPr lang="es-CL" sz="1400" dirty="0" smtClean="0"/>
              <a:t>% </a:t>
            </a:r>
            <a:r>
              <a:rPr lang="es-CL" sz="1400" dirty="0" smtClean="0"/>
              <a:t>de ejecución del gasto vigente y las Iniciativas de Inversión un  </a:t>
            </a:r>
            <a:r>
              <a:rPr lang="es-CL" sz="1400" dirty="0" smtClean="0"/>
              <a:t>4,7%.</a:t>
            </a:r>
            <a:endParaRPr lang="es-CL" sz="1400" dirty="0" smtClean="0"/>
          </a:p>
          <a:p>
            <a:pPr algn="just"/>
            <a:endParaRPr lang="es-CL" sz="1400" dirty="0">
              <a:solidFill>
                <a:srgbClr val="FF0000"/>
              </a:solidFill>
            </a:endParaRPr>
          </a:p>
          <a:p>
            <a:pPr algn="just"/>
            <a:r>
              <a:rPr lang="es-CL" sz="1400" dirty="0" smtClean="0"/>
              <a:t>Respecto a los SERVIU,  éstos en promedio lograron un </a:t>
            </a:r>
            <a:r>
              <a:rPr lang="es-CL" sz="1400" dirty="0" smtClean="0"/>
              <a:t>12</a:t>
            </a:r>
            <a:r>
              <a:rPr lang="es-CL" sz="1400" dirty="0" smtClean="0"/>
              <a:t>% </a:t>
            </a:r>
            <a:r>
              <a:rPr lang="es-CL" sz="1400" dirty="0" smtClean="0"/>
              <a:t>de ejecución del presupuesto vigente a  </a:t>
            </a:r>
            <a:r>
              <a:rPr lang="es-CL" sz="1400" dirty="0" smtClean="0"/>
              <a:t>febrero </a:t>
            </a:r>
            <a:r>
              <a:rPr lang="es-CL" sz="1400" dirty="0" smtClean="0"/>
              <a:t>2017. De los SERVIU, el XV correspondiente a Arica </a:t>
            </a:r>
            <a:r>
              <a:rPr lang="es-CL" sz="1400" dirty="0" err="1" smtClean="0"/>
              <a:t>Parinacota</a:t>
            </a:r>
            <a:r>
              <a:rPr lang="es-CL" sz="1400" dirty="0" smtClean="0"/>
              <a:t> alcanzó un </a:t>
            </a:r>
            <a:r>
              <a:rPr lang="es-CL" sz="1400" dirty="0" smtClean="0"/>
              <a:t>18,5% </a:t>
            </a:r>
            <a:r>
              <a:rPr lang="es-CL" sz="1400" dirty="0" smtClean="0"/>
              <a:t>de ejecución del presupuesto vigente, y SERVIU </a:t>
            </a:r>
            <a:r>
              <a:rPr lang="es-CL" sz="1400" dirty="0" smtClean="0"/>
              <a:t>IX alcanzó </a:t>
            </a:r>
            <a:r>
              <a:rPr lang="es-CL" sz="1400" dirty="0" smtClean="0"/>
              <a:t>un </a:t>
            </a:r>
            <a:r>
              <a:rPr lang="es-CL" sz="1400" dirty="0" smtClean="0"/>
              <a:t>15,4% </a:t>
            </a:r>
            <a:r>
              <a:rPr lang="es-CL" sz="1400" dirty="0" smtClean="0"/>
              <a:t>de ejecución respecto al gasto vigente a </a:t>
            </a:r>
            <a:r>
              <a:rPr lang="es-CL" sz="1400" dirty="0" smtClean="0"/>
              <a:t>febrero.  </a:t>
            </a:r>
            <a:r>
              <a:rPr lang="es-CL" sz="1400" dirty="0" smtClean="0"/>
              <a:t>La menor ejecución correspondió a </a:t>
            </a:r>
            <a:r>
              <a:rPr lang="es-CL" sz="1400" dirty="0" err="1" smtClean="0"/>
              <a:t>Serviu</a:t>
            </a:r>
            <a:r>
              <a:rPr lang="es-CL" sz="1400" dirty="0" smtClean="0"/>
              <a:t> </a:t>
            </a:r>
            <a:r>
              <a:rPr lang="es-CL" sz="1400" dirty="0" smtClean="0"/>
              <a:t>II </a:t>
            </a:r>
            <a:r>
              <a:rPr lang="es-CL" sz="1400" dirty="0" smtClean="0"/>
              <a:t>con </a:t>
            </a:r>
            <a:r>
              <a:rPr lang="es-CL" sz="1400" dirty="0" smtClean="0"/>
              <a:t>5,8% </a:t>
            </a:r>
            <a:r>
              <a:rPr lang="es-CL" sz="1400" dirty="0" smtClean="0"/>
              <a:t>de </a:t>
            </a:r>
            <a:r>
              <a:rPr lang="es-CL" sz="1400" dirty="0" smtClean="0"/>
              <a:t>ejecución del gasto vigente a febrero.</a:t>
            </a:r>
            <a:endParaRPr lang="es-CL" sz="1400" dirty="0" smtClean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31. PROGRAMA 01:  SERVIU XI 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" y="1628800"/>
            <a:ext cx="7667625" cy="462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195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32. PROGRAMA 01:SERVIU XII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1628800"/>
            <a:ext cx="8220075" cy="482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846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33. PROGRAMA 01:  SERVIU XIII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8" y="1628800"/>
            <a:ext cx="8658225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188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34. PROGRAMA 01: SERVIU XIV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1628800"/>
            <a:ext cx="7934325" cy="4872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345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35. PROGRAMA 01: SERVIU XV  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3" y="1628800"/>
            <a:ext cx="8258175" cy="46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547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6093296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3" y="1268760"/>
            <a:ext cx="8140555" cy="3182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00200"/>
            <a:ext cx="7467600" cy="36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519244"/>
            <a:ext cx="82107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4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963" y="1771650"/>
            <a:ext cx="6696075" cy="4321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725649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01: SUBSECRETARÍA DE VIVIENDA Y URBANISMO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67625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1700808"/>
            <a:ext cx="739140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02539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01: SUBSECRETARÍA DE VIVIENDA Y URBANISMO - CONTINUACIÓN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67625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1776413"/>
            <a:ext cx="7391400" cy="401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911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02: PROGRAMA CAMPAMENTOS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2671763"/>
            <a:ext cx="7391400" cy="2773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443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04: RECUPERACIÓN DE BARRIOS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2690813"/>
            <a:ext cx="7391400" cy="2682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553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02. PROGRAMA 01: PARQUE METROPOLITANO   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" y="2152650"/>
            <a:ext cx="72390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260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2216</TotalTime>
  <Words>913</Words>
  <Application>Microsoft Office PowerPoint</Application>
  <PresentationFormat>Presentación en pantalla (4:3)</PresentationFormat>
  <Paragraphs>102</Paragraphs>
  <Slides>24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7" baseType="lpstr">
      <vt:lpstr>1_Tema de Office</vt:lpstr>
      <vt:lpstr>Tema de Office</vt:lpstr>
      <vt:lpstr>Imagen de mapa de bits</vt:lpstr>
      <vt:lpstr>EJECUCIÓN PRESUPUESTARIA DE GASTOS ACUMULADA A FEBRERO DE 2017 PARTIDA 18: MINISTERIO DE VIVIENDA Y URBANISMO</vt:lpstr>
      <vt:lpstr>EJECUCIÓN PRESUPUESTARIA DE GASTOS ACUMULADA A FEBRERO DE 2017  MINISTERIO DE VIVIENDA Y URBANISMO</vt:lpstr>
      <vt:lpstr>EJECUCIÓN PRESUPUESTARIA DE GASTOS ACUMULADA A FEBRERO 2017  PARTIDA 18 MINISTERIO DE VIVIENDA Y URBANISMO</vt:lpstr>
      <vt:lpstr>EJECUCIÓN PRESUPUESTARIA DE GASTOS ACUMULADA A FEBRERO DE 2017  PARTIDA 18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141</cp:revision>
  <cp:lastPrinted>2016-07-04T14:42:46Z</cp:lastPrinted>
  <dcterms:created xsi:type="dcterms:W3CDTF">2016-06-23T13:38:47Z</dcterms:created>
  <dcterms:modified xsi:type="dcterms:W3CDTF">2017-05-25T20:46:10Z</dcterms:modified>
</cp:coreProperties>
</file>