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38"/>
  </p:notesMasterIdLst>
  <p:handoutMasterIdLst>
    <p:handoutMasterId r:id="rId39"/>
  </p:handoutMasterIdLst>
  <p:sldIdLst>
    <p:sldId id="256" r:id="rId14"/>
    <p:sldId id="298" r:id="rId15"/>
    <p:sldId id="299" r:id="rId16"/>
    <p:sldId id="264" r:id="rId17"/>
    <p:sldId id="263" r:id="rId18"/>
    <p:sldId id="301" r:id="rId19"/>
    <p:sldId id="321" r:id="rId20"/>
    <p:sldId id="265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0" r:id="rId29"/>
    <p:sldId id="311" r:id="rId30"/>
    <p:sldId id="312" r:id="rId31"/>
    <p:sldId id="313" r:id="rId32"/>
    <p:sldId id="314" r:id="rId33"/>
    <p:sldId id="315" r:id="rId34"/>
    <p:sldId id="317" r:id="rId35"/>
    <p:sldId id="319" r:id="rId36"/>
    <p:sldId id="318" r:id="rId37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FEBRERO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08091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555917"/>
              </p:ext>
            </p:extLst>
          </p:nvPr>
        </p:nvGraphicFramePr>
        <p:xfrm>
          <a:off x="539551" y="1976438"/>
          <a:ext cx="8076273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1976438"/>
                        <a:ext cx="8076273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924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978635"/>
              </p:ext>
            </p:extLst>
          </p:nvPr>
        </p:nvGraphicFramePr>
        <p:xfrm>
          <a:off x="539552" y="1687041"/>
          <a:ext cx="799288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4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87041"/>
                        <a:ext cx="7992887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19411"/>
              </p:ext>
            </p:extLst>
          </p:nvPr>
        </p:nvGraphicFramePr>
        <p:xfrm>
          <a:off x="539552" y="1700808"/>
          <a:ext cx="8051885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8051885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807246"/>
              </p:ext>
            </p:extLst>
          </p:nvPr>
        </p:nvGraphicFramePr>
        <p:xfrm>
          <a:off x="611560" y="1911449"/>
          <a:ext cx="79208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911449"/>
                        <a:ext cx="79208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43335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150139"/>
              </p:ext>
            </p:extLst>
          </p:nvPr>
        </p:nvGraphicFramePr>
        <p:xfrm>
          <a:off x="611560" y="1905347"/>
          <a:ext cx="792088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905347"/>
                        <a:ext cx="7920880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93705"/>
              </p:ext>
            </p:extLst>
          </p:nvPr>
        </p:nvGraphicFramePr>
        <p:xfrm>
          <a:off x="611560" y="1844824"/>
          <a:ext cx="8004264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Hoja de cálculo" r:id="rId3" imgW="7819957" imgH="3514725" progId="Excel.Sheet.8">
                  <p:embed/>
                </p:oleObj>
              </mc:Choice>
              <mc:Fallback>
                <p:oleObj name="Hoja de cálculo" r:id="rId3" imgW="78199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44824"/>
                        <a:ext cx="8004264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5811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7639"/>
              </p:ext>
            </p:extLst>
          </p:nvPr>
        </p:nvGraphicFramePr>
        <p:xfrm>
          <a:off x="611560" y="1916832"/>
          <a:ext cx="8004264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4" name="Hoja de cálculo" r:id="rId3" imgW="7743757" imgH="2466885" progId="Excel.Sheet.8">
                  <p:embed/>
                </p:oleObj>
              </mc:Choice>
              <mc:Fallback>
                <p:oleObj name="Hoja de cálculo" r:id="rId3" imgW="77437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8004264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673921"/>
              </p:ext>
            </p:extLst>
          </p:nvPr>
        </p:nvGraphicFramePr>
        <p:xfrm>
          <a:off x="539552" y="1894681"/>
          <a:ext cx="8076272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7" name="Hoja de cálculo" r:id="rId3" imgW="7743757" imgH="3838485" progId="Excel.Sheet.8">
                  <p:embed/>
                </p:oleObj>
              </mc:Choice>
              <mc:Fallback>
                <p:oleObj name="Hoja de cálculo" r:id="rId3" imgW="77437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94681"/>
                        <a:ext cx="8076272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9826"/>
              </p:ext>
            </p:extLst>
          </p:nvPr>
        </p:nvGraphicFramePr>
        <p:xfrm>
          <a:off x="611560" y="1850107"/>
          <a:ext cx="797875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50107"/>
                        <a:ext cx="797875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87727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77375"/>
              </p:ext>
            </p:extLst>
          </p:nvPr>
        </p:nvGraphicFramePr>
        <p:xfrm>
          <a:off x="611560" y="1772816"/>
          <a:ext cx="799171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4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72816"/>
                        <a:ext cx="799171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mes de </a:t>
            </a:r>
            <a:r>
              <a:rPr lang="es-CL" sz="1600" b="1" dirty="0" smtClean="0"/>
              <a:t>febrero </a:t>
            </a:r>
            <a:r>
              <a:rPr lang="es-CL" sz="1600" b="1" dirty="0"/>
              <a:t>de 2017</a:t>
            </a:r>
            <a:r>
              <a:rPr lang="es-CL" sz="1600" dirty="0"/>
              <a:t> de la Partida 16 Ministerio de Salud, finalizó en </a:t>
            </a:r>
            <a:r>
              <a:rPr lang="es-CL" sz="1600" dirty="0" smtClean="0"/>
              <a:t>$1,317,072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18%  del </a:t>
            </a:r>
            <a:r>
              <a:rPr lang="es-CL" sz="1600" dirty="0"/>
              <a:t>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La ejecución de los </a:t>
            </a:r>
            <a:r>
              <a:rPr lang="es-CL" sz="1600" b="1" dirty="0"/>
              <a:t>Servicios de Salud, Hospitales y Programa de Contingencias Operacionales</a:t>
            </a:r>
            <a:r>
              <a:rPr lang="es-CL" sz="1600" dirty="0"/>
              <a:t>, alcanzaron </a:t>
            </a:r>
            <a:r>
              <a:rPr lang="es-CL" sz="1600" dirty="0" smtClean="0"/>
              <a:t>19% </a:t>
            </a:r>
            <a:r>
              <a:rPr lang="es-CL" sz="1600" dirty="0"/>
              <a:t>al mes de enero.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Las </a:t>
            </a:r>
            <a:r>
              <a:rPr lang="es-CL" sz="1600" b="1" dirty="0"/>
              <a:t>Iniciativas de Inversión</a:t>
            </a:r>
            <a:r>
              <a:rPr lang="es-CL" sz="1600" dirty="0"/>
              <a:t> dispusieron un gasto total de  $28.358 millones a enero, equivalentes a </a:t>
            </a:r>
            <a:r>
              <a:rPr lang="es-CL" sz="1600" dirty="0" smtClean="0"/>
              <a:t>2% </a:t>
            </a:r>
            <a:r>
              <a:rPr lang="es-CL" sz="1600" dirty="0"/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17% ($227.209 </a:t>
            </a:r>
            <a:r>
              <a:rPr lang="es-CL" sz="1600" dirty="0"/>
              <a:t>millones). En este Programa, el 80% del gasto corresponde a transferencias para los Servicios de Salud. Respecto de aquellas transferencias al sector privado, se observó que el Bono Auge presentó desembolsos por </a:t>
            </a:r>
            <a:r>
              <a:rPr lang="es-CL" sz="1600" dirty="0" smtClean="0"/>
              <a:t>$803 </a:t>
            </a:r>
            <a:r>
              <a:rPr lang="es-CL" sz="1600" dirty="0"/>
              <a:t>millones, que equivalen a </a:t>
            </a:r>
            <a:r>
              <a:rPr lang="es-CL" sz="1600" dirty="0" smtClean="0"/>
              <a:t>23%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26% ($57.458 </a:t>
            </a:r>
            <a:r>
              <a:rPr lang="es-CL" sz="1600" dirty="0"/>
              <a:t>millones).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no presentó ejecución al mes de </a:t>
            </a:r>
            <a:r>
              <a:rPr lang="es-CL" sz="1600" dirty="0" smtClean="0"/>
              <a:t>febrero, </a:t>
            </a:r>
            <a:r>
              <a:rPr lang="es-CL" sz="1600" dirty="0"/>
              <a:t>así como tampoco el Fondo Nacional de Investigación y Desarrollo en Salud, con recursos disponible por $521 millones. El Programa Nacional de Alimentación Complementaria ejecutó en un 7% sus recursos, el Programa Ampliado de Inmunizaciones, un </a:t>
            </a:r>
            <a:r>
              <a:rPr lang="es-CL" sz="1600" dirty="0" smtClean="0"/>
              <a:t>6%, </a:t>
            </a:r>
            <a:r>
              <a:rPr lang="es-CL" sz="1600" dirty="0"/>
              <a:t>y el Programa de Alimentación Complementaria para el Adulto Mayor, presentó  un 7% de gasto a enero.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238982"/>
              </p:ext>
            </p:extLst>
          </p:nvPr>
        </p:nvGraphicFramePr>
        <p:xfrm>
          <a:off x="611560" y="1922115"/>
          <a:ext cx="7993829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8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922115"/>
                        <a:ext cx="7993829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1602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153305"/>
              </p:ext>
            </p:extLst>
          </p:nvPr>
        </p:nvGraphicFramePr>
        <p:xfrm>
          <a:off x="539553" y="1796380"/>
          <a:ext cx="8085582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2" name="Hoja de cálculo" r:id="rId3" imgW="7915343" imgH="4152810" progId="Excel.Sheet.8">
                  <p:embed/>
                </p:oleObj>
              </mc:Choice>
              <mc:Fallback>
                <p:oleObj name="Hoja de cálculo" r:id="rId3" imgW="7915343" imgH="4152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96380"/>
                        <a:ext cx="8085582" cy="415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4005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52094"/>
              </p:ext>
            </p:extLst>
          </p:nvPr>
        </p:nvGraphicFramePr>
        <p:xfrm>
          <a:off x="539552" y="1844824"/>
          <a:ext cx="8076272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9" name="Hoja de cálculo" r:id="rId3" imgW="7905885" imgH="3076665" progId="Excel.Sheet.8">
                  <p:embed/>
                </p:oleObj>
              </mc:Choice>
              <mc:Fallback>
                <p:oleObj name="Hoja de cálculo" r:id="rId3" imgW="7905885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8076272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580285"/>
              </p:ext>
            </p:extLst>
          </p:nvPr>
        </p:nvGraphicFramePr>
        <p:xfrm>
          <a:off x="539552" y="1844824"/>
          <a:ext cx="8076272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3" name="Hoja de cálculo" r:id="rId3" imgW="7905885" imgH="2752635" progId="Excel.Sheet.8">
                  <p:embed/>
                </p:oleObj>
              </mc:Choice>
              <mc:Fallback>
                <p:oleObj name="Hoja de cálculo" r:id="rId3" imgW="7905885" imgH="27526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8076272" cy="275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43711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842798"/>
              </p:ext>
            </p:extLst>
          </p:nvPr>
        </p:nvGraphicFramePr>
        <p:xfrm>
          <a:off x="539552" y="1772816"/>
          <a:ext cx="8076272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name="Hoja de cálculo" r:id="rId3" imgW="7905885" imgH="2466885" progId="Excel.Sheet.8">
                  <p:embed/>
                </p:oleObj>
              </mc:Choice>
              <mc:Fallback>
                <p:oleObj name="Hoja de cálculo" r:id="rId3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076272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Redes Asistenciales</a:t>
            </a:r>
            <a:r>
              <a:rPr lang="es-CL" sz="1600" dirty="0"/>
              <a:t>, la ejecución respecto al presupuesto vigente, fue de </a:t>
            </a:r>
            <a:r>
              <a:rPr lang="es-CL" sz="1600" dirty="0" smtClean="0"/>
              <a:t>8%, </a:t>
            </a:r>
            <a:r>
              <a:rPr lang="es-CL" sz="1600" dirty="0"/>
              <a:t>gastando un total de </a:t>
            </a:r>
            <a:r>
              <a:rPr lang="es-CL" sz="1600" dirty="0" smtClean="0"/>
              <a:t>$9.979 </a:t>
            </a:r>
            <a:r>
              <a:rPr lang="es-CL" sz="1600" dirty="0"/>
              <a:t>millones. Este total se explica principalmente por los $2.093 millones desembolsados en el Subtítulo 33.01.004 Subsidio Fijo a la Construcción, que corresponde a uno de los pagos establecidos en el contrato de concesiones, que contempla el Primer Programa de Concesiones de Infraestructura Hospitalaria, Hospital de Maipú y Hospital de La Florida.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14%, </a:t>
            </a:r>
            <a:r>
              <a:rPr lang="es-CL" sz="1600" dirty="0"/>
              <a:t>con un gasto total de </a:t>
            </a:r>
            <a:r>
              <a:rPr lang="es-CL" sz="1600" dirty="0" smtClean="0"/>
              <a:t>$2,090 </a:t>
            </a:r>
            <a:r>
              <a:rPr lang="es-CL" sz="1600" dirty="0"/>
              <a:t>millones. Los programas 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Respecto a las </a:t>
            </a:r>
            <a:r>
              <a:rPr lang="es-CL" sz="1600" b="1" dirty="0"/>
              <a:t>Listas de Espera No GES</a:t>
            </a:r>
            <a:r>
              <a:rPr lang="es-CL" sz="1600" dirty="0"/>
              <a:t>, para consulta de nueva especialidad alcanzó a </a:t>
            </a:r>
            <a:r>
              <a:rPr lang="es-CL" sz="1600" dirty="0" smtClean="0"/>
              <a:t>1.627.246 </a:t>
            </a:r>
            <a:r>
              <a:rPr lang="es-CL" sz="1600" dirty="0"/>
              <a:t>personas, y para Intervención Quirúrgica totalizó </a:t>
            </a:r>
            <a:r>
              <a:rPr lang="es-CL" sz="1600" dirty="0" smtClean="0"/>
              <a:t>271.402 </a:t>
            </a:r>
            <a:r>
              <a:rPr lang="es-CL" sz="1600" dirty="0"/>
              <a:t>personas en espera. En cuanto a los </a:t>
            </a:r>
            <a:r>
              <a:rPr lang="es-CL" sz="1600" b="1" dirty="0"/>
              <a:t>Retrasos GES</a:t>
            </a:r>
            <a:r>
              <a:rPr lang="es-CL" sz="1600" dirty="0"/>
              <a:t>, se informan a la fecha un total </a:t>
            </a:r>
            <a:r>
              <a:rPr lang="es-CL" sz="1600"/>
              <a:t>de </a:t>
            </a:r>
            <a:r>
              <a:rPr lang="es-CL" sz="1600" smtClean="0"/>
              <a:t>12.588 </a:t>
            </a:r>
            <a:r>
              <a:rPr lang="es-CL" sz="1600" dirty="0"/>
              <a:t>garantía de oportunidad retrasadas.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780503"/>
              </p:ext>
            </p:extLst>
          </p:nvPr>
        </p:nvGraphicFramePr>
        <p:xfrm>
          <a:off x="539552" y="1933178"/>
          <a:ext cx="792088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8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33178"/>
                        <a:ext cx="792088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Febrero 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15755"/>
              </p:ext>
            </p:extLst>
          </p:nvPr>
        </p:nvGraphicFramePr>
        <p:xfrm>
          <a:off x="539553" y="1768971"/>
          <a:ext cx="8068546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name="Hoja de cálculo" r:id="rId4" imgW="7839143" imgH="2524035" progId="Excel.Sheet.8">
                  <p:embed/>
                </p:oleObj>
              </mc:Choice>
              <mc:Fallback>
                <p:oleObj name="Hoja de cálculo" r:id="rId4" imgW="7839143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68971"/>
                        <a:ext cx="8068546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86916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01364"/>
              </p:ext>
            </p:extLst>
          </p:nvPr>
        </p:nvGraphicFramePr>
        <p:xfrm>
          <a:off x="539552" y="1700808"/>
          <a:ext cx="799288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0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799288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515719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629926"/>
              </p:ext>
            </p:extLst>
          </p:nvPr>
        </p:nvGraphicFramePr>
        <p:xfrm>
          <a:off x="611560" y="1916832"/>
          <a:ext cx="792088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792088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336669"/>
              </p:ext>
            </p:extLst>
          </p:nvPr>
        </p:nvGraphicFramePr>
        <p:xfrm>
          <a:off x="539552" y="1604925"/>
          <a:ext cx="7920880" cy="470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" name="Hoja de cálculo" r:id="rId3" imgW="7591357" imgH="5352960" progId="Excel.Sheet.8">
                  <p:embed/>
                </p:oleObj>
              </mc:Choice>
              <mc:Fallback>
                <p:oleObj name="Hoja de cálculo" r:id="rId3" imgW="7591357" imgH="5352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04925"/>
                        <a:ext cx="7920880" cy="4704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391048"/>
              </p:ext>
            </p:extLst>
          </p:nvPr>
        </p:nvGraphicFramePr>
        <p:xfrm>
          <a:off x="539551" y="1831057"/>
          <a:ext cx="8076273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5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1831057"/>
                        <a:ext cx="8076273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1164</Words>
  <Application>Microsoft Office PowerPoint</Application>
  <PresentationFormat>Presentación en pantalla (4:3)</PresentationFormat>
  <Paragraphs>108</Paragraphs>
  <Slides>24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9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 de Microsoft Excel 97-2003</vt:lpstr>
      <vt:lpstr>EJECUCIÓN PRESUPUESTARIA DE GASTOS ACUMULADA AL MES DE FEBRERO DE 2017 PARTIDA 16: MINISTERIO DE SALUD</vt:lpstr>
      <vt:lpstr>Ejecución Presupuestaria de Gastos Acumulada al Mes de Febrero de 2017  Ministerio de Salud</vt:lpstr>
      <vt:lpstr>Ejecución Presupuestaria de Gastos Acumulada al Mes de Febrero de 2017  Ministerio de Salud</vt:lpstr>
      <vt:lpstr>Ejecución Presupuestaria de Gastos Acumulada al Mes de Febrero de 2017  Partida 16 Ministerio de Salud</vt:lpstr>
      <vt:lpstr>Ejecución Presupuestaria de Gastos Acumulada al Mes de Febrero  de 2017  Partida 16 Resumen por Capítulos</vt:lpstr>
      <vt:lpstr>Ejecución Presupuestaria de Gastos Acumulada al Mes de Febrero de 2017  Partida 16 Resumen por Capítulos Regionalizados</vt:lpstr>
      <vt:lpstr>Ejecución Presupuestaria de Gastos Acumulada al Mes de Febrero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157</cp:revision>
  <cp:lastPrinted>2016-09-09T18:41:06Z</cp:lastPrinted>
  <dcterms:created xsi:type="dcterms:W3CDTF">2016-06-23T13:38:47Z</dcterms:created>
  <dcterms:modified xsi:type="dcterms:W3CDTF">2017-06-07T21:42:47Z</dcterms:modified>
</cp:coreProperties>
</file>