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1"/>
  </p:notesMasterIdLst>
  <p:handoutMasterIdLst>
    <p:handoutMasterId r:id="rId32"/>
  </p:handoutMasterIdLst>
  <p:sldIdLst>
    <p:sldId id="256" r:id="rId10"/>
    <p:sldId id="298" r:id="rId11"/>
    <p:sldId id="299" r:id="rId12"/>
    <p:sldId id="264" r:id="rId13"/>
    <p:sldId id="263" r:id="rId14"/>
    <p:sldId id="265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1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25-04-2017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25-04-2017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25-04-2017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25-04-2017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25-04-2017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25-04-2017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25-04-2017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25-04-2017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25-04-2017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25-04-2017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024487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48436639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3519245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2403228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7525461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2028122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25-04-2017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700" b="1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61543239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 smtClean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 smtClean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DE GASTOS ACUMULADA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</a:t>
            </a:r>
            <a:r>
              <a:rPr lang="es-CL" sz="2400" b="1" dirty="0" smtClean="0">
                <a:latin typeface="+mn-lt"/>
              </a:rPr>
              <a:t>Febrero </a:t>
            </a:r>
            <a:r>
              <a:rPr lang="es-CL" sz="2400" b="1" dirty="0" smtClean="0">
                <a:latin typeface="+mn-lt"/>
              </a:rPr>
              <a:t>2017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15: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Del TRABAJO Y SEGURIDAD SOCIAL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 smtClean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DE LA REPÚBLICA DE </a:t>
            </a:r>
            <a:r>
              <a:rPr lang="es-CL" sz="1200" b="1" kern="1200" dirty="0" smtClean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 smtClean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 smtClean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04,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 Crédito Prendario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64995"/>
              </p:ext>
            </p:extLst>
          </p:nvPr>
        </p:nvGraphicFramePr>
        <p:xfrm>
          <a:off x="609722" y="1842834"/>
          <a:ext cx="7820025" cy="367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4" name="Hoja de cálculo" r:id="rId3" imgW="7819957" imgH="3533865" progId="Excel.Sheet.8">
                  <p:embed/>
                </p:oleObj>
              </mc:Choice>
              <mc:Fallback>
                <p:oleObj name="Hoja de cálculo" r:id="rId3" imgW="78199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722" y="1842834"/>
                        <a:ext cx="7820025" cy="3679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97956" y="645333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05,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Servicio Nacional de Capacitación y 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813463"/>
              </p:ext>
            </p:extLst>
          </p:nvPr>
        </p:nvGraphicFramePr>
        <p:xfrm>
          <a:off x="414336" y="1691241"/>
          <a:ext cx="8118104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Hoja de cálculo" r:id="rId3" imgW="8496300" imgH="4734015" progId="Excel.Sheet.8">
                  <p:embed/>
                </p:oleObj>
              </mc:Choice>
              <mc:Fallback>
                <p:oleObj name="Hoja de cálculo" r:id="rId3" imgW="8496300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91241"/>
                        <a:ext cx="8118104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1248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Seguridad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80973"/>
              </p:ext>
            </p:extLst>
          </p:nvPr>
        </p:nvGraphicFramePr>
        <p:xfrm>
          <a:off x="595435" y="1856470"/>
          <a:ext cx="784860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1" name="Hoja de cálculo" r:id="rId3" imgW="7848600" imgH="3743325" progId="Excel.Sheet.8">
                  <p:embed/>
                </p:oleObj>
              </mc:Choice>
              <mc:Fallback>
                <p:oleObj name="Hoja de cálculo" r:id="rId3" imgW="7848600" imgH="37433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435" y="1856470"/>
                        <a:ext cx="7848600" cy="374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6667" y="609329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07,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Superintendencia de Pensiones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663795"/>
              </p:ext>
            </p:extLst>
          </p:nvPr>
        </p:nvGraphicFramePr>
        <p:xfrm>
          <a:off x="539553" y="1725200"/>
          <a:ext cx="7899596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5" name="Hoja de cálculo" r:id="rId3" imgW="7819957" imgH="4295685" progId="Excel.Sheet.8">
                  <p:embed/>
                </p:oleObj>
              </mc:Choice>
              <mc:Fallback>
                <p:oleObj name="Hoja de cálculo" r:id="rId3" imgW="7819957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3" y="1725200"/>
                        <a:ext cx="7899596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526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24770"/>
              </p:ext>
            </p:extLst>
          </p:nvPr>
        </p:nvGraphicFramePr>
        <p:xfrm>
          <a:off x="611560" y="1856470"/>
          <a:ext cx="7848872" cy="3876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4" name="Hoja de cálculo" r:id="rId3" imgW="9724957" imgH="4448265" progId="Excel.Sheet.8">
                  <p:embed/>
                </p:oleObj>
              </mc:Choice>
              <mc:Fallback>
                <p:oleObj name="Hoja de cálculo" r:id="rId3" imgW="9724957" imgH="4448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56470"/>
                        <a:ext cx="7848872" cy="3876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526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09,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Previsión Social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949220"/>
              </p:ext>
            </p:extLst>
          </p:nvPr>
        </p:nvGraphicFramePr>
        <p:xfrm>
          <a:off x="539552" y="1816127"/>
          <a:ext cx="7920880" cy="3917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Hoja de cálculo" r:id="rId3" imgW="9724957" imgH="4581435" progId="Excel.Sheet.8">
                  <p:embed/>
                </p:oleObj>
              </mc:Choice>
              <mc:Fallback>
                <p:oleObj name="Hoja de cálculo" r:id="rId3" imgW="97249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16127"/>
                        <a:ext cx="7920880" cy="3917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10,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Instituto de Seguridad Laboral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3219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165304"/>
            <a:ext cx="828975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689234"/>
              </p:ext>
            </p:extLst>
          </p:nvPr>
        </p:nvGraphicFramePr>
        <p:xfrm>
          <a:off x="671513" y="1887536"/>
          <a:ext cx="7800975" cy="420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Hoja de cálculo" r:id="rId3" imgW="7801043" imgH="5067210" progId="Excel.Sheet.8">
                  <p:embed/>
                </p:oleObj>
              </mc:Choice>
              <mc:Fallback>
                <p:oleObj name="Hoja de cálculo" r:id="rId3" imgW="7801043" imgH="5067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513" y="1887536"/>
                        <a:ext cx="7800975" cy="4205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733256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353499"/>
              </p:ext>
            </p:extLst>
          </p:nvPr>
        </p:nvGraphicFramePr>
        <p:xfrm>
          <a:off x="539552" y="1811868"/>
          <a:ext cx="7848872" cy="377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Hoja de cálculo" r:id="rId3" imgW="8886757" imgH="3686175" progId="Excel.Sheet.8">
                  <p:embed/>
                </p:oleObj>
              </mc:Choice>
              <mc:Fallback>
                <p:oleObj name="Hoja de cálculo" r:id="rId3" imgW="8886757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11868"/>
                        <a:ext cx="7848872" cy="37773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805264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Caja de Previsión de la Defensa Nacional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43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022626"/>
              </p:ext>
            </p:extLst>
          </p:nvPr>
        </p:nvGraphicFramePr>
        <p:xfrm>
          <a:off x="539552" y="1747838"/>
          <a:ext cx="8085583" cy="398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Hoja de cálculo" r:id="rId3" imgW="8886757" imgH="3362415" progId="Excel.Sheet.8">
                  <p:embed/>
                </p:oleObj>
              </mc:Choice>
              <mc:Fallback>
                <p:oleObj name="Hoja de cálculo" r:id="rId3" imgW="8886757" imgH="33624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747838"/>
                        <a:ext cx="8085583" cy="3985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13176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02: Fondo de Medicina Curativa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75831"/>
              </p:ext>
            </p:extLst>
          </p:nvPr>
        </p:nvGraphicFramePr>
        <p:xfrm>
          <a:off x="611560" y="1830641"/>
          <a:ext cx="7827590" cy="3060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5" name="Hoja de cálculo" r:id="rId3" imgW="7734300" imgH="2924085" progId="Excel.Sheet.8">
                  <p:embed/>
                </p:oleObj>
              </mc:Choice>
              <mc:Fallback>
                <p:oleObj name="Hoja de cálculo" r:id="rId3" imgW="77343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830641"/>
                        <a:ext cx="7827590" cy="3060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b="1" dirty="0" smtClean="0"/>
              <a:t>al </a:t>
            </a:r>
            <a:r>
              <a:rPr lang="es-CL" sz="1600" b="1" dirty="0" smtClean="0"/>
              <a:t>mes </a:t>
            </a:r>
            <a:r>
              <a:rPr lang="es-CL" sz="1600" b="1" dirty="0" smtClean="0"/>
              <a:t>de </a:t>
            </a:r>
            <a:r>
              <a:rPr lang="es-CL" sz="1600" b="1" dirty="0" smtClean="0"/>
              <a:t>febrero </a:t>
            </a:r>
            <a:r>
              <a:rPr lang="es-CL" sz="1600" b="1" dirty="0"/>
              <a:t>de </a:t>
            </a:r>
            <a:r>
              <a:rPr lang="es-CL" sz="1600" b="1" dirty="0" smtClean="0"/>
              <a:t>2017</a:t>
            </a:r>
            <a:r>
              <a:rPr lang="es-CL" sz="1600" dirty="0" smtClean="0"/>
              <a:t> </a:t>
            </a:r>
            <a:r>
              <a:rPr lang="es-CL" sz="1600" dirty="0"/>
              <a:t>de la Partida </a:t>
            </a:r>
            <a:r>
              <a:rPr lang="es-CL" sz="1600" dirty="0" smtClean="0"/>
              <a:t>15 </a:t>
            </a:r>
            <a:r>
              <a:rPr lang="es-CL" sz="1600" dirty="0"/>
              <a:t>Ministerio </a:t>
            </a:r>
            <a:r>
              <a:rPr lang="es-CL" sz="1600" dirty="0" smtClean="0"/>
              <a:t>del Trabajo y Previsión Social, </a:t>
            </a:r>
            <a:r>
              <a:rPr lang="es-CL" sz="1600" dirty="0"/>
              <a:t>finalizó en </a:t>
            </a:r>
            <a:r>
              <a:rPr lang="es-CL" sz="1600" dirty="0" smtClean="0"/>
              <a:t>$1.182.105 </a:t>
            </a:r>
            <a:r>
              <a:rPr lang="es-CL" sz="1600" dirty="0"/>
              <a:t>millones, equivalentes a un </a:t>
            </a:r>
            <a:r>
              <a:rPr lang="es-CL" sz="1600" dirty="0" smtClean="0"/>
              <a:t>16% </a:t>
            </a:r>
            <a:r>
              <a:rPr lang="es-CL" sz="1600" dirty="0"/>
              <a:t>del Presupuesto </a:t>
            </a:r>
            <a:r>
              <a:rPr lang="es-CL" sz="1600" dirty="0" smtClean="0"/>
              <a:t>Vigente.</a:t>
            </a:r>
            <a:endParaRPr lang="es-CL" sz="16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</a:t>
            </a:r>
            <a:r>
              <a:rPr lang="es-CL" sz="1600" dirty="0" smtClean="0">
                <a:latin typeface="+mn-lt"/>
              </a:rPr>
              <a:t>el </a:t>
            </a:r>
            <a:r>
              <a:rPr lang="es-CL" sz="1600" b="1" dirty="0" smtClean="0">
                <a:latin typeface="+mn-lt"/>
              </a:rPr>
              <a:t>Servicio de la </a:t>
            </a:r>
            <a:r>
              <a:rPr lang="es-CL" sz="1600" b="1" dirty="0" smtClean="0">
                <a:latin typeface="+mn-lt"/>
              </a:rPr>
              <a:t>Deuda, </a:t>
            </a:r>
            <a:r>
              <a:rPr lang="es-CL" sz="1600" dirty="0"/>
              <a:t>sin haber aumentado la disponibilidad de recursos, se dispuso de un gasto de $</a:t>
            </a:r>
            <a:r>
              <a:rPr lang="es-CL" sz="1600" dirty="0" smtClean="0"/>
              <a:t>11.148 </a:t>
            </a:r>
            <a:r>
              <a:rPr lang="es-CL" sz="1600" dirty="0"/>
              <a:t>millones, que equivalen a una ejecución presupuestaria de un </a:t>
            </a:r>
            <a:r>
              <a:rPr lang="es-CL" sz="1600" dirty="0" smtClean="0"/>
              <a:t>503</a:t>
            </a:r>
            <a:r>
              <a:rPr lang="es-CL" sz="1600" dirty="0"/>
              <a:t>%, que principalmente se destinaron a la deuda </a:t>
            </a:r>
            <a:r>
              <a:rPr lang="es-CL" sz="1600" dirty="0" smtClean="0"/>
              <a:t>flotante.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Pilar Solidario de la Reforma Previsional</a:t>
            </a:r>
            <a:r>
              <a:rPr lang="es-CL" sz="1600" dirty="0"/>
              <a:t>, la PBS de Vejez presentó una ejecución a </a:t>
            </a:r>
            <a:r>
              <a:rPr lang="es-CL" sz="1600" dirty="0" smtClean="0"/>
              <a:t>febrero </a:t>
            </a:r>
            <a:r>
              <a:rPr lang="es-CL" sz="1600" dirty="0"/>
              <a:t>de un </a:t>
            </a:r>
            <a:r>
              <a:rPr lang="es-CL" sz="1600" dirty="0" smtClean="0"/>
              <a:t>17,6%, </a:t>
            </a:r>
            <a:r>
              <a:rPr lang="es-CL" sz="1600" dirty="0"/>
              <a:t>con un total de recursos desembolsados de </a:t>
            </a:r>
            <a:r>
              <a:rPr lang="es-CL" sz="1600" dirty="0" smtClean="0"/>
              <a:t>$82.824 </a:t>
            </a:r>
            <a:r>
              <a:rPr lang="es-CL" sz="1600" dirty="0"/>
              <a:t>millones, y la PBS de Invalidez alcanzó un gasto de </a:t>
            </a:r>
            <a:r>
              <a:rPr lang="es-CL" sz="1600" dirty="0" smtClean="0"/>
              <a:t>$37.896 </a:t>
            </a:r>
            <a:r>
              <a:rPr lang="es-CL" sz="1600" dirty="0"/>
              <a:t>millones </a:t>
            </a:r>
            <a:r>
              <a:rPr lang="es-CL" sz="1600" dirty="0" smtClean="0"/>
              <a:t>(17% </a:t>
            </a:r>
            <a:r>
              <a:rPr lang="es-CL" sz="1600" dirty="0"/>
              <a:t>de ejecución</a:t>
            </a:r>
            <a:r>
              <a:rPr lang="es-CL" sz="16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 smtClean="0"/>
              <a:t>En </a:t>
            </a:r>
            <a:r>
              <a:rPr lang="es-CL" sz="1600" b="1" dirty="0"/>
              <a:t>Programas de Empleo</a:t>
            </a:r>
            <a:r>
              <a:rPr lang="es-CL" sz="1600" dirty="0"/>
              <a:t>: el PROEMPLEO, con recursos adicionales por </a:t>
            </a:r>
            <a:r>
              <a:rPr lang="es-CL" sz="1600" dirty="0" smtClean="0"/>
              <a:t>$27.135 </a:t>
            </a:r>
            <a:r>
              <a:rPr lang="es-CL" sz="1600" dirty="0"/>
              <a:t>millones, destinados </a:t>
            </a:r>
            <a:r>
              <a:rPr lang="es-CL" sz="1600" dirty="0" smtClean="0"/>
              <a:t>al </a:t>
            </a:r>
            <a:r>
              <a:rPr lang="es-CL" sz="1600" dirty="0"/>
              <a:t>Programa de Inversión en la Comunidad, alcanzó un </a:t>
            </a:r>
            <a:r>
              <a:rPr lang="es-CL" sz="1600" dirty="0" smtClean="0"/>
              <a:t>15% </a:t>
            </a:r>
            <a:r>
              <a:rPr lang="es-CL" sz="1600" dirty="0"/>
              <a:t>de ejecución presupuestaria sobre los recursos vigentes al mes de </a:t>
            </a:r>
            <a:r>
              <a:rPr lang="es-CL" sz="1600" dirty="0" smtClean="0"/>
              <a:t>febrero </a:t>
            </a:r>
            <a:r>
              <a:rPr lang="es-CL" sz="1600" dirty="0"/>
              <a:t>(con un gasto de </a:t>
            </a:r>
            <a:r>
              <a:rPr lang="es-CL" sz="1600" dirty="0" smtClean="0"/>
              <a:t>$6.577 </a:t>
            </a:r>
            <a:r>
              <a:rPr lang="es-CL" sz="1600" dirty="0"/>
              <a:t>millones); el Subsidio al Empleo (Ley N° 20.338) presentó un gasto total de </a:t>
            </a:r>
            <a:r>
              <a:rPr lang="es-CL" sz="1600" dirty="0" smtClean="0"/>
              <a:t>$2.988 </a:t>
            </a:r>
            <a:r>
              <a:rPr lang="es-CL" sz="1600" dirty="0"/>
              <a:t>millones, que significó un avance presupuestario de un </a:t>
            </a:r>
            <a:r>
              <a:rPr lang="es-CL" sz="1600" dirty="0" smtClean="0"/>
              <a:t>4% y que además dispuso de $400 millones menos en su disponibilidad a febrero; </a:t>
            </a:r>
            <a:r>
              <a:rPr lang="es-CL" sz="1600" dirty="0"/>
              <a:t>y el Subsidio al Empleo de la Mujer (Ley N° 20.595) alcanzó un gasto total de </a:t>
            </a:r>
            <a:r>
              <a:rPr lang="es-CL" sz="1600" dirty="0" smtClean="0"/>
              <a:t>$3.617 </a:t>
            </a:r>
            <a:r>
              <a:rPr lang="es-CL" sz="1600" dirty="0"/>
              <a:t>millones, que se traduce en una ejecución de un </a:t>
            </a:r>
            <a:r>
              <a:rPr lang="es-CL" sz="1600" dirty="0" smtClean="0"/>
              <a:t>4,7% (con menor disponibilidad presupuestaria al mes de febrero por $400 millones).</a:t>
            </a:r>
            <a:endParaRPr lang="es-CL" sz="1600" dirty="0"/>
          </a:p>
          <a:p>
            <a:pPr algn="just"/>
            <a:endParaRPr lang="es-CL" sz="1600" dirty="0" smtClean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309320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807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30600"/>
              </p:ext>
            </p:extLst>
          </p:nvPr>
        </p:nvGraphicFramePr>
        <p:xfrm>
          <a:off x="611560" y="1703410"/>
          <a:ext cx="7848872" cy="453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Hoja de cálculo" r:id="rId3" imgW="7724843" imgH="5972175" progId="Excel.Sheet.8">
                  <p:embed/>
                </p:oleObj>
              </mc:Choice>
              <mc:Fallback>
                <p:oleObj name="Hoja de cálculo" r:id="rId3" imgW="7724843" imgH="5972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703410"/>
                        <a:ext cx="7848872" cy="4534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15, Capítulo 14,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01: Dirección de Previsión de Carabineros de Chile</a:t>
            </a:r>
            <a:endParaRPr lang="es-CL" sz="18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437505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0662" y="5085184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12408"/>
              </p:ext>
            </p:extLst>
          </p:nvPr>
        </p:nvGraphicFramePr>
        <p:xfrm>
          <a:off x="709613" y="1916832"/>
          <a:ext cx="7724775" cy="296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2" name="Hoja de cálculo" r:id="rId3" imgW="7724843" imgH="2914650" progId="Excel.Sheet.8">
                  <p:embed/>
                </p:oleObj>
              </mc:Choice>
              <mc:Fallback>
                <p:oleObj name="Hoja de cálculo" r:id="rId3" imgW="7724843" imgH="2914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9613" y="1916832"/>
                        <a:ext cx="7724775" cy="296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considerando las transferencias al sector privado, alcanzó una ejecución de un </a:t>
            </a:r>
            <a:r>
              <a:rPr lang="es-CL" sz="1600" dirty="0" smtClean="0"/>
              <a:t>1,4%; </a:t>
            </a:r>
            <a:r>
              <a:rPr lang="es-CL" sz="1600" dirty="0"/>
              <a:t>con </a:t>
            </a:r>
            <a:r>
              <a:rPr lang="es-CL" sz="1600" dirty="0" smtClean="0"/>
              <a:t>un gasto total de $20 </a:t>
            </a:r>
            <a:r>
              <a:rPr lang="es-CL" sz="1600" dirty="0"/>
              <a:t>millones. Considerando las transferencias a otras entidades públicas, no </a:t>
            </a:r>
            <a:r>
              <a:rPr lang="es-CL" sz="1600" dirty="0" smtClean="0"/>
              <a:t>presentaron </a:t>
            </a:r>
            <a:r>
              <a:rPr lang="es-CL" sz="1600" dirty="0" smtClean="0"/>
              <a:t>ejecución.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</a:t>
            </a:r>
            <a:r>
              <a:rPr lang="es-CL" sz="1600" b="1" dirty="0"/>
              <a:t>Programa Más Capaz</a:t>
            </a:r>
            <a:r>
              <a:rPr lang="es-CL" sz="1600" dirty="0"/>
              <a:t> desembolsó recursos por </a:t>
            </a:r>
            <a:r>
              <a:rPr lang="es-CL" sz="1600" dirty="0" smtClean="0"/>
              <a:t>$15.903 </a:t>
            </a:r>
            <a:r>
              <a:rPr lang="es-CL" sz="1600" dirty="0"/>
              <a:t>millones </a:t>
            </a:r>
            <a:r>
              <a:rPr lang="es-CL" sz="1600" dirty="0" smtClean="0"/>
              <a:t>(27,9% </a:t>
            </a:r>
            <a:r>
              <a:rPr lang="es-CL" sz="1600" dirty="0"/>
              <a:t>de ejecución presupuestaria</a:t>
            </a:r>
            <a:r>
              <a:rPr lang="es-CL" sz="1600" dirty="0" smtClean="0"/>
              <a:t>). 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el porcentaje de ejecución fue un </a:t>
            </a:r>
            <a:r>
              <a:rPr lang="es-CL" sz="1600" dirty="0" smtClean="0"/>
              <a:t>11%. </a:t>
            </a:r>
            <a:r>
              <a:rPr lang="es-CL" sz="1600" dirty="0"/>
              <a:t>El gasto en la deuda flotante totalizó </a:t>
            </a:r>
            <a:r>
              <a:rPr lang="es-CL" sz="1600" dirty="0" smtClean="0"/>
              <a:t>$2.248 </a:t>
            </a:r>
            <a:r>
              <a:rPr lang="es-CL" sz="1600" dirty="0"/>
              <a:t>millones, con un presupuesto vigente de </a:t>
            </a:r>
            <a:r>
              <a:rPr lang="es-CL" sz="1600" dirty="0" smtClean="0"/>
              <a:t>$2 millones.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 smtClean="0"/>
              <a:t>En </a:t>
            </a:r>
            <a:r>
              <a:rPr lang="es-CL" sz="1600" dirty="0"/>
              <a:t>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programas: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</a:t>
            </a:r>
            <a:r>
              <a:rPr lang="es-CL" sz="1600" dirty="0" smtClean="0"/>
              <a:t>$407 </a:t>
            </a:r>
            <a:r>
              <a:rPr lang="es-CL" sz="1600" dirty="0"/>
              <a:t>millones, </a:t>
            </a:r>
            <a:r>
              <a:rPr lang="es-CL" sz="1600" dirty="0" smtClean="0"/>
              <a:t>no presentó </a:t>
            </a:r>
            <a:r>
              <a:rPr lang="es-CL" sz="1600" dirty="0"/>
              <a:t>ejecución </a:t>
            </a:r>
            <a:r>
              <a:rPr lang="es-CL" sz="1600" dirty="0" smtClean="0"/>
              <a:t>presupuestaria.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</a:t>
            </a:r>
            <a:r>
              <a:rPr lang="es-CL" sz="1600" dirty="0" smtClean="0"/>
              <a:t>$1.022 </a:t>
            </a:r>
            <a:r>
              <a:rPr lang="es-CL" sz="1600" dirty="0"/>
              <a:t>millones, </a:t>
            </a:r>
            <a:r>
              <a:rPr lang="es-CL" sz="1600" dirty="0" smtClean="0"/>
              <a:t>no </a:t>
            </a:r>
            <a:r>
              <a:rPr lang="es-CL" sz="1600" smtClean="0"/>
              <a:t>ejecutó recursos</a:t>
            </a:r>
            <a:r>
              <a:rPr lang="es-CL" sz="1600" dirty="0"/>
              <a:t>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 smtClean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Seguridad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013176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954943"/>
              </p:ext>
            </p:extLst>
          </p:nvPr>
        </p:nvGraphicFramePr>
        <p:xfrm>
          <a:off x="539552" y="1988840"/>
          <a:ext cx="7599561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0" name="Hoja de cálculo" r:id="rId3" imgW="7134157" imgH="2476590" progId="Excel.Sheet.8">
                  <p:embed/>
                </p:oleObj>
              </mc:Choice>
              <mc:Fallback>
                <p:oleObj name="Hoja de cálculo" r:id="rId3" imgW="7134157" imgH="24765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988840"/>
                        <a:ext cx="7599561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2017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15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14458" y="519573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en miles de pesos de 2017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223250"/>
              </p:ext>
            </p:extLst>
          </p:nvPr>
        </p:nvGraphicFramePr>
        <p:xfrm>
          <a:off x="539552" y="1843088"/>
          <a:ext cx="8057548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Hoja de cálculo" r:id="rId4" imgW="7734300" imgH="3171825" progId="Excel.Sheet.8">
                  <p:embed/>
                </p:oleObj>
              </mc:Choice>
              <mc:Fallback>
                <p:oleObj name="Hoja de cálculo" r:id="rId4" imgW="7734300" imgH="31718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43088"/>
                        <a:ext cx="8057548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59492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01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: Subsecretaría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040624"/>
              </p:ext>
            </p:extLst>
          </p:nvPr>
        </p:nvGraphicFramePr>
        <p:xfrm>
          <a:off x="600197" y="1856470"/>
          <a:ext cx="7839075" cy="3948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Hoja de cálculo" r:id="rId3" imgW="7839143" imgH="3686175" progId="Excel.Sheet.8">
                  <p:embed/>
                </p:oleObj>
              </mc:Choice>
              <mc:Fallback>
                <p:oleObj name="Hoja de cálculo" r:id="rId3" imgW="7839143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197" y="1856470"/>
                        <a:ext cx="7839075" cy="3948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01, 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03: PROEMPLEO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25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18184"/>
              </p:ext>
            </p:extLst>
          </p:nvPr>
        </p:nvGraphicFramePr>
        <p:xfrm>
          <a:off x="509588" y="1662113"/>
          <a:ext cx="8124825" cy="371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Hoja de cálculo" r:id="rId3" imgW="8124757" imgH="3533865" progId="Excel.Sheet.8">
                  <p:embed/>
                </p:oleObj>
              </mc:Choice>
              <mc:Fallback>
                <p:oleObj name="Hoja de cálculo" r:id="rId3" imgW="8124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662113"/>
                        <a:ext cx="8124825" cy="3711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73325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02,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Dirección del Trabajo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838477"/>
              </p:ext>
            </p:extLst>
          </p:nvPr>
        </p:nvGraphicFramePr>
        <p:xfrm>
          <a:off x="539552" y="1844824"/>
          <a:ext cx="7992888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6" name="Hoja de cálculo" r:id="rId3" imgW="7581900" imgH="3533865" progId="Excel.Sheet.8">
                  <p:embed/>
                </p:oleObj>
              </mc:Choice>
              <mc:Fallback>
                <p:oleObj name="Hoja de cálculo" r:id="rId3" imgW="7581900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844824"/>
                        <a:ext cx="7992888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</a:t>
            </a:r>
            <a:r>
              <a:rPr lang="es-CL" sz="1050" dirty="0" smtClean="0"/>
              <a:t>propia en </a:t>
            </a:r>
            <a:r>
              <a:rPr lang="es-CL" sz="1050" dirty="0"/>
              <a:t>base </a:t>
            </a:r>
            <a:r>
              <a:rPr lang="es-CL" sz="1050" dirty="0" smtClean="0"/>
              <a:t> a Informes de </a:t>
            </a:r>
            <a:r>
              <a:rPr lang="es-CL" sz="1050" dirty="0"/>
              <a:t>e</a:t>
            </a:r>
            <a:r>
              <a:rPr lang="es-CL" sz="1050" dirty="0" smtClean="0"/>
              <a:t>jecución </a:t>
            </a:r>
            <a:r>
              <a:rPr lang="es-CL" sz="1050" dirty="0"/>
              <a:t>p</a:t>
            </a:r>
            <a:r>
              <a:rPr lang="es-CL" sz="1050" dirty="0" smtClean="0"/>
              <a:t>resupuestaria mensual de DIPRES</a:t>
            </a:r>
            <a:endParaRPr lang="es-CL" sz="105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 Acumulada al Mes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Febrero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15, Capítulo 03,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01: Subsecretaría de Previsión Social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2017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373475"/>
              </p:ext>
            </p:extLst>
          </p:nvPr>
        </p:nvGraphicFramePr>
        <p:xfrm>
          <a:off x="552450" y="1814513"/>
          <a:ext cx="8039100" cy="355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Hoja de cálculo" r:id="rId3" imgW="8039100" imgH="3228975" progId="Excel.Sheet.8">
                  <p:embed/>
                </p:oleObj>
              </mc:Choice>
              <mc:Fallback>
                <p:oleObj name="Hoja de cálculo" r:id="rId3" imgW="80391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450" y="1814513"/>
                        <a:ext cx="8039100" cy="3558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1054</Words>
  <Application>Microsoft Office PowerPoint</Application>
  <PresentationFormat>Presentación en pantalla (4:3)</PresentationFormat>
  <Paragraphs>95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Imagen de mapa de bits</vt:lpstr>
      <vt:lpstr>Hoja de cálculo de Microsoft Excel 97-2003</vt:lpstr>
      <vt:lpstr>EJECUCIÓN PRESUPUESTARIA DE GASTOS ACUMULADA AL MES DE Febrero 2017 PARTIDA 15: MINISTERIO Del TRABAJO Y SEGURIDAD SOCIAL</vt:lpstr>
      <vt:lpstr>Ejecución Presupuestaria de Gastos Acumulada al Mes de Febrero de 2017  Ministerio del Trabajo y Seguridad Social</vt:lpstr>
      <vt:lpstr>Ejecución Presupuestaria de Gastos Acumulada al Mes de Febrero de 2017  Ministerio del Trabajo y Seguridad Social</vt:lpstr>
      <vt:lpstr>Ejecución Presupuestaria de Gastos Acumulada al Mes de Febrero de 2017  Partida 15 Ministerio del Trabajo y Seguridad Social</vt:lpstr>
      <vt:lpstr>Ejecución Presupuestaria de Gastos Acumulada al Mes de Febrero de 2017  Partida 15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160</cp:revision>
  <cp:lastPrinted>2016-07-04T14:42:46Z</cp:lastPrinted>
  <dcterms:created xsi:type="dcterms:W3CDTF">2016-06-23T13:38:47Z</dcterms:created>
  <dcterms:modified xsi:type="dcterms:W3CDTF">2017-04-25T14:45:04Z</dcterms:modified>
</cp:coreProperties>
</file>