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</p:sldMasterIdLst>
  <p:notesMasterIdLst>
    <p:notesMasterId r:id="rId41"/>
  </p:notesMasterIdLst>
  <p:sldIdLst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>
        <p:scale>
          <a:sx n="90" d="100"/>
          <a:sy n="90" d="100"/>
        </p:scale>
        <p:origin x="-1326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20" Type="http://schemas.openxmlformats.org/officeDocument/2006/relationships/slide" Target="slides/slide3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215354C-AE9A-4CEC-87F5-59A6713CC057}" type="datetimeFigureOut">
              <a:rPr lang="es-CL" smtClean="0"/>
              <a:t>09-06-2017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FF9295E-3C88-40DF-975C-0B61BCBFD9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700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4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71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336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59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54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40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590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40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994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231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638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715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2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17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7161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60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53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66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3514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012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373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0170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2016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76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10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9822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2640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5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58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3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9647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1520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3944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5283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52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77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1575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865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2045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5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13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97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4494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255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270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16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079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0927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7317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8523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5062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27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2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14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2779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7937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31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94444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7393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9104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1588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2570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7178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8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0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33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8380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05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50107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1711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3383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443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0892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147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1764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8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1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66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50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4381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109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4437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1712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1407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5662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9980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7782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40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73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02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872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3913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1259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0660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4586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9734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4707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7513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4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84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82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34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87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8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9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33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2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783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820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542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4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50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361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025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35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545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93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5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41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988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3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769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603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091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489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515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785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76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78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1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099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9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700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702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813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845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640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804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766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74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4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25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03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860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737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102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92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112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318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446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05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46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11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298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003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045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965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930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273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210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565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951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13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22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15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45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33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240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346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453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397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77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119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456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24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785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5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65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202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89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000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070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822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771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05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1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vmlDrawing" Target="../drawings/vmlDrawing10.v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oleObject" Target="../embeddings/oleObject10.bin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vmlDrawing" Target="../drawings/vmlDrawing11.v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oleObject" Target="../embeddings/oleObject11.bin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vmlDrawing" Target="../drawings/vmlDrawing12.v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oleObject" Target="../embeddings/oleObject12.bin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vmlDrawing" Target="../drawings/vmlDrawing13.v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oleObject" Target="../embeddings/oleObject13.bin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vmlDrawing" Target="../drawings/vmlDrawing14.v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oleObject" Target="../embeddings/oleObject14.bin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vmlDrawing" Target="../drawings/vmlDrawing15.v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oleObject" Target="../embeddings/oleObject15.bin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vmlDrawing" Target="../drawings/vmlDrawing16.v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oleObject" Target="../embeddings/oleObject16.bin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vmlDrawing" Target="../drawings/vmlDrawing17.v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oleObject" Target="../embeddings/oleObject17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oleObject" Target="../embeddings/oleObject8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oleObject" Target="../embeddings/oleObject9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760749096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519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96064961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512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02568131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067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39025666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495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089558036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498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5460814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179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5486126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624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7087992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247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408289830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320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031409362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462486074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424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85894273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405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9060735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175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52701296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433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75204126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879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66956536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884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824373484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450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8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0.emf"/><Relationship Id="rId4" Type="http://schemas.openxmlformats.org/officeDocument/2006/relationships/oleObject" Target="../embeddings/Hoja_de_c_lculo_de_Microsoft_Excel_97-20039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1.emf"/><Relationship Id="rId4" Type="http://schemas.openxmlformats.org/officeDocument/2006/relationships/oleObject" Target="../embeddings/Hoja_de_c_lculo_de_Microsoft_Excel_97-200310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2.emf"/><Relationship Id="rId4" Type="http://schemas.openxmlformats.org/officeDocument/2006/relationships/oleObject" Target="../embeddings/Hoja_de_c_lculo_de_Microsoft_Excel_97-200311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3.emf"/><Relationship Id="rId4" Type="http://schemas.openxmlformats.org/officeDocument/2006/relationships/oleObject" Target="../embeddings/Hoja_de_c_lculo_de_Microsoft_Excel_97-200312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4.emf"/><Relationship Id="rId4" Type="http://schemas.openxmlformats.org/officeDocument/2006/relationships/oleObject" Target="../embeddings/Hoja_de_c_lculo_de_Microsoft_Excel_97-200313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5.emf"/><Relationship Id="rId4" Type="http://schemas.openxmlformats.org/officeDocument/2006/relationships/oleObject" Target="../embeddings/Hoja_de_c_lculo_de_Microsoft_Excel_97-200314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6.emf"/><Relationship Id="rId4" Type="http://schemas.openxmlformats.org/officeDocument/2006/relationships/oleObject" Target="../embeddings/Hoja_de_c_lculo_de_Microsoft_Excel_97-200315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45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7.emf"/><Relationship Id="rId4" Type="http://schemas.openxmlformats.org/officeDocument/2006/relationships/oleObject" Target="../embeddings/Hoja_de_c_lculo_de_Microsoft_Excel_97-200316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8.emf"/><Relationship Id="rId4" Type="http://schemas.openxmlformats.org/officeDocument/2006/relationships/oleObject" Target="../embeddings/Hoja_de_c_lculo_de_Microsoft_Excel_97-200317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9.emf"/><Relationship Id="rId4" Type="http://schemas.openxmlformats.org/officeDocument/2006/relationships/oleObject" Target="../embeddings/Hoja_de_c_lculo_de_Microsoft_Excel_97-200318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20.emf"/><Relationship Id="rId4" Type="http://schemas.openxmlformats.org/officeDocument/2006/relationships/oleObject" Target="../embeddings/Hoja_de_c_lculo_de_Microsoft_Excel_97-200319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21.emf"/><Relationship Id="rId4" Type="http://schemas.openxmlformats.org/officeDocument/2006/relationships/oleObject" Target="../embeddings/Hoja_de_c_lculo_de_Microsoft_Excel_97-200320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78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22.emf"/><Relationship Id="rId4" Type="http://schemas.openxmlformats.org/officeDocument/2006/relationships/oleObject" Target="../embeddings/Hoja_de_c_lculo_de_Microsoft_Excel_97-200321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.emf"/><Relationship Id="rId4" Type="http://schemas.openxmlformats.org/officeDocument/2006/relationships/oleObject" Target="../embeddings/Hoja_de_c_lculo_de_Microsoft_Excel_97-20031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.emf"/><Relationship Id="rId5" Type="http://schemas.openxmlformats.org/officeDocument/2006/relationships/oleObject" Target="../embeddings/Hoja_de_c_lculo_de_Microsoft_Excel_97-20032.xls"/><Relationship Id="rId4" Type="http://schemas.openxmlformats.org/officeDocument/2006/relationships/oleObject" Target="../embeddings/oleObject2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4.emf"/><Relationship Id="rId4" Type="http://schemas.openxmlformats.org/officeDocument/2006/relationships/oleObject" Target="../embeddings/Hoja_de_c_lculo_de_Microsoft_Excel_97-20033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4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5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6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7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FEBRERO DE 2017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13: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AGRICULTURA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solidFill>
                  <a:prstClr val="black"/>
                </a:solidFill>
              </a:rPr>
              <a:t>Valparaíso, </a:t>
            </a:r>
            <a:r>
              <a:rPr lang="es-CL" b="1" dirty="0" smtClean="0">
                <a:solidFill>
                  <a:prstClr val="black"/>
                </a:solidFill>
              </a:rPr>
              <a:t>abril 2017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12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40499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6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4000" b="1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70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5949280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INSTITUTO DE DESARROLLO AGROPECUARIO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268760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                                                                                               2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555431"/>
              </p:ext>
            </p:extLst>
          </p:nvPr>
        </p:nvGraphicFramePr>
        <p:xfrm>
          <a:off x="539553" y="1600547"/>
          <a:ext cx="7920880" cy="42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Hoja de cálculo" r:id="rId4" imgW="7858057" imgH="4276815" progId="Excel.Sheet.8">
                  <p:embed/>
                </p:oleObj>
              </mc:Choice>
              <mc:Fallback>
                <p:oleObj name="Hoja de cálculo" r:id="rId4" imgW="7858057" imgH="42768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3" y="1600547"/>
                        <a:ext cx="7920880" cy="427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4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141937"/>
            <a:ext cx="6849554" cy="239391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SERVICIO AGRÍCOLA Y GANADERO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1913"/>
            <a:ext cx="6849554" cy="356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08565"/>
              </p:ext>
            </p:extLst>
          </p:nvPr>
        </p:nvGraphicFramePr>
        <p:xfrm>
          <a:off x="539553" y="1628800"/>
          <a:ext cx="7920880" cy="443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name="Hoja de cálculo" r:id="rId4" imgW="7858057" imgH="4438560" progId="Excel.Sheet.8">
                  <p:embed/>
                </p:oleObj>
              </mc:Choice>
              <mc:Fallback>
                <p:oleObj name="Hoja de cálculo" r:id="rId4" imgW="7858057" imgH="44385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3" y="1628800"/>
                        <a:ext cx="7920880" cy="443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909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3717032"/>
            <a:ext cx="751489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 INSPECCIONES EXPORTACIONES SILVOAGROPECUARIAS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484784"/>
            <a:ext cx="749762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973217"/>
              </p:ext>
            </p:extLst>
          </p:nvPr>
        </p:nvGraphicFramePr>
        <p:xfrm>
          <a:off x="539553" y="1844824"/>
          <a:ext cx="7920880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Hoja de cálculo" r:id="rId4" imgW="7858057" imgH="1847940" progId="Excel.Sheet.8">
                  <p:embed/>
                </p:oleObj>
              </mc:Choice>
              <mc:Fallback>
                <p:oleObj name="Hoja de cálculo" r:id="rId4" imgW="7858057" imgH="18479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3" y="1844824"/>
                        <a:ext cx="7920880" cy="184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40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504035"/>
            <a:ext cx="713758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05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DESARROLLO GANADERO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87064"/>
              </p:ext>
            </p:extLst>
          </p:nvPr>
        </p:nvGraphicFramePr>
        <p:xfrm>
          <a:off x="539553" y="1700808"/>
          <a:ext cx="7920880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Hoja de cálculo" r:id="rId4" imgW="7858057" imgH="2762340" progId="Excel.Sheet.8">
                  <p:embed/>
                </p:oleObj>
              </mc:Choice>
              <mc:Fallback>
                <p:oleObj name="Hoja de cálculo" r:id="rId4" imgW="7858057" imgH="27623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3" y="1700808"/>
                        <a:ext cx="7920880" cy="276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73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360019"/>
            <a:ext cx="756963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06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VIGILANCIA Y CONTROL SILVOAGRÍCOLA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340768"/>
            <a:ext cx="7569634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141650"/>
              </p:ext>
            </p:extLst>
          </p:nvPr>
        </p:nvGraphicFramePr>
        <p:xfrm>
          <a:off x="611561" y="1700808"/>
          <a:ext cx="7848872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Hoja de cálculo" r:id="rId4" imgW="7858057" imgH="2609760" progId="Excel.Sheet.8">
                  <p:embed/>
                </p:oleObj>
              </mc:Choice>
              <mc:Fallback>
                <p:oleObj name="Hoja de cálculo" r:id="rId4" imgW="7858057" imgH="26097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1" y="1700808"/>
                        <a:ext cx="7848872" cy="260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5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742" y="4071987"/>
            <a:ext cx="756963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07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DE CONTROLES FRONTERIZOS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6089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69586"/>
              </p:ext>
            </p:extLst>
          </p:nvPr>
        </p:nvGraphicFramePr>
        <p:xfrm>
          <a:off x="539553" y="1700808"/>
          <a:ext cx="792088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" name="Hoja de cálculo" r:id="rId4" imgW="7858057" imgH="2305140" progId="Excel.Sheet.8">
                  <p:embed/>
                </p:oleObj>
              </mc:Choice>
              <mc:Fallback>
                <p:oleObj name="Hoja de cálculo" r:id="rId4" imgW="7858057" imgH="23051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3" y="1700808"/>
                        <a:ext cx="7920880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73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504035"/>
            <a:ext cx="734481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08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GESTIÓN Y CONSERVACIÓN DE RECURSOS NATURALES RENOVABLES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484784"/>
            <a:ext cx="7569634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724760"/>
              </p:ext>
            </p:extLst>
          </p:nvPr>
        </p:nvGraphicFramePr>
        <p:xfrm>
          <a:off x="539553" y="1827262"/>
          <a:ext cx="7920880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" name="Hoja de cálculo" r:id="rId4" imgW="7858057" imgH="2609760" progId="Excel.Sheet.8">
                  <p:embed/>
                </p:oleObj>
              </mc:Choice>
              <mc:Fallback>
                <p:oleObj name="Hoja de cálculo" r:id="rId4" imgW="7858057" imgH="26097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3" y="1827262"/>
                        <a:ext cx="7920880" cy="260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29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4071987"/>
            <a:ext cx="729786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09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LABORATORIOS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713650" cy="3829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316802"/>
              </p:ext>
            </p:extLst>
          </p:nvPr>
        </p:nvGraphicFramePr>
        <p:xfrm>
          <a:off x="539553" y="1700808"/>
          <a:ext cx="792088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" name="Hoja de cálculo" r:id="rId4" imgW="7858057" imgH="2305140" progId="Excel.Sheet.8">
                  <p:embed/>
                </p:oleObj>
              </mc:Choice>
              <mc:Fallback>
                <p:oleObj name="Hoja de cálculo" r:id="rId4" imgW="7858057" imgH="23051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3" y="1700808"/>
                        <a:ext cx="7920880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3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5440139"/>
            <a:ext cx="7353610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01: CORPORACIÓN NACIONAL FORESTAL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35361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729107"/>
              </p:ext>
            </p:extLst>
          </p:nvPr>
        </p:nvGraphicFramePr>
        <p:xfrm>
          <a:off x="611561" y="1696566"/>
          <a:ext cx="7848872" cy="367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8" name="Hoja de cálculo" r:id="rId4" imgW="7858057" imgH="3676740" progId="Excel.Sheet.8">
                  <p:embed/>
                </p:oleObj>
              </mc:Choice>
              <mc:Fallback>
                <p:oleObj name="Hoja de cálculo" r:id="rId4" imgW="7858057" imgH="36767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1" y="1696566"/>
                        <a:ext cx="7848872" cy="367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648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071987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03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DE MANEJO DEL FUEGO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488832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121289"/>
              </p:ext>
            </p:extLst>
          </p:nvPr>
        </p:nvGraphicFramePr>
        <p:xfrm>
          <a:off x="539553" y="1700808"/>
          <a:ext cx="792088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2" name="Hoja de cálculo" r:id="rId4" imgW="7858057" imgH="2305140" progId="Excel.Sheet.8">
                  <p:embed/>
                </p:oleObj>
              </mc:Choice>
              <mc:Fallback>
                <p:oleObj name="Hoja de cálculo" r:id="rId4" imgW="7858057" imgH="23051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3" y="1700808"/>
                        <a:ext cx="7920880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222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Febrero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La Ejecución del Ministerio,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en el 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mes de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Febrero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fue de</a:t>
            </a:r>
            <a:r>
              <a:rPr lang="es-CL" sz="1600" b="1" dirty="0" smtClean="0">
                <a:solidFill>
                  <a:prstClr val="black"/>
                </a:solidFill>
                <a:ea typeface="+mn-ea"/>
                <a:cs typeface="+mn-cs"/>
              </a:rPr>
              <a:t> $82.746 millones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, es decir, un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14% 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respecto de la ley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vigente.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En cuanto a las </a:t>
            </a:r>
            <a:r>
              <a:rPr lang="es-MX" sz="1600" b="1" dirty="0" smtClean="0">
                <a:solidFill>
                  <a:prstClr val="black"/>
                </a:solidFill>
                <a:ea typeface="+mn-ea"/>
                <a:cs typeface="+mn-cs"/>
              </a:rPr>
              <a:t>modificaciones presupuestaria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, se observó un aumento de $21.198 millones en la Corporación Nacional Forestal, y un aumento de $832 millones en el Programa Áreas Silvestres Protegidas de la Corporación Nacional Forestal.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Respecto a las Iniciativas de Inversión, con recursos aprobados por $6.331 y una agregación de $944 millones, no presentan avance presupuestario.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Respecto a la deuda flotante, correspondiente a los recursos para cancelar obligaciones contraídas en el ejercicio presupuestario anterior, ejecutaron un total de $15.145 millones. Es importante señalar que la Ley inicial no contempló presupuesto para estas obligaciones, ni tampoco se han observado Decretos modificatorios del presupuesto inicial.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600" dirty="0" smtClean="0">
                <a:solidFill>
                  <a:prstClr val="black"/>
                </a:solidFill>
              </a:rPr>
              <a:t>El </a:t>
            </a:r>
            <a:r>
              <a:rPr lang="es-CL" sz="1600" b="1" dirty="0">
                <a:solidFill>
                  <a:prstClr val="black"/>
                </a:solidFill>
              </a:rPr>
              <a:t>INDAP</a:t>
            </a:r>
            <a:r>
              <a:rPr lang="es-CL" sz="1600" dirty="0">
                <a:solidFill>
                  <a:prstClr val="black"/>
                </a:solidFill>
              </a:rPr>
              <a:t>, que concentra el </a:t>
            </a:r>
            <a:r>
              <a:rPr lang="es-CL" sz="1600" dirty="0" smtClean="0">
                <a:solidFill>
                  <a:prstClr val="black"/>
                </a:solidFill>
              </a:rPr>
              <a:t>la mayor parte </a:t>
            </a:r>
            <a:r>
              <a:rPr lang="es-CL" sz="1600" dirty="0">
                <a:solidFill>
                  <a:prstClr val="black"/>
                </a:solidFill>
              </a:rPr>
              <a:t>de los recursos ministeriales, presentó </a:t>
            </a:r>
            <a:r>
              <a:rPr lang="es-CL" sz="1600" dirty="0" smtClean="0">
                <a:solidFill>
                  <a:prstClr val="black"/>
                </a:solidFill>
              </a:rPr>
              <a:t>un gasto de $32.778 millones (12% del presupuesto vigente</a:t>
            </a:r>
            <a:r>
              <a:rPr lang="es-CL" sz="1600" dirty="0">
                <a:solidFill>
                  <a:prstClr val="black"/>
                </a:solidFill>
              </a:rPr>
              <a:t>), donde el Sistema de Incentivos Ley N° </a:t>
            </a:r>
            <a:r>
              <a:rPr lang="es-CL" sz="1600" dirty="0" smtClean="0">
                <a:solidFill>
                  <a:prstClr val="black"/>
                </a:solidFill>
              </a:rPr>
              <a:t>20.412 ejecutó un 0,7% de </a:t>
            </a:r>
            <a:r>
              <a:rPr lang="es-CL" sz="1600" dirty="0">
                <a:solidFill>
                  <a:prstClr val="black"/>
                </a:solidFill>
              </a:rPr>
              <a:t>sus recursos, el Programa de Desarrollo de Acción </a:t>
            </a:r>
            <a:r>
              <a:rPr lang="es-CL" sz="1600" dirty="0" smtClean="0">
                <a:solidFill>
                  <a:prstClr val="black"/>
                </a:solidFill>
              </a:rPr>
              <a:t>Local un 32% para transferencias corrientes y un 5% para transferencias de capital, y los proyectos de inversión, un 0%. </a:t>
            </a:r>
            <a:endParaRPr lang="es-CL" sz="16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7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936083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ÁREAS SILVESTRES PROTEGIDAS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725908"/>
              </p:ext>
            </p:extLst>
          </p:nvPr>
        </p:nvGraphicFramePr>
        <p:xfrm>
          <a:off x="539553" y="1649710"/>
          <a:ext cx="7920880" cy="321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name="Hoja de cálculo" r:id="rId4" imgW="7858057" imgH="3219540" progId="Excel.Sheet.8">
                  <p:embed/>
                </p:oleObj>
              </mc:Choice>
              <mc:Fallback>
                <p:oleObj name="Hoja de cálculo" r:id="rId4" imgW="7858057" imgH="32195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3" y="1649710"/>
                        <a:ext cx="7920880" cy="321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42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360019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05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GESTIÓN FORESTAL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208987"/>
              </p:ext>
            </p:extLst>
          </p:nvPr>
        </p:nvGraphicFramePr>
        <p:xfrm>
          <a:off x="539553" y="1700808"/>
          <a:ext cx="7920880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0" name="Hoja de cálculo" r:id="rId4" imgW="7858057" imgH="2609760" progId="Excel.Sheet.8">
                  <p:embed/>
                </p:oleObj>
              </mc:Choice>
              <mc:Fallback>
                <p:oleObj name="Hoja de cálculo" r:id="rId4" imgW="7858057" imgH="26097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3" y="1700808"/>
                        <a:ext cx="7920880" cy="260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43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3279899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06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 DE ARBORIZACIÓN URBANA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720019"/>
              </p:ext>
            </p:extLst>
          </p:nvPr>
        </p:nvGraphicFramePr>
        <p:xfrm>
          <a:off x="539553" y="1669926"/>
          <a:ext cx="7920880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4" name="Hoja de cálculo" r:id="rId4" imgW="7858057" imgH="1543050" progId="Excel.Sheet.8">
                  <p:embed/>
                </p:oleObj>
              </mc:Choice>
              <mc:Fallback>
                <p:oleObj name="Hoja de cálculo" r:id="rId4" imgW="7858057" imgH="15430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3" y="1669926"/>
                        <a:ext cx="7920880" cy="154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6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304235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06,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COMISIÓN NACIONAL DE RIEGO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201326"/>
            <a:ext cx="7488832" cy="378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810391"/>
              </p:ext>
            </p:extLst>
          </p:nvPr>
        </p:nvGraphicFramePr>
        <p:xfrm>
          <a:off x="539553" y="1484784"/>
          <a:ext cx="7920880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8" name="Hoja de cálculo" r:id="rId4" imgW="7858057" imgH="4743450" progId="Excel.Sheet.8">
                  <p:embed/>
                </p:oleObj>
              </mc:Choice>
              <mc:Fallback>
                <p:oleObj name="Hoja de cálculo" r:id="rId4" imgW="7858057" imgH="47434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3" y="1484784"/>
                        <a:ext cx="7920880" cy="474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24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Febrero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360019"/>
            <a:ext cx="7758063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1335815"/>
            <a:ext cx="749352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946704"/>
              </p:ext>
            </p:extLst>
          </p:nvPr>
        </p:nvGraphicFramePr>
        <p:xfrm>
          <a:off x="611560" y="1700808"/>
          <a:ext cx="7776864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Hoja de cálculo" r:id="rId4" imgW="7410585" imgH="2581185" progId="Excel.Sheet.8">
                  <p:embed/>
                </p:oleObj>
              </mc:Choice>
              <mc:Fallback>
                <p:oleObj name="Hoja de cálculo" r:id="rId4" imgW="7410585" imgH="25811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1700808"/>
                        <a:ext cx="7776864" cy="258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435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 Febrero de 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13,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611560" y="5085184"/>
            <a:ext cx="7521792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2" y="1207987"/>
            <a:ext cx="7543582" cy="3350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4" name="1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664963"/>
              </p:ext>
            </p:extLst>
          </p:nvPr>
        </p:nvGraphicFramePr>
        <p:xfrm>
          <a:off x="467545" y="1556792"/>
          <a:ext cx="8064896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Hoja de cálculo" r:id="rId5" imgW="8886757" imgH="3505290" progId="Excel.Sheet.8">
                  <p:embed/>
                </p:oleObj>
              </mc:Choice>
              <mc:Fallback>
                <p:oleObj name="Hoja de cálculo" r:id="rId5" imgW="8886757" imgH="35052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545" y="1556792"/>
                        <a:ext cx="8064896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984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309320"/>
            <a:ext cx="764164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01, Programa 01: SUBSECRETARÍA DE AGRICULTURA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                                                                                               1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438976"/>
              </p:ext>
            </p:extLst>
          </p:nvPr>
        </p:nvGraphicFramePr>
        <p:xfrm>
          <a:off x="539552" y="1789137"/>
          <a:ext cx="7992887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Hoja de cálculo" r:id="rId4" imgW="7762943" imgH="4448265" progId="Excel.Sheet.8">
                  <p:embed/>
                </p:oleObj>
              </mc:Choice>
              <mc:Fallback>
                <p:oleObj name="Hoja de cálculo" r:id="rId4" imgW="7762943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789137"/>
                        <a:ext cx="7992887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353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3933056"/>
            <a:ext cx="764164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01, Programa 01: SUBSECRETARÍA DE AGRICULTURA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                                                                                               2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14080"/>
              </p:ext>
            </p:extLst>
          </p:nvPr>
        </p:nvGraphicFramePr>
        <p:xfrm>
          <a:off x="539552" y="1700808"/>
          <a:ext cx="7920879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Hoja de cálculo" r:id="rId4" imgW="7762943" imgH="2143125" progId="Excel.Sheet.8">
                  <p:embed/>
                </p:oleObj>
              </mc:Choice>
              <mc:Fallback>
                <p:oleObj name="Hoja de cálculo" r:id="rId4" imgW="7762943" imgH="21431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700808"/>
                        <a:ext cx="7920879" cy="214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010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648051"/>
            <a:ext cx="715551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98819" y="5486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01,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INVESTIGACIÓN E INNOVACIÓN TECNOLÓGICA SILVOAGROPECUARIA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556792"/>
            <a:ext cx="7155518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756807"/>
              </p:ext>
            </p:extLst>
          </p:nvPr>
        </p:nvGraphicFramePr>
        <p:xfrm>
          <a:off x="539552" y="1923653"/>
          <a:ext cx="7920880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Hoja de cálculo" r:id="rId4" imgW="7562985" imgH="2657475" progId="Excel.Sheet.8">
                  <p:embed/>
                </p:oleObj>
              </mc:Choice>
              <mc:Fallback>
                <p:oleObj name="Hoja de cálculo" r:id="rId4" imgW="7562985" imgH="26574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923653"/>
                        <a:ext cx="7920880" cy="265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280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152107"/>
            <a:ext cx="7174429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OFICINA DE ESTUDIOS Y POLÍTICAS AGRARIAS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3157"/>
            <a:ext cx="7200800" cy="315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534206"/>
              </p:ext>
            </p:extLst>
          </p:nvPr>
        </p:nvGraphicFramePr>
        <p:xfrm>
          <a:off x="539552" y="1700808"/>
          <a:ext cx="8054423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Hoja de cálculo" r:id="rId4" imgW="8020185" imgH="3381285" progId="Excel.Sheet.8">
                  <p:embed/>
                </p:oleObj>
              </mc:Choice>
              <mc:Fallback>
                <p:oleObj name="Hoja de cálculo" r:id="rId4" imgW="8020185" imgH="33812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700808"/>
                        <a:ext cx="8054423" cy="338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87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52" y="6309320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INSTITUTO DE DESARROLLO AGROPECUARIO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3009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                                                                                              1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01252"/>
              </p:ext>
            </p:extLst>
          </p:nvPr>
        </p:nvGraphicFramePr>
        <p:xfrm>
          <a:off x="539553" y="1633048"/>
          <a:ext cx="7910408" cy="4676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Hoja de cálculo" r:id="rId4" imgW="7858057" imgH="5200650" progId="Excel.Sheet.8">
                  <p:embed/>
                </p:oleObj>
              </mc:Choice>
              <mc:Fallback>
                <p:oleObj name="Hoja de cálculo" r:id="rId4" imgW="7858057" imgH="52006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3" y="1633048"/>
                        <a:ext cx="7910408" cy="46762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98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942</Words>
  <Application>Microsoft Office PowerPoint</Application>
  <PresentationFormat>Presentación en pantalla (4:3)</PresentationFormat>
  <Paragraphs>100</Paragraphs>
  <Slides>23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17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42" baseType="lpstr">
      <vt:lpstr>1_Tema de Office</vt:lpstr>
      <vt:lpstr>16_Tema de Office</vt:lpstr>
      <vt:lpstr>2_Tema de Office</vt:lpstr>
      <vt:lpstr>3_Tema de Office</vt:lpstr>
      <vt:lpstr>4_Tema de Office</vt:lpstr>
      <vt:lpstr>17_Tema de Office</vt:lpstr>
      <vt:lpstr>5_Tema de Office</vt:lpstr>
      <vt:lpstr>6_Tema de Office</vt:lpstr>
      <vt:lpstr>7_Tema de Office</vt:lpstr>
      <vt:lpstr>8_Tema de Office</vt:lpstr>
      <vt:lpstr>9_Tema de Office</vt:lpstr>
      <vt:lpstr>10_Tema de Office</vt:lpstr>
      <vt:lpstr>11_Tema de Office</vt:lpstr>
      <vt:lpstr>12_Tema de Office</vt:lpstr>
      <vt:lpstr>13_Tema de Office</vt:lpstr>
      <vt:lpstr>14_Tema de Office</vt:lpstr>
      <vt:lpstr>15_Tema de Office</vt:lpstr>
      <vt:lpstr>Imagen de mapa de bits</vt:lpstr>
      <vt:lpstr>Hoja de cálculo</vt:lpstr>
      <vt:lpstr>EJECUCIÓN PRESUPUESTARIA DE GASTOS ACUMULADA AL MES DE FEBRERO DE 2017 PARTIDA 13: MINISTERIO DE AGRICULTURA</vt:lpstr>
      <vt:lpstr>Ejecución Presupuestaria de Gastos Acumulada al Mes de Febrero de 2017  Ministerio de Agricultura</vt:lpstr>
      <vt:lpstr>Ejecución Presupuestaria de Gastos Acumulada al Mes de Febrero de 2017  Partida 13 Ministerio de Agricultura</vt:lpstr>
      <vt:lpstr>Ejecución Presupuestaria de Gastos Acumulada al Mes de  Febrero de 2017  Partida 13,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EJECUCIÓN PRESUPUESTARIA DE GASTOS ACUMULADA AL MES DE JUNIO DE 2016 PARTIDA 13: MINISTERIO DE AGRICULTURA</dc:title>
  <dc:creator>Ruben Catalan</dc:creator>
  <cp:lastModifiedBy>EDIAZ</cp:lastModifiedBy>
  <cp:revision>37</cp:revision>
  <cp:lastPrinted>2016-08-05T21:17:59Z</cp:lastPrinted>
  <dcterms:created xsi:type="dcterms:W3CDTF">2016-08-05T20:56:34Z</dcterms:created>
  <dcterms:modified xsi:type="dcterms:W3CDTF">2017-06-09T13:42:34Z</dcterms:modified>
</cp:coreProperties>
</file>