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2"/>
  </p:notesMasterIdLst>
  <p:handoutMasterIdLst>
    <p:handoutMasterId r:id="rId23"/>
  </p:handoutMasterIdLst>
  <p:sldIdLst>
    <p:sldId id="256" r:id="rId3"/>
    <p:sldId id="298" r:id="rId4"/>
    <p:sldId id="300" r:id="rId5"/>
    <p:sldId id="264" r:id="rId6"/>
    <p:sldId id="301" r:id="rId7"/>
    <p:sldId id="263" r:id="rId8"/>
    <p:sldId id="265" r:id="rId9"/>
    <p:sldId id="269" r:id="rId10"/>
    <p:sldId id="271" r:id="rId11"/>
    <p:sldId id="273" r:id="rId12"/>
    <p:sldId id="274" r:id="rId13"/>
    <p:sldId id="275" r:id="rId14"/>
    <p:sldId id="287" r:id="rId15"/>
    <p:sldId id="288" r:id="rId16"/>
    <p:sldId id="289" r:id="rId17"/>
    <p:sldId id="290" r:id="rId18"/>
    <p:sldId id="291" r:id="rId19"/>
    <p:sldId id="292" r:id="rId20"/>
    <p:sldId id="293" r:id="rId2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78" d="100"/>
          <a:sy n="78" d="100"/>
        </p:scale>
        <p:origin x="120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06-06-2017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06-06-2017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Febrero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12: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OBRAS PÚBLICAS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</a:t>
            </a:r>
            <a:r>
              <a:rPr lang="es-CL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abril </a:t>
            </a:r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6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80017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03: Dirección de Obras Hidráulicas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1916832"/>
            <a:ext cx="8210800" cy="3885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623731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04: Dirección de Vialidad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1700808"/>
            <a:ext cx="8187200" cy="451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22920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06: Dirección de Obras Portuarias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6" y="1868117"/>
            <a:ext cx="8196510" cy="3361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0928" y="503306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07: Dirección de Aeropuertos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44824"/>
            <a:ext cx="8272464" cy="3164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27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06138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08: Administración Sistema Concesiones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44824"/>
            <a:ext cx="8201488" cy="3216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57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44522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11: Dirección de Planeamiento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1868116"/>
            <a:ext cx="8187200" cy="3577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728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443711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12: Agua Potable Rural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44824"/>
            <a:ext cx="8210799" cy="2602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580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51214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04, Programa 01: Dirección General de Aguas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 americanos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" y="1844824"/>
            <a:ext cx="8224623" cy="3644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6130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84078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05, Programa 01: Instituto Nacional de Hidráulica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16832"/>
            <a:ext cx="8210799" cy="292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3853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886575"/>
            <a:ext cx="8406135" cy="3426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07, Programa 01: Superintendencia de Servicios Sanitarios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90232"/>
            <a:ext cx="8210799" cy="307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121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Obras Públicas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el año 2017 la Partida presenta un presupuesto aprobado de </a:t>
            </a:r>
            <a:r>
              <a:rPr lang="es-CL" sz="1600" b="1" dirty="0">
                <a:latin typeface="+mn-lt"/>
              </a:rPr>
              <a:t>$2.285.158 millones</a:t>
            </a:r>
            <a:r>
              <a:rPr lang="es-CL" sz="1600" dirty="0">
                <a:latin typeface="+mn-lt"/>
              </a:rPr>
              <a:t>, de los cuales un 90% se destina a iniciativas de inversión y transferencias de capital, con una participación de un 69,8% y 20,2% respectivamente, los que a Febrero registraron erogaciones del 9,2% y 16,9% respectivamente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Ministerio, del mes de Febrero ascendió a </a:t>
            </a:r>
            <a:r>
              <a:rPr lang="es-CL" sz="1600" b="1" dirty="0">
                <a:latin typeface="+mn-lt"/>
              </a:rPr>
              <a:t>$158.586 millones</a:t>
            </a:r>
            <a:r>
              <a:rPr lang="es-CL" sz="1600" dirty="0">
                <a:latin typeface="+mn-lt"/>
              </a:rPr>
              <a:t>, es decir, un </a:t>
            </a:r>
            <a:r>
              <a:rPr lang="es-CL" sz="1600" b="1" dirty="0">
                <a:latin typeface="+mn-lt"/>
              </a:rPr>
              <a:t>6,9%</a:t>
            </a:r>
            <a:r>
              <a:rPr lang="es-CL" sz="1600" dirty="0">
                <a:latin typeface="+mn-lt"/>
              </a:rPr>
              <a:t> respecto de la ley inicial, inferior en 0,4 puntos porcentuales respecto a igual mes del año 2016.  Con ello, la ejecución acumulada </a:t>
            </a:r>
            <a:r>
              <a:rPr lang="es-CL" sz="1600" dirty="0"/>
              <a:t>a Febrero de 2017 </a:t>
            </a:r>
            <a:r>
              <a:rPr lang="es-CL" sz="1600" dirty="0">
                <a:latin typeface="+mn-lt"/>
              </a:rPr>
              <a:t>ascendió a </a:t>
            </a:r>
            <a:r>
              <a:rPr lang="es-CL" sz="1600" b="1" dirty="0">
                <a:latin typeface="+mn-lt"/>
              </a:rPr>
              <a:t>$452.895 millones</a:t>
            </a:r>
            <a:r>
              <a:rPr lang="es-CL" sz="1600" dirty="0">
                <a:latin typeface="+mn-lt"/>
              </a:rPr>
              <a:t>, equivalente a un </a:t>
            </a:r>
            <a:r>
              <a:rPr lang="es-CL" sz="1600" b="1" dirty="0">
                <a:latin typeface="+mn-lt"/>
              </a:rPr>
              <a:t>20%</a:t>
            </a:r>
            <a:r>
              <a:rPr lang="es-CL" sz="1600" dirty="0">
                <a:latin typeface="+mn-lt"/>
              </a:rPr>
              <a:t> del presupuesto vigente y un </a:t>
            </a:r>
            <a:r>
              <a:rPr lang="es-CL" sz="1600" b="1" dirty="0">
                <a:latin typeface="+mn-lt"/>
              </a:rPr>
              <a:t>19,8%</a:t>
            </a:r>
            <a:r>
              <a:rPr lang="es-CL" sz="1600" dirty="0">
                <a:latin typeface="+mn-lt"/>
              </a:rPr>
              <a:t> del presupuesto inicial.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Respecto a los aumentos y disminuciones al presupuesto inicial, la Partida presenta al mes de Febrero una disminución consolidada de </a:t>
            </a:r>
            <a:r>
              <a:rPr lang="es-CL" sz="1600" b="1" dirty="0"/>
              <a:t>$23.234 millones</a:t>
            </a:r>
            <a:r>
              <a:rPr lang="es-CL" sz="1600" dirty="0"/>
              <a:t>.  Afectando solo el subtítulo 31 “iniciativas de inversión”.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cuanto a los programas, </a:t>
            </a:r>
            <a:r>
              <a:rPr lang="es-CL" sz="1600" b="1" dirty="0"/>
              <a:t>el 97% </a:t>
            </a:r>
            <a:r>
              <a:rPr lang="es-CL" sz="1600" dirty="0"/>
              <a:t>del presupuesto inicial, se concentra en la </a:t>
            </a:r>
            <a:r>
              <a:rPr lang="es-CL" sz="1600" b="1" dirty="0"/>
              <a:t>Dirección General de Obras Públicas, </a:t>
            </a:r>
            <a:r>
              <a:rPr lang="es-CL" sz="1600" dirty="0"/>
              <a:t>destacando a su vez, la participación de la </a:t>
            </a:r>
            <a:r>
              <a:rPr lang="es-CL" sz="1600" b="1" dirty="0"/>
              <a:t>Dirección de Vialidad </a:t>
            </a:r>
            <a:r>
              <a:rPr lang="es-CL" sz="1600" dirty="0"/>
              <a:t> que representan el 47% de la Partida, el que al mes de Febrero alcanzó una ejecución de </a:t>
            </a:r>
            <a:r>
              <a:rPr lang="es-CL" sz="1600" b="1" dirty="0"/>
              <a:t>21,5%</a:t>
            </a:r>
            <a:r>
              <a:rPr lang="es-CL" sz="1600" dirty="0"/>
              <a:t> respecto al presupuesto vigente.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Obras Públicas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600" dirty="0"/>
              <a:t>La </a:t>
            </a:r>
            <a:r>
              <a:rPr lang="es-CL" sz="1600" b="1" dirty="0"/>
              <a:t>Dirección de Planeamiento </a:t>
            </a:r>
            <a:r>
              <a:rPr lang="es-CL" sz="1600" dirty="0"/>
              <a:t>es la que presenta el </a:t>
            </a:r>
            <a:r>
              <a:rPr lang="es-CL" sz="1600" b="1" dirty="0"/>
              <a:t>mayor avance con un 31,2%</a:t>
            </a:r>
            <a:r>
              <a:rPr lang="es-CL" sz="1600" dirty="0"/>
              <a:t>, explicado por el nivel de gasto en las transferencias de capital a Empresas Metro S.A. que a Febrero presenta una ejecución de </a:t>
            </a:r>
            <a:r>
              <a:rPr lang="es-CL" sz="1600" b="1" dirty="0"/>
              <a:t>31,5%, </a:t>
            </a:r>
            <a:r>
              <a:rPr lang="es-CL" sz="1600" dirty="0"/>
              <a:t>representando a su vez el 97,6% del presupuesto vigente de la Dirección.</a:t>
            </a:r>
            <a:endParaRPr lang="es-CL" sz="1600" b="1" u="sng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600" dirty="0"/>
              <a:t>Mientras que la </a:t>
            </a:r>
            <a:r>
              <a:rPr lang="es-CL" sz="1600" b="1" dirty="0"/>
              <a:t>Dirección de Arquitectura </a:t>
            </a:r>
            <a:r>
              <a:rPr lang="es-CL" sz="1600" dirty="0"/>
              <a:t>es la que presenta la </a:t>
            </a:r>
            <a:r>
              <a:rPr lang="es-CL" sz="1600" b="1" dirty="0"/>
              <a:t>ejecución menor con un 11,2%</a:t>
            </a:r>
            <a:r>
              <a:rPr lang="es-CL" sz="1600" dirty="0"/>
              <a:t>.</a:t>
            </a:r>
            <a:endParaRPr lang="es-CL" sz="1600" b="1" dirty="0"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144365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Obras Públicas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72514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844824"/>
            <a:ext cx="8201488" cy="288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Obras Públicas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50912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4" y="1988840"/>
            <a:ext cx="4085657" cy="252028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0800" y="1988840"/>
            <a:ext cx="4053138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12,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6" y="450912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1844824"/>
            <a:ext cx="8201488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457604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01, Programa 01: Secretaría y Administración General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652092"/>
            <a:ext cx="8201488" cy="2895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656163"/>
            <a:ext cx="8406135" cy="365125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01: Administración y Ejecución de Obras Públicas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" y="1700808"/>
            <a:ext cx="8187200" cy="3932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8469" y="551723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02: Dirección de Arquitectura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44824"/>
            <a:ext cx="8201488" cy="364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2709</TotalTime>
  <Words>856</Words>
  <Application>Microsoft Office PowerPoint</Application>
  <PresentationFormat>Presentación en pantalla (4:3)</PresentationFormat>
  <Paragraphs>81</Paragraphs>
  <Slides>19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7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Febrero de 2017 Partida 12: MINISTERIO DE OBRAS PÚBLICAS</vt:lpstr>
      <vt:lpstr>Ejecución Presupuestaria de Gastos Acumulada al Mes de Febrero de 2017  Ministerio de Obras Públicas</vt:lpstr>
      <vt:lpstr>Ejecución Presupuestaria de Gastos Acumulada al Mes de Febrero de 2017  Ministerio de Obras Públicas</vt:lpstr>
      <vt:lpstr>Ejecución Presupuestaria de Gastos Acumulada al Mes de Febrero de 2017  Ministerio de Obras Públicas</vt:lpstr>
      <vt:lpstr>Ejecución Presupuestaria de Gastos Acumulada al Mes de Febrero de 2017  Ministerio de Obras Públicas</vt:lpstr>
      <vt:lpstr>Ejecución Presupuestaria de Gastos Acumulada al mes de Febrero de 2017  Partida 12,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152</cp:revision>
  <cp:lastPrinted>2017-05-12T12:49:10Z</cp:lastPrinted>
  <dcterms:created xsi:type="dcterms:W3CDTF">2016-06-23T13:38:47Z</dcterms:created>
  <dcterms:modified xsi:type="dcterms:W3CDTF">2017-06-06T13:16:58Z</dcterms:modified>
</cp:coreProperties>
</file>