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8" d="100"/>
          <a:sy n="78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abril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03: Dirección de Obras Hidráulicas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916832"/>
            <a:ext cx="8210800" cy="388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04: Dirección de Vialidad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700808"/>
            <a:ext cx="8187200" cy="451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06: Dirección de Obras Portuarias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6" y="1868117"/>
            <a:ext cx="8196510" cy="336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928" y="50330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07: Dirección de Aeropuertos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72464" cy="316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613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08: Administración Sistema Concesiones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01488" cy="321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11: Dirección de Planeamiento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6"/>
            <a:ext cx="8187200" cy="357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4371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12: Agua Potable Rural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260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04, Programa 01: Dirección General de Aguas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44824"/>
            <a:ext cx="8224623" cy="364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8407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05, Programa 01: Instituto Nacional de Hidráulica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10799" cy="292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886575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07, Programa 01: Superintendencia de Servicios Sanitarios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90232"/>
            <a:ext cx="8210799" cy="307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$2.285.158 millones</a:t>
            </a:r>
            <a:r>
              <a:rPr lang="es-CL" sz="1600" dirty="0">
                <a:latin typeface="+mn-lt"/>
              </a:rPr>
              <a:t>, de los cuales un 90% se destina a iniciativas de inversión y transferencias de capital, con una participación de un 69,8% y 20,2% respectivamente, los que a Febrero registraron erogaciones del 9,2% y 16,9%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Febrero ascendió a </a:t>
            </a:r>
            <a:r>
              <a:rPr lang="es-CL" sz="1600" b="1" dirty="0">
                <a:latin typeface="+mn-lt"/>
              </a:rPr>
              <a:t>$158.586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6,9%</a:t>
            </a:r>
            <a:r>
              <a:rPr lang="es-CL" sz="1600" dirty="0">
                <a:latin typeface="+mn-lt"/>
              </a:rPr>
              <a:t> respecto de la ley inicial, inferior en 0,4 puntos porcentuales respecto a igual mes del año 2016.  Con ello, la ejecución acumulada </a:t>
            </a:r>
            <a:r>
              <a:rPr lang="es-CL" sz="1600" dirty="0"/>
              <a:t>a Febrero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$452.895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20%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19,8%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Febrero una disminución consolidada de </a:t>
            </a:r>
            <a:r>
              <a:rPr lang="es-CL" sz="1600" b="1" dirty="0"/>
              <a:t>$23.234 millones</a:t>
            </a:r>
            <a:r>
              <a:rPr lang="es-CL" sz="1600" dirty="0"/>
              <a:t>.  Afectando solo el subtítulo 31 “iniciativas de inversión”.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Dirección General de Obras Públicas, </a:t>
            </a:r>
            <a:r>
              <a:rPr lang="es-CL" sz="1600" dirty="0"/>
              <a:t>destacando a su vez, la participación de la </a:t>
            </a:r>
            <a:r>
              <a:rPr lang="es-CL" sz="1600" b="1" dirty="0"/>
              <a:t>Dirección de Vialidad </a:t>
            </a:r>
            <a:r>
              <a:rPr lang="es-CL" sz="1600" dirty="0"/>
              <a:t> que representan el 47% de la Partida, el que al mes de Febrero alcanzó una ejecución de </a:t>
            </a:r>
            <a:r>
              <a:rPr lang="es-CL" sz="1600" b="1" dirty="0"/>
              <a:t>21,5%</a:t>
            </a:r>
            <a:r>
              <a:rPr lang="es-CL" sz="1600" dirty="0"/>
              <a:t> respecto al presupuesto vigente.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La </a:t>
            </a:r>
            <a:r>
              <a:rPr lang="es-CL" sz="1600" b="1" dirty="0"/>
              <a:t>Dirección de Planeamiento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31,2%</a:t>
            </a:r>
            <a:r>
              <a:rPr lang="es-CL" sz="1600" dirty="0"/>
              <a:t>, explicado por el nivel de gasto en las transferencias de capital a Empresas Metro S.A. que a Febrero presenta una ejecución de </a:t>
            </a:r>
            <a:r>
              <a:rPr lang="es-CL" sz="1600" b="1" dirty="0"/>
              <a:t>31,5%, </a:t>
            </a:r>
            <a:r>
              <a:rPr lang="es-CL" sz="1600" dirty="0"/>
              <a:t>representando a su vez el 97,6% del presupuesto vigente de la Dirección.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Mientras que la </a:t>
            </a:r>
            <a:r>
              <a:rPr lang="es-CL" sz="1600" b="1" dirty="0"/>
              <a:t>Dirección de Arquitectura </a:t>
            </a:r>
            <a:r>
              <a:rPr lang="es-CL" sz="1600" dirty="0"/>
              <a:t>es la que presenta la </a:t>
            </a:r>
            <a:r>
              <a:rPr lang="es-CL" sz="1600" b="1" dirty="0"/>
              <a:t>ejecución menor con un 11,2%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44824"/>
            <a:ext cx="8201488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4" y="1988840"/>
            <a:ext cx="4085657" cy="252028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800" y="1988840"/>
            <a:ext cx="4053138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5091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844824"/>
            <a:ext cx="8201488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52092"/>
            <a:ext cx="8201488" cy="289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65616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01: Administración y Ejecución de Obras Públicas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00808"/>
            <a:ext cx="8187200" cy="393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02: Dirección de Arquitectura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01488" cy="3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</TotalTime>
  <Words>856</Words>
  <Application>Microsoft Office PowerPoint</Application>
  <PresentationFormat>Presentación en pantalla (4:3)</PresentationFormat>
  <Paragraphs>81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2017 Partida 12: MINISTERIO DE OBRAS PÚBLICAS</vt:lpstr>
      <vt:lpstr>Ejecución Presupuestaria de Gastos Acumulada al Mes de Febrero de 2017  Ministerio de Obras Públicas</vt:lpstr>
      <vt:lpstr>Ejecución Presupuestaria de Gastos Acumulada al Mes de Febrero de 2017  Ministerio de Obras Públicas</vt:lpstr>
      <vt:lpstr>Ejecución Presupuestaria de Gastos Acumulada al Mes de Febrero de 2017  Ministerio de Obras Públicas</vt:lpstr>
      <vt:lpstr>Ejecución Presupuestaria de Gastos Acumulada al Mes de Febrero de 2017  Ministerio de Obras Públicas</vt:lpstr>
      <vt:lpstr>Ejecución Presupuestaria de Gastos Acumulada al mes de Febrero de 2017  Partida 12,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152</cp:revision>
  <cp:lastPrinted>2017-05-12T12:49:10Z</cp:lastPrinted>
  <dcterms:created xsi:type="dcterms:W3CDTF">2016-06-23T13:38:47Z</dcterms:created>
  <dcterms:modified xsi:type="dcterms:W3CDTF">2017-06-06T13:16:58Z</dcterms:modified>
</cp:coreProperties>
</file>