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1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FEBRERO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65313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648"/>
              </p:ext>
            </p:extLst>
          </p:nvPr>
        </p:nvGraphicFramePr>
        <p:xfrm>
          <a:off x="467545" y="1656953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Hoja de cálculo" r:id="rId3" imgW="8734357" imgH="2924085" progId="Excel.Sheet.8">
                  <p:embed/>
                </p:oleObj>
              </mc:Choice>
              <mc:Fallback>
                <p:oleObj name="Hoja de cálculo" r:id="rId3" imgW="87343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656953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93331"/>
              </p:ext>
            </p:extLst>
          </p:nvPr>
        </p:nvGraphicFramePr>
        <p:xfrm>
          <a:off x="467544" y="1772816"/>
          <a:ext cx="8157591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57591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07039"/>
              </p:ext>
            </p:extLst>
          </p:nvPr>
        </p:nvGraphicFramePr>
        <p:xfrm>
          <a:off x="539553" y="1861145"/>
          <a:ext cx="807627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861145"/>
                        <a:ext cx="807627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450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48682"/>
              </p:ext>
            </p:extLst>
          </p:nvPr>
        </p:nvGraphicFramePr>
        <p:xfrm>
          <a:off x="539553" y="1868041"/>
          <a:ext cx="807627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868041"/>
                        <a:ext cx="8076272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69022"/>
              </p:ext>
            </p:extLst>
          </p:nvPr>
        </p:nvGraphicFramePr>
        <p:xfrm>
          <a:off x="539552" y="1772816"/>
          <a:ext cx="8085583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85583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7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54881"/>
              </p:ext>
            </p:extLst>
          </p:nvPr>
        </p:nvGraphicFramePr>
        <p:xfrm>
          <a:off x="539553" y="2050529"/>
          <a:ext cx="807627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2050529"/>
                        <a:ext cx="807627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45949"/>
              </p:ext>
            </p:extLst>
          </p:nvPr>
        </p:nvGraphicFramePr>
        <p:xfrm>
          <a:off x="467545" y="1661889"/>
          <a:ext cx="813060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661889"/>
                        <a:ext cx="813060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febrero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$154.665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13%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</a:t>
            </a:r>
            <a:r>
              <a:rPr lang="es-CL" sz="1600" b="1" dirty="0" smtClean="0"/>
              <a:t>Servicio de la Deuda</a:t>
            </a:r>
            <a:r>
              <a:rPr lang="es-CL" sz="1600" dirty="0" smtClean="0"/>
              <a:t>, se observa una ejecución de $</a:t>
            </a:r>
            <a:r>
              <a:rPr lang="es-CL" sz="1600" dirty="0" smtClean="0"/>
              <a:t>6.256 </a:t>
            </a:r>
            <a:r>
              <a:rPr lang="es-CL" sz="1600" dirty="0" smtClean="0"/>
              <a:t>millones, con un presupuesto vigente de $0, cuyo gasto se explica por la erogación de recursos en la deuda flotante de los Servicios asociados al Ministerio.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0,3%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Febrero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0%.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0%.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febrero </a:t>
            </a:r>
            <a:r>
              <a:rPr lang="es-ES" sz="1600" dirty="0"/>
              <a:t>de </a:t>
            </a:r>
            <a:r>
              <a:rPr lang="es-ES" sz="1600" dirty="0" smtClean="0"/>
              <a:t>2017 </a:t>
            </a:r>
            <a:r>
              <a:rPr lang="es-ES" sz="1600" dirty="0" smtClean="0"/>
              <a:t>realizó desembolsos por $32 millones (37% de ejecución presupuestaria).</a:t>
            </a: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 smtClean="0"/>
              <a:t>mostraron </a:t>
            </a:r>
            <a:r>
              <a:rPr lang="es-ES" sz="1600" dirty="0"/>
              <a:t>un avance de </a:t>
            </a:r>
            <a:r>
              <a:rPr lang="es-ES" sz="1600" dirty="0" smtClean="0"/>
              <a:t>7%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$280 </a:t>
            </a:r>
            <a:r>
              <a:rPr lang="es-ES" sz="1600" dirty="0" smtClean="0"/>
              <a:t>mil </a:t>
            </a:r>
            <a:r>
              <a:rPr lang="es-ES" sz="1600" dirty="0"/>
              <a:t>en transferencias a otras entidades </a:t>
            </a:r>
            <a:r>
              <a:rPr lang="es-ES" sz="1600" dirty="0" smtClean="0"/>
              <a:t>públicas.</a:t>
            </a: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Sistema </a:t>
            </a:r>
            <a:r>
              <a:rPr lang="es-CL" sz="1600" b="1" dirty="0"/>
              <a:t>Nacional de Mediación</a:t>
            </a:r>
            <a:r>
              <a:rPr lang="es-CL" sz="1600" dirty="0"/>
              <a:t>: contempló recursos por $</a:t>
            </a:r>
            <a:r>
              <a:rPr lang="es-CL" sz="1600" dirty="0" smtClean="0"/>
              <a:t>9.744 </a:t>
            </a:r>
            <a:r>
              <a:rPr lang="es-CL" sz="1600" dirty="0"/>
              <a:t>millones, y presentó una ejecución de </a:t>
            </a:r>
            <a:r>
              <a:rPr lang="es-CL" sz="1600" dirty="0" smtClean="0"/>
              <a:t>12% </a:t>
            </a:r>
            <a:r>
              <a:rPr lang="es-CL" sz="1600" dirty="0"/>
              <a:t>en el Programa de Licitaciones Sistema Nacional de Mediación  y de </a:t>
            </a:r>
            <a:r>
              <a:rPr lang="es-CL" sz="1600" dirty="0" smtClean="0"/>
              <a:t>0% </a:t>
            </a:r>
            <a:r>
              <a:rPr lang="es-CL" sz="1600" dirty="0"/>
              <a:t>para la asignación “Auditorías Externas Sistema Nacional de Mediación”. 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febrero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$28.647 </a:t>
            </a:r>
            <a:r>
              <a:rPr lang="es-CL" sz="1600" dirty="0"/>
              <a:t>millones (</a:t>
            </a:r>
            <a:r>
              <a:rPr lang="es-CL" sz="1600" dirty="0" smtClean="0"/>
              <a:t>19%)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$3.296 </a:t>
            </a:r>
            <a:r>
              <a:rPr lang="es-CL" sz="1600"/>
              <a:t>millones </a:t>
            </a:r>
            <a:r>
              <a:rPr lang="es-CL" sz="1600" smtClean="0"/>
              <a:t>(14%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Febrero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0050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19012"/>
              </p:ext>
            </p:extLst>
          </p:nvPr>
        </p:nvGraphicFramePr>
        <p:xfrm>
          <a:off x="539552" y="1772816"/>
          <a:ext cx="7992888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Hoja de cálculo" r:id="rId3" imgW="8105843" imgH="2162265" progId="Excel.Sheet.8">
                  <p:embed/>
                </p:oleObj>
              </mc:Choice>
              <mc:Fallback>
                <p:oleObj name="Hoja de cálculo" r:id="rId3" imgW="81058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7992888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Febrero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20606"/>
              </p:ext>
            </p:extLst>
          </p:nvPr>
        </p:nvGraphicFramePr>
        <p:xfrm>
          <a:off x="539552" y="1628800"/>
          <a:ext cx="807627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076272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16075"/>
              </p:ext>
            </p:extLst>
          </p:nvPr>
        </p:nvGraphicFramePr>
        <p:xfrm>
          <a:off x="467544" y="1609303"/>
          <a:ext cx="8157591" cy="470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Hoja de cálculo" r:id="rId3" imgW="8724900" imgH="4772025" progId="Excel.Sheet.8">
                  <p:embed/>
                </p:oleObj>
              </mc:Choice>
              <mc:Fallback>
                <p:oleObj name="Hoja de cálculo" r:id="rId3" imgW="8724900" imgH="4772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09303"/>
                        <a:ext cx="8157591" cy="4700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849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94194"/>
              </p:ext>
            </p:extLst>
          </p:nvPr>
        </p:nvGraphicFramePr>
        <p:xfrm>
          <a:off x="539552" y="1988840"/>
          <a:ext cx="808558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85583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30745"/>
              </p:ext>
            </p:extLst>
          </p:nvPr>
        </p:nvGraphicFramePr>
        <p:xfrm>
          <a:off x="467545" y="1820019"/>
          <a:ext cx="814828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Hoja de cálculo" r:id="rId3" imgW="8734357" imgH="2905215" progId="Excel.Sheet.8">
                  <p:embed/>
                </p:oleObj>
              </mc:Choice>
              <mc:Fallback>
                <p:oleObj name="Hoja de cálculo" r:id="rId3" imgW="8734357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20019"/>
                        <a:ext cx="814828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916</Words>
  <Application>Microsoft Office PowerPoint</Application>
  <PresentationFormat>Presentación en pantalla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FEBRERO DE 2017 PARTIDA 10: MINISTERIO DE JUSTICIA</vt:lpstr>
      <vt:lpstr>Ejecución Presupuestaria de Gastos Acumulada al mes de Febrero de 2017  Ministerio de Justicia</vt:lpstr>
      <vt:lpstr>Ejecución Presupuestaria de Gastos Acumulada al mes de Febrero de 2017  Ministerio de Justicia</vt:lpstr>
      <vt:lpstr>Ejecución Presupuestaria de Gastos Acumulada al mes de Febrero de 2017  Ministerio de Justicia</vt:lpstr>
      <vt:lpstr>Ejecución Presupuestaria de Gastos Acumulada al mes de Febrero de 2017  Ministerio de Justicia</vt:lpstr>
      <vt:lpstr>Ejecución Presupuestaria de Gastos Acumulada al mes de Febrero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151</cp:revision>
  <cp:lastPrinted>2016-10-20T14:15:11Z</cp:lastPrinted>
  <dcterms:created xsi:type="dcterms:W3CDTF">2016-06-23T13:38:47Z</dcterms:created>
  <dcterms:modified xsi:type="dcterms:W3CDTF">2017-06-08T14:13:59Z</dcterms:modified>
</cp:coreProperties>
</file>