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7"/>
  </p:notesMasterIdLst>
  <p:handoutMasterIdLst>
    <p:handoutMasterId r:id="rId38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29" r:id="rId15"/>
    <p:sldId id="310" r:id="rId16"/>
    <p:sldId id="33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34" r:id="rId35"/>
    <p:sldId id="328" r:id="rId3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8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FEBRERO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852613"/>
            <a:ext cx="7932257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47813"/>
            <a:ext cx="7365504" cy="3825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24063"/>
            <a:ext cx="7932256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1650"/>
            <a:ext cx="7704856" cy="403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843213"/>
            <a:ext cx="85915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132856"/>
            <a:ext cx="8591550" cy="3829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628800"/>
            <a:ext cx="859155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2538413"/>
            <a:ext cx="7632849" cy="2402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2424113"/>
            <a:ext cx="6762750" cy="27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024063"/>
            <a:ext cx="7124700" cy="3493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se </a:t>
            </a:r>
            <a:r>
              <a:rPr lang="es-CL" sz="1400" dirty="0" smtClean="0"/>
              <a:t>continuará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febrero </a:t>
            </a:r>
            <a:r>
              <a:rPr lang="es-CL" sz="1400" dirty="0" smtClean="0"/>
              <a:t>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  </a:t>
            </a:r>
            <a:r>
              <a:rPr lang="es-CL" sz="1400" dirty="0" smtClean="0"/>
              <a:t>10,68%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</a:t>
            </a:r>
            <a:r>
              <a:rPr lang="es-CL" sz="1400" dirty="0" smtClean="0"/>
              <a:t>10,64% </a:t>
            </a:r>
            <a:r>
              <a:rPr lang="es-CL" sz="1400" dirty="0" smtClean="0"/>
              <a:t>del presupuesto vigente</a:t>
            </a:r>
            <a:r>
              <a:rPr lang="es-CL" sz="1400" dirty="0" smtClean="0"/>
              <a:t>. La diferencia se explica por la modificación del presupuesto vigente, que se incrementó a </a:t>
            </a:r>
            <a:r>
              <a:rPr lang="es-CL" sz="1400" dirty="0"/>
              <a:t>febrero en M$35.671.183 </a:t>
            </a:r>
            <a:r>
              <a:rPr lang="es-CL" sz="1400" dirty="0" smtClean="0"/>
              <a:t>.</a:t>
            </a:r>
            <a:r>
              <a:rPr lang="es-CL" sz="1400" dirty="0" smtClean="0"/>
              <a:t> 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febrero </a:t>
            </a:r>
            <a:r>
              <a:rPr lang="es-CL" sz="1400" dirty="0" smtClean="0"/>
              <a:t>2017 </a:t>
            </a:r>
            <a:r>
              <a:rPr lang="es-CL" sz="1400" dirty="0"/>
              <a:t>fue </a:t>
            </a:r>
            <a:r>
              <a:rPr lang="es-CL" sz="1400" dirty="0" smtClean="0"/>
              <a:t>de aproximadamente 12,2%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e </a:t>
            </a:r>
            <a:r>
              <a:rPr lang="es-CL" sz="1400" dirty="0"/>
              <a:t>inicial, </a:t>
            </a:r>
            <a:r>
              <a:rPr lang="es-CL" sz="1400" dirty="0" smtClean="0"/>
              <a:t>dado que </a:t>
            </a:r>
            <a:r>
              <a:rPr lang="es-CL" sz="1400" dirty="0" smtClean="0"/>
              <a:t>hubo </a:t>
            </a:r>
            <a:r>
              <a:rPr lang="es-CL" sz="1400" dirty="0" smtClean="0"/>
              <a:t>modificaciones al presupuesto vigente, </a:t>
            </a:r>
            <a:r>
              <a:rPr lang="es-CL" sz="1400" dirty="0" smtClean="0"/>
              <a:t>el cual se </a:t>
            </a:r>
            <a:r>
              <a:rPr lang="es-CL" sz="1400" dirty="0"/>
              <a:t>incrementó en </a:t>
            </a:r>
            <a:r>
              <a:rPr lang="es-CL" sz="1400" dirty="0" smtClean="0"/>
              <a:t>M$35.341.183</a:t>
            </a:r>
            <a:r>
              <a:rPr lang="es-CL" sz="1400" dirty="0" smtClean="0"/>
              <a:t> .</a:t>
            </a:r>
            <a:endParaRPr lang="es-CL" sz="1400" dirty="0"/>
          </a:p>
          <a:p>
            <a:pPr algn="just"/>
            <a:r>
              <a:rPr lang="es-CL" sz="1400" dirty="0" smtClean="0"/>
              <a:t>Los </a:t>
            </a:r>
            <a:r>
              <a:rPr lang="es-CL" sz="1400" dirty="0"/>
              <a:t>mayores avances por Programas presupuestarios, en cuanto a ejecución del presupuesto vigente, correspondieron </a:t>
            </a:r>
            <a:r>
              <a:rPr lang="es-CL" sz="1400" dirty="0" smtClean="0"/>
              <a:t>a Gastos </a:t>
            </a:r>
            <a:r>
              <a:rPr lang="es-CL" sz="1400" dirty="0"/>
              <a:t>de Operación Educación Superior </a:t>
            </a:r>
            <a:r>
              <a:rPr lang="es-CL" sz="1400" dirty="0" smtClean="0"/>
              <a:t>43,1%, </a:t>
            </a:r>
            <a:r>
              <a:rPr lang="es-CL" sz="1400" dirty="0" smtClean="0"/>
              <a:t>Recursos </a:t>
            </a:r>
            <a:r>
              <a:rPr lang="es-CL" sz="1400" dirty="0" smtClean="0"/>
              <a:t>Educativos que alcanzó un </a:t>
            </a:r>
            <a:r>
              <a:rPr lang="es-CL" sz="1400" dirty="0" smtClean="0"/>
              <a:t>37,9</a:t>
            </a:r>
            <a:r>
              <a:rPr lang="es-CL" sz="1400" dirty="0" smtClean="0"/>
              <a:t>% </a:t>
            </a:r>
            <a:r>
              <a:rPr lang="es-CL" sz="1400" dirty="0" smtClean="0"/>
              <a:t>del presupuesto vigente; </a:t>
            </a:r>
            <a:r>
              <a:rPr lang="es-CL" sz="1400" dirty="0"/>
              <a:t>y Fondos </a:t>
            </a:r>
            <a:r>
              <a:rPr lang="es-CL" sz="1400" dirty="0" smtClean="0"/>
              <a:t>culturales y artísticos 37,6</a:t>
            </a:r>
            <a:r>
              <a:rPr lang="es-CL" sz="1400" dirty="0" smtClean="0"/>
              <a:t>% del presupuesto vigente.</a:t>
            </a:r>
          </a:p>
          <a:p>
            <a:pPr algn="just"/>
            <a:r>
              <a:rPr lang="es-CL" sz="1400" dirty="0" smtClean="0"/>
              <a:t>Los programas con menor tasa de ejecución del presupuesto vigente fueron: </a:t>
            </a:r>
            <a:r>
              <a:rPr lang="es-CL" sz="1400" dirty="0" smtClean="0"/>
              <a:t>Agencia de Calidad de la Educación y </a:t>
            </a:r>
            <a:r>
              <a:rPr lang="es-CL" sz="1400" dirty="0" smtClean="0"/>
              <a:t>Becas y </a:t>
            </a:r>
            <a:r>
              <a:rPr lang="es-CL" sz="1400" dirty="0" err="1"/>
              <a:t>A</a:t>
            </a:r>
            <a:r>
              <a:rPr lang="es-CL" sz="1400" dirty="0" err="1" smtClean="0"/>
              <a:t>sistencialidad</a:t>
            </a:r>
            <a:r>
              <a:rPr lang="es-CL" sz="1400" dirty="0" smtClean="0"/>
              <a:t> Estudiantil </a:t>
            </a:r>
            <a:r>
              <a:rPr lang="es-CL" sz="1400" dirty="0" smtClean="0"/>
              <a:t>ambos con un nivel de ejecución de 0,1% respecto al presupuesto vigente.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2005013"/>
            <a:ext cx="6677025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72816"/>
            <a:ext cx="7467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86013"/>
            <a:ext cx="7467600" cy="3203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7467600" cy="2634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412776"/>
            <a:ext cx="862012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799"/>
            <a:ext cx="8039100" cy="47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844825"/>
            <a:ext cx="8039100" cy="32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556792"/>
            <a:ext cx="8039100" cy="489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628800"/>
            <a:ext cx="770572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19263"/>
            <a:ext cx="7705725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124074"/>
            <a:ext cx="7439025" cy="303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2060848"/>
            <a:ext cx="6829425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814513"/>
            <a:ext cx="6848475" cy="413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268760"/>
            <a:ext cx="8201025" cy="503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062163"/>
            <a:ext cx="8201025" cy="367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481263"/>
            <a:ext cx="8201025" cy="325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FEBRERO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412776"/>
            <a:ext cx="7858125" cy="464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844824"/>
            <a:ext cx="859155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14513"/>
            <a:ext cx="7941568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724024"/>
            <a:ext cx="7932257" cy="3649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844824"/>
            <a:ext cx="859155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FEBRERO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86013"/>
            <a:ext cx="8013576" cy="233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1241</Words>
  <Application>Microsoft Office PowerPoint</Application>
  <PresentationFormat>Presentación en pantalla (4:3)</PresentationFormat>
  <Paragraphs>140</Paragraphs>
  <Slides>34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7" baseType="lpstr">
      <vt:lpstr>1_Tema de Office</vt:lpstr>
      <vt:lpstr>Tema de Office</vt:lpstr>
      <vt:lpstr>Imagen de mapa de bits</vt:lpstr>
      <vt:lpstr>EJECUCIÓN PRESUPUESTARIA DE GASTOS ACUMULADA A FEBRERO 2017 PARTIDA 09: MINISTERIO DE EDUCACIÓN</vt:lpstr>
      <vt:lpstr>EJECUCIÓN PRESUPUESTARIA DE GASTOS ACUMULADA A FEBRERO 2017  MINISTERIO DE EDUCACIÓN</vt:lpstr>
      <vt:lpstr>EJECUCIÓN PRESUPUESTARIA DE GASTOS ACUMULADA A FEBRERO 2017  Partida 09 MINISTERIO DE EDUCACION</vt:lpstr>
      <vt:lpstr>EJECUCIÓN PRESUPUESTARIA DE GASTOS ACUMULADA A FEBRERO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167</cp:revision>
  <cp:lastPrinted>2016-07-04T14:42:46Z</cp:lastPrinted>
  <dcterms:created xsi:type="dcterms:W3CDTF">2016-06-23T13:38:47Z</dcterms:created>
  <dcterms:modified xsi:type="dcterms:W3CDTF">2017-05-25T18:55:01Z</dcterms:modified>
</cp:coreProperties>
</file>