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7"/>
  </p:notesMasterIdLst>
  <p:handoutMasterIdLst>
    <p:handoutMasterId r:id="rId38"/>
  </p:handoutMasterIdLst>
  <p:sldIdLst>
    <p:sldId id="256" r:id="rId3"/>
    <p:sldId id="298" r:id="rId4"/>
    <p:sldId id="264" r:id="rId5"/>
    <p:sldId id="263" r:id="rId6"/>
    <p:sldId id="265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29" r:id="rId15"/>
    <p:sldId id="310" r:id="rId16"/>
    <p:sldId id="330" r:id="rId17"/>
    <p:sldId id="311" r:id="rId18"/>
    <p:sldId id="312" r:id="rId19"/>
    <p:sldId id="313" r:id="rId20"/>
    <p:sldId id="314" r:id="rId21"/>
    <p:sldId id="315" r:id="rId22"/>
    <p:sldId id="316" r:id="rId23"/>
    <p:sldId id="317" r:id="rId24"/>
    <p:sldId id="318" r:id="rId25"/>
    <p:sldId id="319" r:id="rId26"/>
    <p:sldId id="320" r:id="rId27"/>
    <p:sldId id="321" r:id="rId28"/>
    <p:sldId id="322" r:id="rId29"/>
    <p:sldId id="323" r:id="rId30"/>
    <p:sldId id="324" r:id="rId31"/>
    <p:sldId id="325" r:id="rId32"/>
    <p:sldId id="326" r:id="rId33"/>
    <p:sldId id="327" r:id="rId34"/>
    <p:sldId id="334" r:id="rId35"/>
    <p:sldId id="328" r:id="rId36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984" y="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25-05-2017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25-05-2017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25-05-2017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25-05-2017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25-05-2017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25-05-2017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25-05-2017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25-05-2017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25-05-2017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25-05-2017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25-05-2017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25-05-2017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25-05-2017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25-05-2017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25-05-2017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25-05-2017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 FEBRERO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09: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EDUCACIÓN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MAYO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5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79456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11: RECURSOS EDUCATIVOS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1852613"/>
            <a:ext cx="7932257" cy="305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549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56346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12 FORTALECIMIENTO DE LA EDUCACIÓN ESCOLAR PÚBLICA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93660"/>
            <a:ext cx="8229600" cy="3351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547813"/>
            <a:ext cx="7365504" cy="3825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784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56346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20: SUBVENCIONES A LOS ESTABLECIMIENTOS EDUCACIONALES 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24063"/>
            <a:ext cx="7932256" cy="317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198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56346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20: SUBVENCIONES A LOS ESTABLECIMIENTOS EDUCACIONALES -CONTINUACION 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71650"/>
            <a:ext cx="7704856" cy="4033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352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56346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GESTIÓN DE SUBVENCIONES A ESTABLECIMIENTOS EDUCACIONALES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93660"/>
            <a:ext cx="8229600" cy="3351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2843213"/>
            <a:ext cx="8591550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061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29: FORTALECIMIENTO DE LA EDUCACIÓN SUPERIOR PÚBLICA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2132856"/>
            <a:ext cx="8591550" cy="3829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12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25344"/>
            <a:ext cx="8406135" cy="293117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30: EDUCACIÓN SUPERIOR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1628800"/>
            <a:ext cx="8591550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978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31:  GASTOS DE OPERACIÓN DE EDUCACIÓN SUPERIOR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2538413"/>
            <a:ext cx="7632849" cy="2402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195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02. PROGRAMA 01: SUPERINTENDENCIA DE EDUCACIÓN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25" y="2424113"/>
            <a:ext cx="6762750" cy="2733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846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03. PROGRAMA 01:  AGENCIA DE CALIDAD DE LA EDUCACIÓN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" y="2024063"/>
            <a:ext cx="7124700" cy="3493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188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EDUCACIÓN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86224" y="1556792"/>
            <a:ext cx="8074208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400" dirty="0"/>
              <a:t>Para el año </a:t>
            </a:r>
            <a:r>
              <a:rPr lang="es-CL" sz="1400" dirty="0" smtClean="0"/>
              <a:t>2017 </a:t>
            </a:r>
            <a:r>
              <a:rPr lang="es-CL" sz="1400" dirty="0"/>
              <a:t>el Ministerio de Educación (MINEDUC), contempla </a:t>
            </a:r>
            <a:r>
              <a:rPr lang="es-CL" sz="1400" dirty="0" smtClean="0"/>
              <a:t> </a:t>
            </a:r>
            <a:r>
              <a:rPr lang="es-CL" sz="1400" dirty="0"/>
              <a:t>como prioridades: se </a:t>
            </a:r>
            <a:r>
              <a:rPr lang="es-CL" sz="1400" dirty="0" smtClean="0"/>
              <a:t>continuará con </a:t>
            </a:r>
            <a:r>
              <a:rPr lang="es-CL" sz="1400" dirty="0"/>
              <a:t>los esfuerzos por fortalecer </a:t>
            </a:r>
            <a:r>
              <a:rPr lang="es-CL" sz="1400" dirty="0" smtClean="0"/>
              <a:t>la cobertura </a:t>
            </a:r>
            <a:r>
              <a:rPr lang="es-CL" sz="1400" dirty="0"/>
              <a:t>de educación </a:t>
            </a:r>
            <a:r>
              <a:rPr lang="es-CL" sz="1400" dirty="0" err="1"/>
              <a:t>parvularia</a:t>
            </a:r>
            <a:r>
              <a:rPr lang="es-CL" sz="1400" dirty="0"/>
              <a:t> </a:t>
            </a:r>
            <a:r>
              <a:rPr lang="es-CL" sz="1400" dirty="0" smtClean="0"/>
              <a:t>y posibilitar </a:t>
            </a:r>
            <a:r>
              <a:rPr lang="es-CL" sz="1400" dirty="0"/>
              <a:t>una educación de </a:t>
            </a:r>
            <a:r>
              <a:rPr lang="es-CL" sz="1400" dirty="0" smtClean="0"/>
              <a:t>calidad en </a:t>
            </a:r>
            <a:r>
              <a:rPr lang="es-CL" sz="1400" dirty="0"/>
              <a:t>los primeros años de vida; vigencia el Sistema de </a:t>
            </a:r>
            <a:r>
              <a:rPr lang="es-CL" sz="1400" dirty="0" smtClean="0"/>
              <a:t>Desarrollo Profesional </a:t>
            </a:r>
            <a:r>
              <a:rPr lang="es-CL" sz="1400" dirty="0"/>
              <a:t>Docente, que permitirá dignificar </a:t>
            </a:r>
            <a:r>
              <a:rPr lang="es-CL" sz="1400" dirty="0" smtClean="0"/>
              <a:t>la docencia</a:t>
            </a:r>
            <a:r>
              <a:rPr lang="es-CL" sz="1400" dirty="0"/>
              <a:t>, apoyar su ejercicio y aumentar </a:t>
            </a:r>
            <a:r>
              <a:rPr lang="es-CL" sz="1400" dirty="0" smtClean="0"/>
              <a:t>su valoración </a:t>
            </a:r>
            <a:r>
              <a:rPr lang="es-CL" sz="1400" dirty="0"/>
              <a:t>para las nuevas generaciones; </a:t>
            </a:r>
            <a:r>
              <a:rPr lang="es-CL" sz="1400" dirty="0" smtClean="0"/>
              <a:t>se </a:t>
            </a:r>
            <a:r>
              <a:rPr lang="es-CL" sz="1400" dirty="0"/>
              <a:t>ampliará el número </a:t>
            </a:r>
            <a:r>
              <a:rPr lang="es-CL" sz="1400" dirty="0" smtClean="0"/>
              <a:t>de estudiantes </a:t>
            </a:r>
            <a:r>
              <a:rPr lang="es-CL" sz="1400" dirty="0"/>
              <a:t>beneficiados </a:t>
            </a:r>
            <a:r>
              <a:rPr lang="es-CL" sz="1400" dirty="0" smtClean="0"/>
              <a:t>con la </a:t>
            </a:r>
            <a:r>
              <a:rPr lang="es-CL" sz="1400" dirty="0"/>
              <a:t>adscripción a la </a:t>
            </a:r>
            <a:r>
              <a:rPr lang="es-CL" sz="1400" dirty="0" smtClean="0"/>
              <a:t>gratuidad de establecimientos subvencionados </a:t>
            </a:r>
            <a:r>
              <a:rPr lang="es-CL" sz="1400" dirty="0"/>
              <a:t>y </a:t>
            </a:r>
            <a:r>
              <a:rPr lang="es-CL" sz="1400" dirty="0" smtClean="0"/>
              <a:t>se incrementará </a:t>
            </a:r>
            <a:r>
              <a:rPr lang="es-CL" sz="1400" dirty="0"/>
              <a:t>el aporte </a:t>
            </a:r>
            <a:r>
              <a:rPr lang="es-CL" sz="1400" dirty="0" smtClean="0"/>
              <a:t>por gratuidad </a:t>
            </a:r>
            <a:r>
              <a:rPr lang="es-CL" sz="1400" dirty="0"/>
              <a:t>por estudiante; y </a:t>
            </a:r>
            <a:r>
              <a:rPr lang="es-CL" sz="1400" dirty="0" smtClean="0"/>
              <a:t>se destinarán $</a:t>
            </a:r>
            <a:r>
              <a:rPr lang="es-CL" sz="1400" dirty="0"/>
              <a:t>747.902 millones </a:t>
            </a:r>
            <a:r>
              <a:rPr lang="es-CL" sz="1400" dirty="0" smtClean="0"/>
              <a:t>al financiamiento </a:t>
            </a:r>
            <a:r>
              <a:rPr lang="es-CL" sz="1400" dirty="0"/>
              <a:t>de </a:t>
            </a:r>
            <a:r>
              <a:rPr lang="es-CL" sz="1400" dirty="0" smtClean="0"/>
              <a:t>la gratuidad en educación superior.</a:t>
            </a:r>
            <a:endParaRPr lang="es-CL" sz="1400" dirty="0"/>
          </a:p>
          <a:p>
            <a:pPr algn="just"/>
            <a:r>
              <a:rPr lang="es-CL" sz="1400" dirty="0" smtClean="0"/>
              <a:t>En </a:t>
            </a:r>
            <a:r>
              <a:rPr lang="es-CL" sz="1400" dirty="0"/>
              <a:t>cuanto a la ejecución presupuestaria acumulada a </a:t>
            </a:r>
            <a:r>
              <a:rPr lang="es-CL" sz="1400" dirty="0" smtClean="0"/>
              <a:t>febrero </a:t>
            </a:r>
            <a:r>
              <a:rPr lang="es-CL" sz="1400" dirty="0" smtClean="0"/>
              <a:t>2017, </a:t>
            </a:r>
            <a:r>
              <a:rPr lang="es-CL" sz="1400" dirty="0"/>
              <a:t>este Ministerio en su conjunto acumuló un </a:t>
            </a:r>
            <a:r>
              <a:rPr lang="es-CL" sz="1400" dirty="0" smtClean="0"/>
              <a:t>  </a:t>
            </a:r>
            <a:r>
              <a:rPr lang="es-CL" sz="1400" dirty="0" smtClean="0"/>
              <a:t>10,68% </a:t>
            </a:r>
            <a:r>
              <a:rPr lang="es-CL" sz="1400" dirty="0"/>
              <a:t>de ejecución </a:t>
            </a:r>
            <a:r>
              <a:rPr lang="es-CL" sz="1400" dirty="0" smtClean="0"/>
              <a:t>respecto del </a:t>
            </a:r>
            <a:r>
              <a:rPr lang="es-CL" sz="1400" dirty="0"/>
              <a:t>presupuesto inicial y </a:t>
            </a:r>
            <a:r>
              <a:rPr lang="es-CL" sz="1400" dirty="0" smtClean="0"/>
              <a:t>10,64% </a:t>
            </a:r>
            <a:r>
              <a:rPr lang="es-CL" sz="1400" dirty="0" smtClean="0"/>
              <a:t>del presupuesto vigente</a:t>
            </a:r>
            <a:r>
              <a:rPr lang="es-CL" sz="1400" dirty="0" smtClean="0"/>
              <a:t>. La diferencia se explica por la modificación del presupuesto vigente, que se incrementó a </a:t>
            </a:r>
            <a:r>
              <a:rPr lang="es-CL" sz="1400" dirty="0"/>
              <a:t>febrero en M$35.671.183 </a:t>
            </a:r>
            <a:r>
              <a:rPr lang="es-CL" sz="1400" dirty="0" smtClean="0"/>
              <a:t>.</a:t>
            </a:r>
            <a:r>
              <a:rPr lang="es-CL" sz="1400" dirty="0" smtClean="0"/>
              <a:t> </a:t>
            </a:r>
            <a:endParaRPr lang="es-CL" sz="1400" dirty="0"/>
          </a:p>
          <a:p>
            <a:pPr algn="just"/>
            <a:r>
              <a:rPr lang="es-CL" sz="1400" dirty="0" smtClean="0"/>
              <a:t>El </a:t>
            </a:r>
            <a:r>
              <a:rPr lang="es-CL" sz="1400" dirty="0"/>
              <a:t>Capítulo 01 “Subsecretaría de Educación”  la ejecución global a </a:t>
            </a:r>
            <a:r>
              <a:rPr lang="es-CL" sz="1400" dirty="0" smtClean="0"/>
              <a:t>febrero </a:t>
            </a:r>
            <a:r>
              <a:rPr lang="es-CL" sz="1400" dirty="0" smtClean="0"/>
              <a:t>2017 </a:t>
            </a:r>
            <a:r>
              <a:rPr lang="es-CL" sz="1400" dirty="0"/>
              <a:t>fue </a:t>
            </a:r>
            <a:r>
              <a:rPr lang="es-CL" sz="1400" dirty="0" smtClean="0"/>
              <a:t>de aproximadamente 12,2% </a:t>
            </a:r>
            <a:r>
              <a:rPr lang="es-CL" sz="1400" dirty="0"/>
              <a:t>respecto al presupuesto vigente </a:t>
            </a:r>
            <a:r>
              <a:rPr lang="es-CL" sz="1400" dirty="0" smtClean="0"/>
              <a:t>e </a:t>
            </a:r>
            <a:r>
              <a:rPr lang="es-CL" sz="1400" dirty="0"/>
              <a:t>inicial, </a:t>
            </a:r>
            <a:r>
              <a:rPr lang="es-CL" sz="1400" dirty="0" smtClean="0"/>
              <a:t>dado que </a:t>
            </a:r>
            <a:r>
              <a:rPr lang="es-CL" sz="1400" dirty="0" smtClean="0"/>
              <a:t>hubo </a:t>
            </a:r>
            <a:r>
              <a:rPr lang="es-CL" sz="1400" dirty="0" smtClean="0"/>
              <a:t>modificaciones al presupuesto vigente, </a:t>
            </a:r>
            <a:r>
              <a:rPr lang="es-CL" sz="1400" dirty="0" smtClean="0"/>
              <a:t>el cual se </a:t>
            </a:r>
            <a:r>
              <a:rPr lang="es-CL" sz="1400" dirty="0"/>
              <a:t>incrementó en </a:t>
            </a:r>
            <a:r>
              <a:rPr lang="es-CL" sz="1400" dirty="0" smtClean="0"/>
              <a:t>M$35.341.183</a:t>
            </a:r>
            <a:r>
              <a:rPr lang="es-CL" sz="1400" dirty="0" smtClean="0"/>
              <a:t> .</a:t>
            </a:r>
            <a:endParaRPr lang="es-CL" sz="1400" dirty="0"/>
          </a:p>
          <a:p>
            <a:pPr algn="just"/>
            <a:r>
              <a:rPr lang="es-CL" sz="1400" dirty="0" smtClean="0"/>
              <a:t>Los </a:t>
            </a:r>
            <a:r>
              <a:rPr lang="es-CL" sz="1400" dirty="0"/>
              <a:t>mayores avances por Programas presupuestarios, en cuanto a ejecución del presupuesto vigente, correspondieron </a:t>
            </a:r>
            <a:r>
              <a:rPr lang="es-CL" sz="1400" dirty="0" smtClean="0"/>
              <a:t>a Gastos </a:t>
            </a:r>
            <a:r>
              <a:rPr lang="es-CL" sz="1400" dirty="0"/>
              <a:t>de Operación Educación Superior </a:t>
            </a:r>
            <a:r>
              <a:rPr lang="es-CL" sz="1400" dirty="0" smtClean="0"/>
              <a:t>43,1%, </a:t>
            </a:r>
            <a:r>
              <a:rPr lang="es-CL" sz="1400" dirty="0" smtClean="0"/>
              <a:t>Recursos </a:t>
            </a:r>
            <a:r>
              <a:rPr lang="es-CL" sz="1400" dirty="0" smtClean="0"/>
              <a:t>Educativos que alcanzó un </a:t>
            </a:r>
            <a:r>
              <a:rPr lang="es-CL" sz="1400" dirty="0" smtClean="0"/>
              <a:t>37,9</a:t>
            </a:r>
            <a:r>
              <a:rPr lang="es-CL" sz="1400" dirty="0" smtClean="0"/>
              <a:t>% </a:t>
            </a:r>
            <a:r>
              <a:rPr lang="es-CL" sz="1400" dirty="0" smtClean="0"/>
              <a:t>del presupuesto vigente; </a:t>
            </a:r>
            <a:r>
              <a:rPr lang="es-CL" sz="1400" dirty="0"/>
              <a:t>y Fondos </a:t>
            </a:r>
            <a:r>
              <a:rPr lang="es-CL" sz="1400" dirty="0" smtClean="0"/>
              <a:t>culturales y artísticos 37,6</a:t>
            </a:r>
            <a:r>
              <a:rPr lang="es-CL" sz="1400" dirty="0" smtClean="0"/>
              <a:t>% del presupuesto vigente.</a:t>
            </a:r>
          </a:p>
          <a:p>
            <a:pPr algn="just"/>
            <a:r>
              <a:rPr lang="es-CL" sz="1400" dirty="0" smtClean="0"/>
              <a:t>Los programas con menor tasa de ejecución del presupuesto vigente fueron: </a:t>
            </a:r>
            <a:r>
              <a:rPr lang="es-CL" sz="1400" dirty="0" smtClean="0"/>
              <a:t>Agencia de Calidad de la Educación y </a:t>
            </a:r>
            <a:r>
              <a:rPr lang="es-CL" sz="1400" dirty="0" smtClean="0"/>
              <a:t>Becas y </a:t>
            </a:r>
            <a:r>
              <a:rPr lang="es-CL" sz="1400" dirty="0" err="1"/>
              <a:t>A</a:t>
            </a:r>
            <a:r>
              <a:rPr lang="es-CL" sz="1400" dirty="0" err="1" smtClean="0"/>
              <a:t>sistencialidad</a:t>
            </a:r>
            <a:r>
              <a:rPr lang="es-CL" sz="1400" dirty="0" smtClean="0"/>
              <a:t> Estudiantil </a:t>
            </a:r>
            <a:r>
              <a:rPr lang="es-CL" sz="1400" dirty="0" smtClean="0"/>
              <a:t>ambos con un nivel de ejecución de 0,1% respecto al presupuesto vigente.</a:t>
            </a:r>
            <a:endParaRPr lang="es-CL" sz="14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04. PROGRAMA 01:  SUBSECRETARIA DE EDUCACIÓN PARVULARIA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488" y="2005013"/>
            <a:ext cx="6677025" cy="355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345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05. PROGRAMA 01: DIBAM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72816"/>
            <a:ext cx="746760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547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05. PROGRAMA 02:   RED DE BIBLIOTECAS PÚBLICAS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386013"/>
            <a:ext cx="7467600" cy="3203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14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05. PROGRAMA 03:  CONSEJO DE MONUMENTOS NACIONALES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4369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667000"/>
            <a:ext cx="7467600" cy="2634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23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7" y="431684"/>
            <a:ext cx="820148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08. PROGRAMA 01: CONICYT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022778"/>
            <a:ext cx="8229600" cy="2645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8" y="1412776"/>
            <a:ext cx="8620125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622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01: JUNAEB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1628799"/>
            <a:ext cx="8039100" cy="474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029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02: SALUD ESCOLAR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1844825"/>
            <a:ext cx="8039100" cy="3217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90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03: BECAS Y ASISTENCIALIDAD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1556792"/>
            <a:ext cx="8039100" cy="4896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381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6597352"/>
            <a:ext cx="8317867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11. PROGRAMA 01: JUNJI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1628800"/>
            <a:ext cx="7705725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208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11. PROGRAMA 02: PROGRAMAS ALTERNATIVOS DE ENSEÑANZA PRE-ESCOLAR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1719263"/>
            <a:ext cx="7705725" cy="412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404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EDUCACION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6021288"/>
            <a:ext cx="8406135" cy="43204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340768"/>
            <a:ext cx="8229600" cy="32403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8" y="2124074"/>
            <a:ext cx="7439025" cy="3033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13. PROGRAMA 01: CONSEJO DE RECTORES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288" y="2060848"/>
            <a:ext cx="6829425" cy="3600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221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15. PROGRAMA 01: CONSEJO NACIONAL DE EDUCACIÓN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763" y="1814513"/>
            <a:ext cx="6848475" cy="4134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954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278775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16. PROGRAMA 01: CONSEJO NACIONAL DE LA CULTURA Y LAS ARTES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908721"/>
            <a:ext cx="8229600" cy="1231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8" y="1268760"/>
            <a:ext cx="8201025" cy="5032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879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7" y="562846"/>
            <a:ext cx="8201486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16. PROGRAMA 01: Cont. CONSEJO NACIONAL DE LA CULTURA Y LAS ARTES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 rot="10800000" flipV="1">
            <a:off x="414337" y="1628800"/>
            <a:ext cx="820148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8" y="2062163"/>
            <a:ext cx="8201025" cy="3671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748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79456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16. PROGRAMA 02: FONDOS CULTURALES Y ARTÍSTICOS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8" y="2481263"/>
            <a:ext cx="8201025" cy="325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404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7" y="488467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FEBRERO 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09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558805"/>
            <a:ext cx="8406135" cy="29919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1412776"/>
            <a:ext cx="7858125" cy="4645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01: SUBSECRETARÍA DE EDUCACIÓN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1844824"/>
            <a:ext cx="8591550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79456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02: INFRAESTRUCTURA EDUCACIONAL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14513"/>
            <a:ext cx="7941568" cy="359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443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79457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03: MEJORAMIENTO DE LA CALIDAD DE LA EDUCACIÓN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1724024"/>
            <a:ext cx="7932257" cy="3649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553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79457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04: DESARROLLO CURRICULAR Y EVALUACIÓN      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1844824"/>
            <a:ext cx="8591550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260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56346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08: APOYO Y SUPERVISIÓN DE ESTABLECIMIENTOS EDUCACIONALES SUBVENCIONADOS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93660"/>
            <a:ext cx="8229600" cy="3351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386013"/>
            <a:ext cx="8013576" cy="2339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859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2461</TotalTime>
  <Words>1241</Words>
  <Application>Microsoft Office PowerPoint</Application>
  <PresentationFormat>Presentación en pantalla (4:3)</PresentationFormat>
  <Paragraphs>140</Paragraphs>
  <Slides>34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37" baseType="lpstr">
      <vt:lpstr>1_Tema de Office</vt:lpstr>
      <vt:lpstr>Tema de Office</vt:lpstr>
      <vt:lpstr>Imagen de mapa de bits</vt:lpstr>
      <vt:lpstr>EJECUCIÓN PRESUPUESTARIA DE GASTOS ACUMULADA A FEBRERO 2017 PARTIDA 09: MINISTERIO DE EDUCACIÓN</vt:lpstr>
      <vt:lpstr>EJECUCIÓN PRESUPUESTARIA DE GASTOS ACUMULADA A FEBRERO 2017  MINISTERIO DE EDUCACIÓN</vt:lpstr>
      <vt:lpstr>EJECUCIÓN PRESUPUESTARIA DE GASTOS ACUMULADA A FEBRERO 2017  Partida 09 MINISTERIO DE EDUCACION</vt:lpstr>
      <vt:lpstr>EJECUCIÓN PRESUPUESTARIA DE GASTOS ACUMULADA A FEBRERO 2017  PARTIDA 09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Soledad Larena</cp:lastModifiedBy>
  <cp:revision>167</cp:revision>
  <cp:lastPrinted>2016-07-04T14:42:46Z</cp:lastPrinted>
  <dcterms:created xsi:type="dcterms:W3CDTF">2016-06-23T13:38:47Z</dcterms:created>
  <dcterms:modified xsi:type="dcterms:W3CDTF">2017-05-25T18:55:01Z</dcterms:modified>
</cp:coreProperties>
</file>