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4"/>
  </p:notesMasterIdLst>
  <p:handoutMasterIdLst>
    <p:handoutMasterId r:id="rId25"/>
  </p:handoutMasterIdLst>
  <p:sldIdLst>
    <p:sldId id="256" r:id="rId3"/>
    <p:sldId id="298" r:id="rId4"/>
    <p:sldId id="299" r:id="rId5"/>
    <p:sldId id="264" r:id="rId6"/>
    <p:sldId id="300" r:id="rId7"/>
    <p:sldId id="263" r:id="rId8"/>
    <p:sldId id="265" r:id="rId9"/>
    <p:sldId id="267" r:id="rId10"/>
    <p:sldId id="268" r:id="rId11"/>
    <p:sldId id="269" r:id="rId12"/>
    <p:sldId id="271" r:id="rId13"/>
    <p:sldId id="273" r:id="rId14"/>
    <p:sldId id="274" r:id="rId15"/>
    <p:sldId id="275" r:id="rId16"/>
    <p:sldId id="276" r:id="rId17"/>
    <p:sldId id="277" r:id="rId18"/>
    <p:sldId id="278" r:id="rId19"/>
    <p:sldId id="272" r:id="rId20"/>
    <p:sldId id="280" r:id="rId21"/>
    <p:sldId id="281" r:id="rId22"/>
    <p:sldId id="282" r:id="rId2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Febrero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978091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08: PROGRAMA DE MODERNIZACIÓN SECTOR PÚBLICO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01488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94116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02: DIRECCIÓN DE PRESUPUESTOS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5"/>
            <a:ext cx="8210799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66124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03: SERVICIO DE IMPUESTOS INTERNOS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3793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810" y="472514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04: SERVICIO NACIONAL DE ADUANAS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00808"/>
            <a:ext cx="8201488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86916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05: SERVICIO DE TESORERÍAS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01488" cy="300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2210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07: DIRECCIÓN DE COMPRAS Y CONTRATACIÓN PÚBLICA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01488" cy="235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62270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08: SUPERINTENDENCIA DE VALORES Y SEGUROS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01488" cy="3751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09329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11: SUPERINTENDENCIA DE BANCOS E INSTITUCIONES FINANCIERAS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3"/>
            <a:ext cx="8201488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407707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15: DIRECCIÓN NACIONAL DEL SERVICIO CIVIL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7"/>
            <a:ext cx="8201488" cy="2208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64502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88343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16: UNIDAD DE ANÁLISIS FINANCIERO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0842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63763"/>
            <a:ext cx="8210799" cy="188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Hacienda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7525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 al mes de febrero ascendió a </a:t>
            </a:r>
            <a:r>
              <a:rPr lang="es-CL" sz="1600" b="1" dirty="0">
                <a:latin typeface="+mn-lt"/>
              </a:rPr>
              <a:t>$34.221 millones</a:t>
            </a:r>
            <a:r>
              <a:rPr lang="es-CL" sz="1600" dirty="0">
                <a:latin typeface="+mn-lt"/>
              </a:rPr>
              <a:t>, equivalente a un gasto de </a:t>
            </a:r>
            <a:r>
              <a:rPr lang="es-CL" sz="1600" b="1" dirty="0">
                <a:latin typeface="+mn-lt"/>
              </a:rPr>
              <a:t>6,9%</a:t>
            </a:r>
            <a:r>
              <a:rPr lang="es-CL" sz="1600" dirty="0">
                <a:latin typeface="+mn-lt"/>
              </a:rPr>
              <a:t> respecto al presupuesto inicial, mostrando una erogación lineal respecto al mismo mes del año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A nivel consolidado, el presupuesto vigente no considera modificaciones, sin perjuicio de  existir reasignaciones entre los subtítulos 29 “adquisición de activos no financieros” y 31 “iniciativas de inversión”</a:t>
            </a:r>
            <a:r>
              <a:rPr lang="es-CL" sz="1600" b="1" dirty="0">
                <a:latin typeface="+mn-lt"/>
              </a:rPr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>
                <a:latin typeface="+mn-lt"/>
              </a:rPr>
              <a:t>Sin perjuicio de lo indicado en el punto anterior, a la fecha se registra un mayor gasto de 178,7% respecto al presupuesto vigente del subtítulo 34 “servicio de la deuda”</a:t>
            </a:r>
            <a:r>
              <a:rPr lang="es-CL" sz="1600" dirty="0">
                <a:latin typeface="+mn-lt"/>
              </a:rPr>
              <a:t>, de los Programas: DIPRES ($2.385 millones); </a:t>
            </a:r>
            <a:r>
              <a:rPr lang="es-CL" sz="1600" dirty="0"/>
              <a:t>SII ($6.269 millones);</a:t>
            </a:r>
            <a:r>
              <a:rPr lang="es-CL" sz="1600" dirty="0">
                <a:latin typeface="+mn-lt"/>
              </a:rPr>
              <a:t> </a:t>
            </a:r>
            <a:r>
              <a:rPr lang="es-CL" sz="1600" dirty="0"/>
              <a:t>Aduanas ($2.316 millones); Tesorería ($72 millones); SBIF ($282 millones); y, el CDE ($69 millones), destinados a</a:t>
            </a:r>
            <a:r>
              <a:rPr lang="es-CL" sz="1600" dirty="0">
                <a:latin typeface="+mn-lt"/>
              </a:rPr>
              <a:t>l pago de las obligaciones devengadas al 31 de diciembre de 2016 </a:t>
            </a:r>
            <a:r>
              <a:rPr lang="es-CL" sz="1600" dirty="0"/>
              <a:t>(deuda flotante), </a:t>
            </a:r>
            <a:r>
              <a:rPr lang="es-CL" sz="1600" dirty="0">
                <a:latin typeface="+mn-lt"/>
              </a:rPr>
              <a:t>que alcanza los </a:t>
            </a:r>
            <a:r>
              <a:rPr lang="es-CL" sz="1600" b="1" i="1" dirty="0">
                <a:latin typeface="+mn-lt"/>
              </a:rPr>
              <a:t>$11.393 millones.</a:t>
            </a:r>
            <a:endParaRPr lang="es-CL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314096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17: SUPERINTENDENCIA DE CASINOS DE JUEGO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6"/>
            <a:ext cx="8229600" cy="1272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03306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30: CONSEJO DE DEFENSA DEL ESTADO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35039"/>
            <a:ext cx="8210799" cy="309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Hacienda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3924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el 75,2% del presupuesto inicial, se concentra en el </a:t>
            </a:r>
            <a:r>
              <a:rPr lang="es-CL" sz="1600" b="1" dirty="0"/>
              <a:t>Servicio de Impuestos Internos</a:t>
            </a:r>
            <a:r>
              <a:rPr lang="es-CL" sz="1600" dirty="0"/>
              <a:t> (37,5%), </a:t>
            </a:r>
            <a:r>
              <a:rPr lang="es-CL" sz="1600" b="1" dirty="0"/>
              <a:t>Servicio Nacional de Aduanas </a:t>
            </a:r>
            <a:r>
              <a:rPr lang="es-CL" sz="1600" dirty="0"/>
              <a:t>(14,3%), el </a:t>
            </a:r>
            <a:r>
              <a:rPr lang="es-CL" sz="1600" b="1" dirty="0"/>
              <a:t>Servicio de Tesorería </a:t>
            </a:r>
            <a:r>
              <a:rPr lang="es-CL" sz="1600" dirty="0"/>
              <a:t>(11,1%) y la </a:t>
            </a:r>
            <a:r>
              <a:rPr lang="es-CL" sz="1600" b="1" dirty="0"/>
              <a:t>Superintendencia de Bancos e Instituciones Financiera </a:t>
            </a:r>
            <a:r>
              <a:rPr lang="es-CL" sz="1600" dirty="0"/>
              <a:t>(12,3%), los que al mes de Febrero alcanzaron niveles de ejecución de </a:t>
            </a:r>
            <a:r>
              <a:rPr lang="es-CL" sz="1600" b="1" dirty="0"/>
              <a:t>18,8%, 14,6%, 14,1% y 4,3% </a:t>
            </a:r>
            <a:r>
              <a:rPr lang="es-CL" sz="1600" dirty="0"/>
              <a:t>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</a:t>
            </a:r>
            <a:r>
              <a:rPr lang="es-CL" sz="1600" b="1" dirty="0"/>
              <a:t>Dirección de Presupuestos </a:t>
            </a:r>
            <a:r>
              <a:rPr lang="es-CL" sz="1600" dirty="0"/>
              <a:t>es la que presenta el mayor avance con un 27,8%, explicado principalmente por el mayor gasto registrado en Servicio de la Deuda (deuda flotante) que a la fecha no dispone de la modificación presupuestaria necesaria, mientras que la </a:t>
            </a:r>
            <a:r>
              <a:rPr lang="es-CL" sz="1600" b="1" dirty="0"/>
              <a:t>Superintendencia de Bancos e Instituciones Financieras </a:t>
            </a:r>
            <a:r>
              <a:rPr lang="es-CL" sz="1600" dirty="0"/>
              <a:t>es la que presenta la ejecución menor con un 4,3%, explicado principalmente por la nula ejecución del subtítulo 25 “</a:t>
            </a:r>
            <a:r>
              <a:rPr lang="es-CL" sz="1600" dirty="0" err="1"/>
              <a:t>integros</a:t>
            </a:r>
            <a:r>
              <a:rPr lang="es-CL" sz="1600" dirty="0"/>
              <a:t> al fisco”.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Hacienda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4900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82108"/>
            <a:ext cx="8210800" cy="2607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Hacienda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26884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811" y="1882108"/>
            <a:ext cx="4083181" cy="238673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9481" y="1882107"/>
            <a:ext cx="4085655" cy="238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Febrero 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08,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536813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06092"/>
            <a:ext cx="8201488" cy="36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175" y="58098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01: SECRETARÍA Y ADMINISTRACIÓN GENERAL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00807"/>
            <a:ext cx="8210799" cy="4109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779" y="366396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06: UNIDAD ADMINISTRADORA DE LOS TRIBUNALES TRIBUTARIOS Y ADUANEROS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88840"/>
            <a:ext cx="8201488" cy="167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9895" y="428801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07: SISTEMA INTEGRADO DE COMERCIO EXTERIOR (SICEX)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4226"/>
            <a:ext cx="8210799" cy="237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2408</TotalTime>
  <Words>936</Words>
  <Application>Microsoft Office PowerPoint</Application>
  <PresentationFormat>Presentación en pantalla (4:3)</PresentationFormat>
  <Paragraphs>88</Paragraphs>
  <Slides>21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Febrero de 2017 Partida 08: MINISTERIO DE HACIENDA</vt:lpstr>
      <vt:lpstr>Ejecución Presupuestaria de Gastos Acumulada al mes de Febrero de 2017  Ministerio de Hacienda</vt:lpstr>
      <vt:lpstr>Ejecución Presupuestaria de Gastos Acumulada al mes de Febrero de 2017  Ministerio de Hacienda</vt:lpstr>
      <vt:lpstr>Ejecución Presupuestaria de Gastos Acumulada al mes de Febrero de 2017  Ministerio de Hacienda</vt:lpstr>
      <vt:lpstr>Ejecución Presupuestaria de Gastos Acumulada al mes de Febrero de 2017  Ministerio de Hacienda</vt:lpstr>
      <vt:lpstr>Ejecución Presupuestaria de Gastos Acumulada al mes de Febrero de 2017  Partida 08,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138</cp:revision>
  <cp:lastPrinted>2016-07-04T14:42:46Z</cp:lastPrinted>
  <dcterms:created xsi:type="dcterms:W3CDTF">2016-06-23T13:38:47Z</dcterms:created>
  <dcterms:modified xsi:type="dcterms:W3CDTF">2017-06-05T20:04:20Z</dcterms:modified>
</cp:coreProperties>
</file>