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264" r:id="rId5"/>
    <p:sldId id="263" r:id="rId6"/>
    <p:sldId id="265" r:id="rId7"/>
    <p:sldId id="299" r:id="rId8"/>
    <p:sldId id="300" r:id="rId9"/>
    <p:sldId id="302" r:id="rId10"/>
    <p:sldId id="303" r:id="rId11"/>
    <p:sldId id="304" r:id="rId12"/>
    <p:sldId id="305" r:id="rId13"/>
    <p:sldId id="306" r:id="rId14"/>
    <p:sldId id="317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7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</a:t>
            </a: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</a:t>
            </a:r>
            <a:r>
              <a:rPr lang="es-CL" sz="2400" b="1" dirty="0">
                <a:latin typeface="+mn-lt"/>
              </a:rPr>
              <a:t>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779588"/>
            <a:ext cx="8029575" cy="366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988840"/>
            <a:ext cx="64293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8799"/>
            <a:ext cx="8267700" cy="4968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 - CONTINUACIÓN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844824"/>
            <a:ext cx="8267700" cy="403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3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628800"/>
            <a:ext cx="8020050" cy="48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 PROGRAMA CENSOS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2420888"/>
            <a:ext cx="8023225" cy="299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08. PROGRAMA 01:FISCALÍA NACIONAL ECONÓMICA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224088"/>
            <a:ext cx="7048500" cy="307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14488"/>
            <a:ext cx="7010400" cy="404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01:SERVICIO DE COOPERACIÓN TÉCNICA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700808"/>
            <a:ext cx="806767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 COMITÉ INNOVA CHILE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1990724"/>
            <a:ext cx="7077075" cy="338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38583" y="1284514"/>
            <a:ext cx="756084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El presupuesto inicial del Ministerio de Economía alcanza los </a:t>
            </a:r>
            <a:r>
              <a:rPr lang="es-CL" sz="1400" dirty="0" smtClean="0"/>
              <a:t>M$1.218.509.762 </a:t>
            </a:r>
            <a:r>
              <a:rPr lang="es-CL" sz="1400" dirty="0"/>
              <a:t>. Distribuido en un </a:t>
            </a:r>
            <a:r>
              <a:rPr lang="es-CL" sz="1400" dirty="0" smtClean="0"/>
              <a:t>36,4% </a:t>
            </a:r>
            <a:r>
              <a:rPr lang="es-CL" sz="1400" dirty="0"/>
              <a:t>para Transferencias Corrientes; </a:t>
            </a:r>
            <a:r>
              <a:rPr lang="es-CL" sz="1400" dirty="0" smtClean="0"/>
              <a:t>30,5% </a:t>
            </a:r>
            <a:r>
              <a:rPr lang="es-CL" sz="1400" dirty="0"/>
              <a:t>Adquisición activos financieros; </a:t>
            </a:r>
            <a:r>
              <a:rPr lang="es-CL" sz="1400" dirty="0" smtClean="0"/>
              <a:t>13,1% </a:t>
            </a:r>
            <a:r>
              <a:rPr lang="es-CL" sz="1400" dirty="0"/>
              <a:t>Préstamos; </a:t>
            </a:r>
            <a:r>
              <a:rPr lang="es-CL" sz="1400" dirty="0" smtClean="0"/>
              <a:t>10,5% </a:t>
            </a:r>
            <a:r>
              <a:rPr lang="es-CL" sz="1400" dirty="0"/>
              <a:t>Gastos en </a:t>
            </a:r>
            <a:r>
              <a:rPr lang="es-CL" sz="1400" dirty="0" smtClean="0"/>
              <a:t>Personal. Los  </a:t>
            </a:r>
            <a:r>
              <a:rPr lang="es-CL" sz="1400" dirty="0"/>
              <a:t>cuatro Subtítulos de gastos concentran el  </a:t>
            </a:r>
            <a:r>
              <a:rPr lang="es-CL" sz="1400" dirty="0" smtClean="0"/>
              <a:t>90,5% </a:t>
            </a:r>
            <a:r>
              <a:rPr lang="es-CL" sz="1400" dirty="0"/>
              <a:t>del presupuesto total. </a:t>
            </a:r>
            <a:r>
              <a:rPr lang="es-CL" sz="1400" dirty="0" smtClean="0"/>
              <a:t>El restante 9,5% se destina a los subtítulos </a:t>
            </a:r>
            <a:r>
              <a:rPr lang="es-CL" sz="1400" dirty="0"/>
              <a:t>22, 23, 25, 26, 29, 31, 33 y </a:t>
            </a:r>
            <a:r>
              <a:rPr lang="es-CL" sz="1400" dirty="0" smtClean="0"/>
              <a:t>34.</a:t>
            </a:r>
            <a:endParaRPr lang="es-CL" sz="1400" dirty="0"/>
          </a:p>
          <a:p>
            <a:pPr algn="just"/>
            <a:endParaRPr lang="es-CL" sz="1400" dirty="0"/>
          </a:p>
          <a:p>
            <a:pPr algn="just"/>
            <a:r>
              <a:rPr lang="es-CL" sz="1400" dirty="0" smtClean="0"/>
              <a:t>A </a:t>
            </a:r>
            <a:r>
              <a:rPr lang="es-CL" sz="1400" dirty="0" smtClean="0"/>
              <a:t>febrero </a:t>
            </a:r>
            <a:r>
              <a:rPr lang="es-CL" sz="1400" dirty="0" smtClean="0"/>
              <a:t>2017, </a:t>
            </a:r>
            <a:r>
              <a:rPr lang="es-CL" sz="1400" dirty="0"/>
              <a:t>el presupuesto vigente del Ministerio de Economía </a:t>
            </a:r>
            <a:r>
              <a:rPr lang="es-CL" sz="1400" dirty="0" smtClean="0"/>
              <a:t>no </a:t>
            </a:r>
            <a:r>
              <a:rPr lang="es-CL" sz="1400" dirty="0" smtClean="0"/>
              <a:t>se modificó, sin embargo se redujeron las </a:t>
            </a:r>
            <a:r>
              <a:rPr lang="es-CL" sz="1400" dirty="0"/>
              <a:t>Transferencias corrientes </a:t>
            </a:r>
            <a:r>
              <a:rPr lang="es-CL" sz="1400" dirty="0" smtClean="0"/>
              <a:t>en M$952.300 y se incrementaron </a:t>
            </a:r>
            <a:r>
              <a:rPr lang="es-CL" sz="1400" dirty="0"/>
              <a:t>los subtítulos </a:t>
            </a:r>
            <a:r>
              <a:rPr lang="es-CL" sz="1400" dirty="0" smtClean="0"/>
              <a:t>Bienes y servicios de consumo en M$120.000 y  Transferencias </a:t>
            </a:r>
            <a:r>
              <a:rPr lang="es-CL" sz="1400" dirty="0"/>
              <a:t>de capital </a:t>
            </a:r>
            <a:r>
              <a:rPr lang="es-CL" sz="1400" dirty="0" smtClean="0"/>
              <a:t>en M$832.300 .</a:t>
            </a:r>
            <a:r>
              <a:rPr lang="es-CL" sz="1400" dirty="0" smtClean="0"/>
              <a:t>  </a:t>
            </a:r>
            <a:endParaRPr lang="es-CL" sz="1400" dirty="0"/>
          </a:p>
          <a:p>
            <a:endParaRPr lang="es-CL" sz="1400" dirty="0"/>
          </a:p>
          <a:p>
            <a:pPr algn="just"/>
            <a:r>
              <a:rPr lang="es-CL" sz="1400" dirty="0"/>
              <a:t>En cuanto a los porcentajes de ejecución, se observa un </a:t>
            </a:r>
            <a:r>
              <a:rPr lang="es-CL" sz="1400" dirty="0" smtClean="0"/>
              <a:t>3,5</a:t>
            </a:r>
            <a:r>
              <a:rPr lang="es-CL" sz="1400" dirty="0" smtClean="0"/>
              <a:t>% </a:t>
            </a:r>
            <a:r>
              <a:rPr lang="es-CL" sz="1400" dirty="0"/>
              <a:t>en el nivel de ejecución respecto al presupuesto vigente </a:t>
            </a:r>
            <a:r>
              <a:rPr lang="es-CL" sz="1400" dirty="0" smtClean="0"/>
              <a:t> e </a:t>
            </a:r>
            <a:r>
              <a:rPr lang="es-CL" sz="1400" dirty="0"/>
              <a:t>inicial.</a:t>
            </a:r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Respecto a la ejecución de programas las mayores tasas de ejecución del presupuesto vigente correspondieron a: </a:t>
            </a:r>
            <a:r>
              <a:rPr lang="es-CL" sz="1400" dirty="0" smtClean="0"/>
              <a:t>Subsecretaría de Turismo 20,3%; INE 16,5%; </a:t>
            </a:r>
            <a:r>
              <a:rPr lang="es-CL" sz="1400" dirty="0" smtClean="0"/>
              <a:t>Superintendencia de Insolvencia y </a:t>
            </a:r>
            <a:r>
              <a:rPr lang="es-CL" sz="1400" dirty="0" err="1"/>
              <a:t>R</a:t>
            </a:r>
            <a:r>
              <a:rPr lang="es-CL" sz="1400" dirty="0" err="1" smtClean="0"/>
              <a:t>eemprendimiento</a:t>
            </a:r>
            <a:r>
              <a:rPr lang="es-CL" sz="1400" dirty="0" smtClean="0"/>
              <a:t> </a:t>
            </a:r>
            <a:r>
              <a:rPr lang="es-CL" sz="1400" dirty="0" smtClean="0"/>
              <a:t>15,4%. En </a:t>
            </a:r>
            <a:r>
              <a:rPr lang="es-CL" sz="1400" dirty="0" smtClean="0"/>
              <a:t>sentido contrario, las menores tasas correspondieron a: FIC y  Programa </a:t>
            </a:r>
            <a:r>
              <a:rPr lang="es-CL" sz="1400" dirty="0" smtClean="0"/>
              <a:t> Fondo de Administración Pesquero.</a:t>
            </a:r>
            <a:endParaRPr lang="es-CL" sz="1400" dirty="0" smtClean="0"/>
          </a:p>
          <a:p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Programa CORFO concentra el </a:t>
            </a:r>
            <a:r>
              <a:rPr lang="es-CL" sz="1400" dirty="0" smtClean="0"/>
              <a:t>69,9% </a:t>
            </a:r>
            <a:r>
              <a:rPr lang="es-CL" sz="1400" dirty="0"/>
              <a:t>del presupuesto de esta Partida presupuestaria y alcanzó </a:t>
            </a:r>
            <a:r>
              <a:rPr lang="es-CL" sz="1400" dirty="0" smtClean="0"/>
              <a:t> a </a:t>
            </a:r>
            <a:r>
              <a:rPr lang="es-CL" sz="1400" dirty="0" smtClean="0"/>
              <a:t>febrero </a:t>
            </a:r>
            <a:r>
              <a:rPr lang="es-CL" sz="1400" dirty="0" smtClean="0"/>
              <a:t>una </a:t>
            </a:r>
            <a:r>
              <a:rPr lang="es-CL" sz="1400" dirty="0"/>
              <a:t>ejecución de </a:t>
            </a:r>
            <a:r>
              <a:rPr lang="es-CL" sz="1400" dirty="0" smtClean="0"/>
              <a:t> </a:t>
            </a:r>
            <a:r>
              <a:rPr lang="es-CL" sz="1400" dirty="0" smtClean="0"/>
              <a:t>1,9% </a:t>
            </a:r>
            <a:r>
              <a:rPr lang="es-CL" sz="1400" dirty="0" smtClean="0"/>
              <a:t>del presupuesto aprobado por el Congreso.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185988"/>
            <a:ext cx="7048500" cy="311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INAPI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2471738"/>
            <a:ext cx="6886575" cy="2901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7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628799"/>
            <a:ext cx="7858125" cy="424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772816"/>
            <a:ext cx="737235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623731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1620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33538"/>
            <a:ext cx="7467600" cy="4099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07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18256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562291"/>
            <a:ext cx="8420100" cy="4891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7" y="515452"/>
            <a:ext cx="874846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139893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772817"/>
            <a:ext cx="74961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07:PROGRAMA FONDO DE INNOVACIÓN PARA LA COMPETITIVIDAD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772815"/>
            <a:ext cx="7496175" cy="4313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800350"/>
            <a:ext cx="7496175" cy="206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893888"/>
            <a:ext cx="6934200" cy="3911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326998"/>
            <a:ext cx="8118104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56645"/>
            <a:ext cx="8229600" cy="3001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772816"/>
            <a:ext cx="8029575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860</Words>
  <Application>Microsoft Office PowerPoint</Application>
  <PresentationFormat>Presentación en pantalla (4:3)</PresentationFormat>
  <Paragraphs>100</Paragraphs>
  <Slides>23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1_Tema de Office</vt:lpstr>
      <vt:lpstr>Tema de Office</vt:lpstr>
      <vt:lpstr>Imagen de mapa de bits</vt:lpstr>
      <vt:lpstr>EJECUCIÓN PRESUPUESTARIA DE GASTOS ACUMULADA A FEBRERO 2017 PARTIDA 07: MINISTERIO DE ECONOMÍA, FOMENTO Y TURISMO</vt:lpstr>
      <vt:lpstr>EJECUCIÓN PRESUPUESTARIA DE GASTOS ACUMULADA A FEBRERO 2017  MINISTERIO DE ECONOMÍA, FOMENTO Y TURISMO</vt:lpstr>
      <vt:lpstr>EJECUCIÓN PRESUPUESTARIA DE GASTOS ACUMULADA A FEBRERO 2017  PARTIDA 07 MINISTERIO DE ECONOMÍA, FOMENTO Y TURISMO</vt:lpstr>
      <vt:lpstr>EJECUCIÓN PRESUPUESTARIA DE GASTOS ACUMULADA A FEBRERO 2017  PARTIDA 07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138</cp:revision>
  <cp:lastPrinted>2016-07-04T14:42:46Z</cp:lastPrinted>
  <dcterms:created xsi:type="dcterms:W3CDTF">2016-06-23T13:38:47Z</dcterms:created>
  <dcterms:modified xsi:type="dcterms:W3CDTF">2017-05-18T20:38:44Z</dcterms:modified>
</cp:coreProperties>
</file>