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8" r:id="rId9"/>
    <p:sldId id="306" r:id="rId10"/>
    <p:sldId id="308" r:id="rId11"/>
    <p:sldId id="264" r:id="rId12"/>
    <p:sldId id="307" r:id="rId13"/>
    <p:sldId id="263" r:id="rId14"/>
    <p:sldId id="265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FEBRERO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509120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835879"/>
              </p:ext>
            </p:extLst>
          </p:nvPr>
        </p:nvGraphicFramePr>
        <p:xfrm>
          <a:off x="539552" y="1772816"/>
          <a:ext cx="7992888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0" name="Hoja de cálculo" r:id="rId4" imgW="7410585" imgH="2619465" progId="Excel.Sheet.8">
                  <p:embed/>
                </p:oleObj>
              </mc:Choice>
              <mc:Fallback>
                <p:oleObj name="Hoja de cálculo" r:id="rId4" imgW="74105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92888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4298"/>
              </p:ext>
            </p:extLst>
          </p:nvPr>
        </p:nvGraphicFramePr>
        <p:xfrm>
          <a:off x="539552" y="1772816"/>
          <a:ext cx="792088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2088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29612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122121"/>
              </p:ext>
            </p:extLst>
          </p:nvPr>
        </p:nvGraphicFramePr>
        <p:xfrm>
          <a:off x="539552" y="1662113"/>
          <a:ext cx="8076271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Hoja de cálculo" r:id="rId4" imgW="7915343" imgH="3533865" progId="Excel.Sheet.8">
                  <p:embed/>
                </p:oleObj>
              </mc:Choice>
              <mc:Fallback>
                <p:oleObj name="Hoja de cálculo" r:id="rId4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662113"/>
                        <a:ext cx="8076271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399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791918"/>
              </p:ext>
            </p:extLst>
          </p:nvPr>
        </p:nvGraphicFramePr>
        <p:xfrm>
          <a:off x="539552" y="1772816"/>
          <a:ext cx="7992887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Hoja de cálculo" r:id="rId4" imgW="7534343" imgH="2314575" progId="Excel.Sheet.8">
                  <p:embed/>
                </p:oleObj>
              </mc:Choice>
              <mc:Fallback>
                <p:oleObj name="Hoja de cálculo" r:id="rId4" imgW="75343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92887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mes de </a:t>
            </a:r>
            <a:r>
              <a:rPr lang="es-CL" sz="1600" b="1" dirty="0" smtClean="0"/>
              <a:t>febrero </a:t>
            </a:r>
            <a:r>
              <a:rPr lang="es-CL" sz="1600" dirty="0" smtClean="0"/>
              <a:t>finalizó </a:t>
            </a:r>
            <a:r>
              <a:rPr lang="es-CL" sz="1600" dirty="0"/>
              <a:t>en </a:t>
            </a:r>
            <a:r>
              <a:rPr lang="es-CL" sz="1600" dirty="0" smtClean="0"/>
              <a:t>$10.606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12% </a:t>
            </a:r>
            <a:r>
              <a:rPr lang="es-CL" sz="1600" dirty="0"/>
              <a:t>del Presupuesto </a:t>
            </a:r>
            <a:r>
              <a:rPr lang="es-CL" sz="1600" dirty="0" smtClean="0"/>
              <a:t>Vigente. En dólares se observó un 6% de avance presupuestario, que significó un total gastado de US$15 millones.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de la Deuda: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2017 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Febrero se han gastado $1,340 millones, sin observar decretos modificatorios del presupuestos. Estos recursos se han destinado a cumplir obligaciones del ejercicio presupuestario anterior (deuda flotante).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privados, al Gobierno Central y para Otras Entidades Públicas, totalizaron desembolsos por $32 millones, con 3% 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Registro de Chilenos en el </a:t>
            </a:r>
            <a:r>
              <a:rPr lang="es-CL" sz="1600" b="1" dirty="0" smtClean="0">
                <a:latin typeface="+mn-lt"/>
              </a:rPr>
              <a:t>Exterior</a:t>
            </a:r>
            <a:r>
              <a:rPr lang="es-CL" sz="1600" dirty="0" smtClean="0">
                <a:latin typeface="+mn-lt"/>
              </a:rPr>
              <a:t>, que pretende </a:t>
            </a:r>
            <a:r>
              <a:rPr lang="es-CL" sz="1600" dirty="0" smtClean="0"/>
              <a:t>obtener </a:t>
            </a:r>
            <a:r>
              <a:rPr lang="es-CL" sz="1600" dirty="0"/>
              <a:t>una caracterización demográfica, social, económica y organizacional de la población chilena residente en el extranjero</a:t>
            </a:r>
            <a:r>
              <a:rPr lang="es-CL" sz="1600" dirty="0" smtClean="0"/>
              <a:t>, </a:t>
            </a:r>
            <a:r>
              <a:rPr lang="es-CL" sz="1600" dirty="0" smtClean="0">
                <a:latin typeface="+mn-lt"/>
              </a:rPr>
              <a:t>con recursos autorizados en pesos y dólares, presentó un avance de 0% 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4%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3%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$6.352 millones informan un avance de 11% del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$346 millones (4%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Centro Antártico </a:t>
            </a:r>
            <a:r>
              <a:rPr lang="es-CL" sz="1600" dirty="0" smtClean="0">
                <a:latin typeface="+mn-lt"/>
              </a:rPr>
              <a:t>Internacional.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7%, con un total gastado de $350 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7890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283518"/>
              </p:ext>
            </p:extLst>
          </p:nvPr>
        </p:nvGraphicFramePr>
        <p:xfrm>
          <a:off x="539552" y="1844824"/>
          <a:ext cx="7992887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Hoja de cálculo" r:id="rId4" imgW="7115243" imgH="1857375" progId="Excel.Sheet.8">
                  <p:embed/>
                </p:oleObj>
              </mc:Choice>
              <mc:Fallback>
                <p:oleObj name="Hoja de cálculo" r:id="rId4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44824"/>
                        <a:ext cx="7992887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14399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655879"/>
              </p:ext>
            </p:extLst>
          </p:nvPr>
        </p:nvGraphicFramePr>
        <p:xfrm>
          <a:off x="539552" y="1914897"/>
          <a:ext cx="792087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Hoja de cálculo" r:id="rId4" imgW="7115243" imgH="2162265" progId="Excel.Sheet.8">
                  <p:embed/>
                </p:oleObj>
              </mc:Choice>
              <mc:Fallback>
                <p:oleObj name="Hoja de cálculo" r:id="rId4" imgW="71152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14897"/>
                        <a:ext cx="792087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50100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416525"/>
              </p:ext>
            </p:extLst>
          </p:nvPr>
        </p:nvGraphicFramePr>
        <p:xfrm>
          <a:off x="539553" y="1700808"/>
          <a:ext cx="7992888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Hoja de cálculo" r:id="rId5" imgW="8200957" imgH="1743075" progId="Excel.Sheet.8">
                  <p:embed/>
                </p:oleObj>
              </mc:Choice>
              <mc:Fallback>
                <p:oleObj name="Hoja de cálculo" r:id="rId5" imgW="8200957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3" y="1700808"/>
                        <a:ext cx="7992888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283229"/>
              </p:ext>
            </p:extLst>
          </p:nvPr>
        </p:nvGraphicFramePr>
        <p:xfrm>
          <a:off x="467544" y="1717129"/>
          <a:ext cx="8064896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Hoja de cálculo" r:id="rId4" imgW="8763000" imgH="4448265" progId="Excel.Sheet.8">
                  <p:embed/>
                </p:oleObj>
              </mc:Choice>
              <mc:Fallback>
                <p:oleObj name="Hoja de cálculo" r:id="rId4" imgW="8763000" imgH="4448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17129"/>
                        <a:ext cx="8064896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445224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69728"/>
              </p:ext>
            </p:extLst>
          </p:nvPr>
        </p:nvGraphicFramePr>
        <p:xfrm>
          <a:off x="539552" y="1991841"/>
          <a:ext cx="7992888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Hoja de cálculo" r:id="rId4" imgW="7553257" imgH="3381285" progId="Excel.Sheet.8">
                  <p:embed/>
                </p:oleObj>
              </mc:Choice>
              <mc:Fallback>
                <p:oleObj name="Hoja de cálculo" r:id="rId4" imgW="7553257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91841"/>
                        <a:ext cx="7992888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833</Words>
  <Application>Microsoft Office PowerPoint</Application>
  <PresentationFormat>Presentación en pantalla (4:3)</PresentationFormat>
  <Paragraphs>60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DE GASTOS ACUMULADA AL MES DE FEBRERO DE 2017 PARTIDA 06: MINISTERIO DE RELACIONES EXTERIORES</vt:lpstr>
      <vt:lpstr>Ejecución Presupuestaria de Gastos Acumulada al Mes de Febrero de 2017  Ministerio de Relaciones Exteriores</vt:lpstr>
      <vt:lpstr>Ejecución Presupuestaria de Gastos Acumulada al Mes de Febrero de 2017  Ministerio de Relaciones Exteriores</vt:lpstr>
      <vt:lpstr>Ejecución Presupuestaria de Gastos Acumulada al Mes de Febrero de 2017  Ministerio de Relaciones Exteriores</vt:lpstr>
      <vt:lpstr>Ejecución Presupuestaria de Gastos Acumulada al Mes de Febrero de 2017  Partida 06 Ministerio de Relaciones Exteriores</vt:lpstr>
      <vt:lpstr>Ejecución Presupuestaria de Gastos Acumulada al Mes de Febrero de 2017  Partida 06 Ministerio de Relaciones Exteriores</vt:lpstr>
      <vt:lpstr>Ejecución Presupuestaria de Gastos Acumulada al Mes de Febrero de 2017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113</cp:revision>
  <cp:lastPrinted>2016-07-04T14:42:46Z</cp:lastPrinted>
  <dcterms:created xsi:type="dcterms:W3CDTF">2016-06-23T13:38:47Z</dcterms:created>
  <dcterms:modified xsi:type="dcterms:W3CDTF">2017-06-09T13:38:35Z</dcterms:modified>
</cp:coreProperties>
</file>