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1"/>
  </p:notesMasterIdLst>
  <p:handoutMasterIdLst>
    <p:handoutMasterId r:id="rId22"/>
  </p:handoutMasterIdLst>
  <p:sldIdLst>
    <p:sldId id="256" r:id="rId8"/>
    <p:sldId id="298" r:id="rId9"/>
    <p:sldId id="306" r:id="rId10"/>
    <p:sldId id="308" r:id="rId11"/>
    <p:sldId id="264" r:id="rId12"/>
    <p:sldId id="307" r:id="rId13"/>
    <p:sldId id="263" r:id="rId14"/>
    <p:sldId id="265" r:id="rId15"/>
    <p:sldId id="300" r:id="rId16"/>
    <p:sldId id="301" r:id="rId17"/>
    <p:sldId id="302" r:id="rId18"/>
    <p:sldId id="303" r:id="rId19"/>
    <p:sldId id="304" r:id="rId2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60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07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66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00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50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9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48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73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43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1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2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82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90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66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471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900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96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200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70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3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44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5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3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97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8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37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79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960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96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092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200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6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75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480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641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098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62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363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117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330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0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89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5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203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125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787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267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528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413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40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122755467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441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1264815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904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43561244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7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216952873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79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06092687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74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6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7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8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emf"/><Relationship Id="rId5" Type="http://schemas.openxmlformats.org/officeDocument/2006/relationships/oleObject" Target="../embeddings/Hoja_de_c_lculo_de_Microsoft_Excel_97-20033.xls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4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FEBRERO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RELACIONES EXTERIORES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de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4509120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02: Promoción de las Exportaciones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835879"/>
              </p:ext>
            </p:extLst>
          </p:nvPr>
        </p:nvGraphicFramePr>
        <p:xfrm>
          <a:off x="539552" y="1772816"/>
          <a:ext cx="7992888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0" name="Hoja de cálculo" r:id="rId4" imgW="7410585" imgH="2619465" progId="Excel.Sheet.8">
                  <p:embed/>
                </p:oleObj>
              </mc:Choice>
              <mc:Fallback>
                <p:oleObj name="Hoja de cálculo" r:id="rId4" imgW="74105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72816"/>
                        <a:ext cx="7992888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51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4035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Dirección de Fronteras y Límites de Estado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4298"/>
              </p:ext>
            </p:extLst>
          </p:nvPr>
        </p:nvGraphicFramePr>
        <p:xfrm>
          <a:off x="539552" y="1772816"/>
          <a:ext cx="7920880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name="Hoja de cálculo" r:id="rId4" imgW="7886700" imgH="2628900" progId="Excel.Sheet.8">
                  <p:embed/>
                </p:oleObj>
              </mc:Choice>
              <mc:Fallback>
                <p:oleObj name="Hoja de cálculo" r:id="rId4" imgW="7886700" imgH="26289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72816"/>
                        <a:ext cx="7920880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0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296123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Instituto Antártico Chileno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122121"/>
              </p:ext>
            </p:extLst>
          </p:nvPr>
        </p:nvGraphicFramePr>
        <p:xfrm>
          <a:off x="539552" y="1662113"/>
          <a:ext cx="8076271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Hoja de cálculo" r:id="rId4" imgW="7915343" imgH="3533865" progId="Excel.Sheet.8">
                  <p:embed/>
                </p:oleObj>
              </mc:Choice>
              <mc:Fallback>
                <p:oleObj name="Hoja de cálculo" r:id="rId4" imgW="7915343" imgH="35338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662113"/>
                        <a:ext cx="8076271" cy="353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7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143995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05,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Agencia de Cooperación Internacional de Chile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88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791918"/>
              </p:ext>
            </p:extLst>
          </p:nvPr>
        </p:nvGraphicFramePr>
        <p:xfrm>
          <a:off x="539552" y="1772816"/>
          <a:ext cx="7992887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Hoja de cálculo" r:id="rId4" imgW="7534343" imgH="2314575" progId="Excel.Sheet.8">
                  <p:embed/>
                </p:oleObj>
              </mc:Choice>
              <mc:Fallback>
                <p:oleObj name="Hoja de cálculo" r:id="rId4" imgW="7534343" imgH="2314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72816"/>
                        <a:ext cx="7992887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9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b="1" dirty="0"/>
              <a:t>La ejecución acumulada </a:t>
            </a:r>
            <a:r>
              <a:rPr lang="es-CL" sz="1600" b="1" dirty="0" smtClean="0"/>
              <a:t>en pesos, al mes de </a:t>
            </a:r>
            <a:r>
              <a:rPr lang="es-CL" sz="1600" b="1" dirty="0" smtClean="0"/>
              <a:t>febrero </a:t>
            </a:r>
            <a:r>
              <a:rPr lang="es-CL" sz="1600" dirty="0" smtClean="0"/>
              <a:t>finalizó </a:t>
            </a:r>
            <a:r>
              <a:rPr lang="es-CL" sz="1600" dirty="0"/>
              <a:t>en </a:t>
            </a:r>
            <a:r>
              <a:rPr lang="es-CL" sz="1600" dirty="0" smtClean="0"/>
              <a:t>$10.606 </a:t>
            </a:r>
            <a:r>
              <a:rPr lang="es-CL" sz="1600" dirty="0"/>
              <a:t>millones, equivalentes a un </a:t>
            </a:r>
            <a:r>
              <a:rPr lang="es-CL" sz="1600" dirty="0" smtClean="0"/>
              <a:t>12% </a:t>
            </a:r>
            <a:r>
              <a:rPr lang="es-CL" sz="1600" dirty="0"/>
              <a:t>del Presupuesto </a:t>
            </a:r>
            <a:r>
              <a:rPr lang="es-CL" sz="1600" dirty="0" smtClean="0"/>
              <a:t>Vigente. En dólares se observó un 6% de avance presupuestario, que significó un total gastado de US$15 millones.</a:t>
            </a: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1600" b="1" dirty="0" smtClean="0">
                <a:solidFill>
                  <a:prstClr val="black"/>
                </a:solidFill>
              </a:rPr>
              <a:t>Servicio de la Deuda:</a:t>
            </a:r>
            <a:r>
              <a:rPr lang="es-MX" sz="1600" dirty="0" smtClean="0">
                <a:solidFill>
                  <a:prstClr val="black"/>
                </a:solidFill>
              </a:rPr>
              <a:t> </a:t>
            </a:r>
            <a:r>
              <a:rPr lang="es-MX" sz="1600" dirty="0">
                <a:solidFill>
                  <a:prstClr val="black"/>
                </a:solidFill>
              </a:rPr>
              <a:t>la ley de presupuestos </a:t>
            </a:r>
            <a:r>
              <a:rPr lang="es-MX" sz="1600" dirty="0" smtClean="0">
                <a:solidFill>
                  <a:prstClr val="black"/>
                </a:solidFill>
              </a:rPr>
              <a:t>2017 autorizó recursos por $33 millones</a:t>
            </a:r>
            <a:r>
              <a:rPr lang="es-CL" sz="1600" dirty="0" smtClean="0">
                <a:solidFill>
                  <a:prstClr val="black"/>
                </a:solidFill>
              </a:rPr>
              <a:t> y al mes de Febrero se han gastado $1,340 millones, sin observar decretos modificatorios del presupuestos. Estos recursos se han destinado a cumplir obligaciones del ejercicio presupuestario anterior (deuda flotante).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las transferencias corrientes </a:t>
            </a:r>
            <a:r>
              <a:rPr lang="es-CL" sz="1600" b="1" dirty="0" smtClean="0">
                <a:latin typeface="+mn-lt"/>
              </a:rPr>
              <a:t>de la Subsecretaría</a:t>
            </a:r>
            <a:r>
              <a:rPr lang="es-CL" sz="1600" dirty="0" smtClean="0">
                <a:latin typeface="+mn-lt"/>
              </a:rPr>
              <a:t>, que incluyen recursos para asignaciones  al sector privados, al Gobierno Central y para Otras Entidades Públicas, totalizaron desembolsos por $32 millones, con 3% de ejecución. Respecto a la transferencia para el “Instituto </a:t>
            </a:r>
            <a:r>
              <a:rPr lang="es-CL" sz="1600" dirty="0">
                <a:latin typeface="+mn-lt"/>
              </a:rPr>
              <a:t>Chileno de Campos de </a:t>
            </a:r>
            <a:r>
              <a:rPr lang="es-CL" sz="1600" dirty="0" smtClean="0">
                <a:latin typeface="+mn-lt"/>
              </a:rPr>
              <a:t>Hielo” (con recursos por $83 millones) </a:t>
            </a:r>
            <a:r>
              <a:rPr lang="es-CL" sz="1600" dirty="0">
                <a:latin typeface="+mn-lt"/>
              </a:rPr>
              <a:t>y para el “Consejo Chileno para las Relaciones </a:t>
            </a:r>
            <a:r>
              <a:rPr lang="es-CL" sz="1600" dirty="0" smtClean="0">
                <a:latin typeface="+mn-lt"/>
              </a:rPr>
              <a:t>Internacionales” (con $68 millones aprobados) no informan gasto.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</a:t>
            </a:r>
            <a:r>
              <a:rPr lang="es-CL" sz="1600" b="1" dirty="0">
                <a:latin typeface="+mn-lt"/>
              </a:rPr>
              <a:t>Registro de Chilenos en el </a:t>
            </a:r>
            <a:r>
              <a:rPr lang="es-CL" sz="1600" b="1" dirty="0" smtClean="0">
                <a:latin typeface="+mn-lt"/>
              </a:rPr>
              <a:t>Exterior</a:t>
            </a:r>
            <a:r>
              <a:rPr lang="es-CL" sz="1600" dirty="0" smtClean="0">
                <a:latin typeface="+mn-lt"/>
              </a:rPr>
              <a:t>, que pretende </a:t>
            </a:r>
            <a:r>
              <a:rPr lang="es-CL" sz="1600" dirty="0" smtClean="0"/>
              <a:t>obtener </a:t>
            </a:r>
            <a:r>
              <a:rPr lang="es-CL" sz="1600" dirty="0"/>
              <a:t>una caracterización demográfica, social, económica y organizacional de la población chilena residente en el extranjero</a:t>
            </a:r>
            <a:r>
              <a:rPr lang="es-CL" sz="1600" dirty="0" smtClean="0"/>
              <a:t>, </a:t>
            </a:r>
            <a:r>
              <a:rPr lang="es-CL" sz="1600" dirty="0" smtClean="0">
                <a:latin typeface="+mn-lt"/>
              </a:rPr>
              <a:t>con recursos autorizados en pesos y dólares, presentó un avance de 0% 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la Dirección de Relaciones Económicas, el </a:t>
            </a:r>
            <a:r>
              <a:rPr lang="es-CL" sz="1600" b="1" dirty="0" smtClean="0">
                <a:latin typeface="+mn-lt"/>
              </a:rPr>
              <a:t>Programa </a:t>
            </a:r>
            <a:r>
              <a:rPr lang="es-CL" sz="1600" b="1" dirty="0">
                <a:latin typeface="+mn-lt"/>
              </a:rPr>
              <a:t>de Defensa </a:t>
            </a:r>
            <a:r>
              <a:rPr lang="es-CL" sz="1600" b="1" dirty="0" smtClean="0">
                <a:latin typeface="+mn-lt"/>
              </a:rPr>
              <a:t>Comercial</a:t>
            </a:r>
            <a:r>
              <a:rPr lang="es-CL" sz="1600" dirty="0" smtClean="0">
                <a:latin typeface="+mn-lt"/>
              </a:rPr>
              <a:t>, que </a:t>
            </a:r>
            <a:r>
              <a:rPr lang="es-CL" sz="1600" dirty="0">
                <a:latin typeface="+mn-lt"/>
              </a:rPr>
              <a:t>tiene por objetivo la defensa de los intereses comerciales nacionales, buscando soluciones a los conflictos dentro de los mecanismos establecidos dentro de los acuerdos internacionales suscritos, finalizó con una ejecución presupuestaria de un </a:t>
            </a:r>
            <a:r>
              <a:rPr lang="es-CL" sz="1600" dirty="0" smtClean="0">
                <a:latin typeface="+mn-lt"/>
              </a:rPr>
              <a:t>4% </a:t>
            </a:r>
            <a:r>
              <a:rPr lang="es-CL" sz="1600" dirty="0">
                <a:latin typeface="+mn-lt"/>
              </a:rPr>
              <a:t>del presupuesto </a:t>
            </a:r>
            <a:r>
              <a:rPr lang="es-CL" sz="1600" dirty="0" smtClean="0">
                <a:latin typeface="+mn-lt"/>
              </a:rPr>
              <a:t>vigente.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El </a:t>
            </a:r>
            <a:r>
              <a:rPr lang="es-CL" sz="1600" b="1" dirty="0" smtClean="0">
                <a:latin typeface="+mn-lt"/>
              </a:rPr>
              <a:t>Programa </a:t>
            </a:r>
            <a:r>
              <a:rPr lang="es-CL" sz="1600" b="1" dirty="0">
                <a:latin typeface="+mn-lt"/>
              </a:rPr>
              <a:t>Certificación de </a:t>
            </a:r>
            <a:r>
              <a:rPr lang="es-CL" sz="1600" b="1" dirty="0" smtClean="0">
                <a:latin typeface="+mn-lt"/>
              </a:rPr>
              <a:t>Origen</a:t>
            </a:r>
            <a:r>
              <a:rPr lang="es-CL" sz="1600" dirty="0" smtClean="0">
                <a:latin typeface="+mn-lt"/>
              </a:rPr>
              <a:t>, encargado </a:t>
            </a:r>
            <a:r>
              <a:rPr lang="es-CL" sz="1600" dirty="0">
                <a:latin typeface="+mn-lt"/>
              </a:rPr>
              <a:t>de prestar el servicio de Certificación de Origen a exportadores con productos con destino a la Unión Europea, EFTA y China, alcanzó un </a:t>
            </a:r>
            <a:r>
              <a:rPr lang="es-CL" sz="1600" dirty="0" smtClean="0">
                <a:latin typeface="+mn-lt"/>
              </a:rPr>
              <a:t>3% </a:t>
            </a:r>
            <a:r>
              <a:rPr lang="es-CL" sz="1600" dirty="0">
                <a:latin typeface="+mn-lt"/>
              </a:rPr>
              <a:t>de gasto total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>
                <a:latin typeface="+mn-lt"/>
              </a:rPr>
              <a:t>Los </a:t>
            </a:r>
            <a:r>
              <a:rPr lang="es-CL" sz="1600" b="1" dirty="0">
                <a:latin typeface="+mn-lt"/>
              </a:rPr>
              <a:t>Proyectos y Actividades de </a:t>
            </a:r>
            <a:r>
              <a:rPr lang="es-CL" sz="1600" b="1" dirty="0" smtClean="0">
                <a:latin typeface="+mn-lt"/>
              </a:rPr>
              <a:t>Promoción</a:t>
            </a:r>
            <a:r>
              <a:rPr lang="es-CL" sz="1600" dirty="0" smtClean="0">
                <a:latin typeface="+mn-lt"/>
              </a:rPr>
              <a:t>, con recursos autorizados por $6.352 millones informan un avance de 11% del gasto.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la </a:t>
            </a:r>
            <a:r>
              <a:rPr lang="es-CL" sz="1600" b="1" dirty="0" smtClean="0">
                <a:latin typeface="+mn-lt"/>
              </a:rPr>
              <a:t>Dirección de Fronteras y Límites </a:t>
            </a:r>
            <a:r>
              <a:rPr lang="es-CL" sz="1600" b="1" dirty="0">
                <a:latin typeface="+mn-lt"/>
              </a:rPr>
              <a:t>de Estado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Programas Especiales de Fronteras y </a:t>
            </a:r>
            <a:r>
              <a:rPr lang="es-CL" sz="1600" dirty="0" smtClean="0">
                <a:latin typeface="+mn-lt"/>
              </a:rPr>
              <a:t>Límites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que incluye </a:t>
            </a:r>
            <a:r>
              <a:rPr lang="es-CL" sz="1600" dirty="0">
                <a:latin typeface="+mn-lt"/>
              </a:rPr>
              <a:t>actividades relacionadas a </a:t>
            </a:r>
            <a:r>
              <a:rPr lang="es-CL" sz="1600" dirty="0" smtClean="0">
                <a:latin typeface="+mn-lt"/>
              </a:rPr>
              <a:t>la Plataforma </a:t>
            </a:r>
            <a:r>
              <a:rPr lang="es-CL" sz="1600" dirty="0">
                <a:latin typeface="+mn-lt"/>
              </a:rPr>
              <a:t>Continental Extendida y otras actividades de carácter </a:t>
            </a:r>
            <a:r>
              <a:rPr lang="es-CL" sz="1600" dirty="0" smtClean="0">
                <a:latin typeface="+mn-lt"/>
              </a:rPr>
              <a:t>reservado, ejecutaron un total de $346 millones (4% de avance presupuestario).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el </a:t>
            </a:r>
            <a:r>
              <a:rPr lang="es-CL" sz="1600" b="1" dirty="0" smtClean="0">
                <a:latin typeface="+mn-lt"/>
              </a:rPr>
              <a:t>Instituto Antártico Chileno</a:t>
            </a:r>
            <a:r>
              <a:rPr lang="es-CL" sz="1600" dirty="0" smtClean="0">
                <a:latin typeface="+mn-lt"/>
              </a:rPr>
              <a:t> se observan 4 programas que no han </a:t>
            </a:r>
            <a:r>
              <a:rPr lang="es-CL" sz="1600" dirty="0">
                <a:latin typeface="+mn-lt"/>
              </a:rPr>
              <a:t>ejecutado gasto: Desarrollo de la Ciencia Antártica </a:t>
            </a:r>
            <a:r>
              <a:rPr lang="es-CL" sz="1600" dirty="0" smtClean="0">
                <a:latin typeface="+mn-lt"/>
              </a:rPr>
              <a:t>Concursable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Tesis Antárticas</a:t>
            </a:r>
            <a:r>
              <a:rPr lang="es-CL" sz="1600" dirty="0">
                <a:latin typeface="+mn-lt"/>
              </a:rPr>
              <a:t>, Aligamiento Científico Internacional y Centro Antártico </a:t>
            </a:r>
            <a:r>
              <a:rPr lang="es-CL" sz="1600" dirty="0" smtClean="0">
                <a:latin typeface="+mn-lt"/>
              </a:rPr>
              <a:t>Internacional.</a:t>
            </a:r>
          </a:p>
        </p:txBody>
      </p:sp>
    </p:spTree>
    <p:extLst>
      <p:ext uri="{BB962C8B-B14F-4D97-AF65-F5344CB8AC3E}">
        <p14:creationId xmlns:p14="http://schemas.microsoft.com/office/powerpoint/2010/main" val="14354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 startAt="11"/>
            </a:pPr>
            <a:r>
              <a:rPr lang="es-CL" sz="1600" dirty="0" smtClean="0">
                <a:latin typeface="+mn-lt"/>
              </a:rPr>
              <a:t>En la </a:t>
            </a:r>
            <a:r>
              <a:rPr lang="es-CL" sz="1600" b="1" dirty="0" smtClean="0">
                <a:latin typeface="+mn-lt"/>
              </a:rPr>
              <a:t>Agencia de Cooperación Internacional</a:t>
            </a:r>
            <a:r>
              <a:rPr lang="es-CL" sz="1600" dirty="0" smtClean="0">
                <a:latin typeface="+mn-lt"/>
              </a:rPr>
              <a:t>, la transferencia al sector privado para “Cooperación Sur-Sur”, presentó una ejecución de recursos de 7%, con un total gastado de $350 millones. Esta asignación contiene recursos para becas de postgrado, becas Nelson Mandela, cooperación técnica bilateral y triangular, Alianza del Pacífico, entre otras.</a:t>
            </a:r>
          </a:p>
        </p:txBody>
      </p:sp>
    </p:spTree>
    <p:extLst>
      <p:ext uri="{BB962C8B-B14F-4D97-AF65-F5344CB8AC3E}">
        <p14:creationId xmlns:p14="http://schemas.microsoft.com/office/powerpoint/2010/main" val="269464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78904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283518"/>
              </p:ext>
            </p:extLst>
          </p:nvPr>
        </p:nvGraphicFramePr>
        <p:xfrm>
          <a:off x="539552" y="1844824"/>
          <a:ext cx="7992887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Hoja de cálculo" r:id="rId4" imgW="7115243" imgH="1857375" progId="Excel.Sheet.8">
                  <p:embed/>
                </p:oleObj>
              </mc:Choice>
              <mc:Fallback>
                <p:oleObj name="Hoja de cálculo" r:id="rId4" imgW="7115243" imgH="1857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844824"/>
                        <a:ext cx="7992887" cy="185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143995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655879"/>
              </p:ext>
            </p:extLst>
          </p:nvPr>
        </p:nvGraphicFramePr>
        <p:xfrm>
          <a:off x="539552" y="1914897"/>
          <a:ext cx="7920879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Hoja de cálculo" r:id="rId4" imgW="7115243" imgH="2162265" progId="Excel.Sheet.8">
                  <p:embed/>
                </p:oleObj>
              </mc:Choice>
              <mc:Fallback>
                <p:oleObj name="Hoja de cálculo" r:id="rId4" imgW="7115243" imgH="2162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914897"/>
                        <a:ext cx="7920879" cy="216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7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Febrero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06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42329" y="350100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416525"/>
              </p:ext>
            </p:extLst>
          </p:nvPr>
        </p:nvGraphicFramePr>
        <p:xfrm>
          <a:off x="539553" y="1700808"/>
          <a:ext cx="7992888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Hoja de cálculo" r:id="rId5" imgW="8200957" imgH="1743075" progId="Excel.Sheet.8">
                  <p:embed/>
                </p:oleObj>
              </mc:Choice>
              <mc:Fallback>
                <p:oleObj name="Hoja de cálculo" r:id="rId5" imgW="8200957" imgH="17430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3" y="1700808"/>
                        <a:ext cx="7992888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23222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Febrero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Secretaría y Administración general y Servicio Exterior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76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283229"/>
              </p:ext>
            </p:extLst>
          </p:nvPr>
        </p:nvGraphicFramePr>
        <p:xfrm>
          <a:off x="467544" y="1717129"/>
          <a:ext cx="8064896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Hoja de cálculo" r:id="rId4" imgW="8763000" imgH="4448265" progId="Excel.Sheet.8">
                  <p:embed/>
                </p:oleObj>
              </mc:Choice>
              <mc:Fallback>
                <p:oleObj name="Hoja de cálculo" r:id="rId4" imgW="8763000" imgH="4448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717129"/>
                        <a:ext cx="8064896" cy="444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5445224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01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 Relaciones Económicas Internacionales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5529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69728"/>
              </p:ext>
            </p:extLst>
          </p:nvPr>
        </p:nvGraphicFramePr>
        <p:xfrm>
          <a:off x="539552" y="1991841"/>
          <a:ext cx="7992888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Hoja de cálculo" r:id="rId4" imgW="7553257" imgH="3381285" progId="Excel.Sheet.8">
                  <p:embed/>
                </p:oleObj>
              </mc:Choice>
              <mc:Fallback>
                <p:oleObj name="Hoja de cálculo" r:id="rId4" imgW="7553257" imgH="33812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991841"/>
                        <a:ext cx="7992888" cy="338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1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833</Words>
  <Application>Microsoft Office PowerPoint</Application>
  <PresentationFormat>Presentación en pantalla (4:3)</PresentationFormat>
  <Paragraphs>60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1_Tema de Office</vt:lpstr>
      <vt:lpstr>Tema de Office</vt:lpstr>
      <vt:lpstr>2_Tema de Office</vt:lpstr>
      <vt:lpstr>3_Tema de Office</vt:lpstr>
      <vt:lpstr>4_Tema de Office</vt:lpstr>
      <vt:lpstr>5_Tema de Office</vt:lpstr>
      <vt:lpstr>6_Tema de Office</vt:lpstr>
      <vt:lpstr>Imagen de mapa de bits</vt:lpstr>
      <vt:lpstr>Hoja de cálculo</vt:lpstr>
      <vt:lpstr>EJECUCIÓN PRESUPUESTARIA DE GASTOS ACUMULADA AL MES DE FEBRERO DE 2017 PARTIDA 06: MINISTERIO DE RELACIONES EXTERIORES</vt:lpstr>
      <vt:lpstr>Ejecución Presupuestaria de Gastos Acumulada al Mes de Febrero de 2017  Ministerio de Relaciones Exteriores</vt:lpstr>
      <vt:lpstr>Ejecución Presupuestaria de Gastos Acumulada al Mes de Febrero de 2017  Ministerio de Relaciones Exteriores</vt:lpstr>
      <vt:lpstr>Ejecución Presupuestaria de Gastos Acumulada al Mes de Febrero de 2017  Ministerio de Relaciones Exteriores</vt:lpstr>
      <vt:lpstr>Ejecución Presupuestaria de Gastos Acumulada al Mes de Febrero de 2017  Partida 06 Ministerio de Relaciones Exteriores</vt:lpstr>
      <vt:lpstr>Ejecución Presupuestaria de Gastos Acumulada al Mes de Febrero de 2017  Partida 06 Ministerio de Relaciones Exteriores</vt:lpstr>
      <vt:lpstr>Ejecución Presupuestaria de Gastos Acumulada al Mes de Febrero de 2017  Partida 06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113</cp:revision>
  <cp:lastPrinted>2016-07-04T14:42:46Z</cp:lastPrinted>
  <dcterms:created xsi:type="dcterms:W3CDTF">2016-06-23T13:38:47Z</dcterms:created>
  <dcterms:modified xsi:type="dcterms:W3CDTF">2017-06-09T13:38:35Z</dcterms:modified>
</cp:coreProperties>
</file>