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4"/>
  </p:notesMasterIdLst>
  <p:handoutMasterIdLst>
    <p:handoutMasterId r:id="rId35"/>
  </p:handoutMasterIdLst>
  <p:sldIdLst>
    <p:sldId id="256" r:id="rId3"/>
    <p:sldId id="298" r:id="rId4"/>
    <p:sldId id="300" r:id="rId5"/>
    <p:sldId id="264" r:id="rId6"/>
    <p:sldId id="301" r:id="rId7"/>
    <p:sldId id="263" r:id="rId8"/>
    <p:sldId id="265" r:id="rId9"/>
    <p:sldId id="269" r:id="rId10"/>
    <p:sldId id="271" r:id="rId11"/>
    <p:sldId id="273" r:id="rId12"/>
    <p:sldId id="274" r:id="rId13"/>
    <p:sldId id="275" r:id="rId14"/>
    <p:sldId id="276" r:id="rId15"/>
    <p:sldId id="278" r:id="rId16"/>
    <p:sldId id="272" r:id="rId17"/>
    <p:sldId id="280" r:id="rId18"/>
    <p:sldId id="281" r:id="rId19"/>
    <p:sldId id="282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7" r:id="rId31"/>
    <p:sldId id="295" r:id="rId32"/>
    <p:sldId id="296" r:id="rId3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78" d="100"/>
          <a:sy n="78" d="100"/>
        </p:scale>
        <p:origin x="120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Febrero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05: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DEL INTERIOR Y SEGURIDAD 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</a:t>
            </a:r>
            <a:r>
              <a:rPr lang="es-CL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abril </a:t>
            </a: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495316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02: Fortalecimiento de la Gestión Subnacional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844824"/>
            <a:ext cx="8196511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61602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03: Programa de Desarrollo Local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" y="1700808"/>
            <a:ext cx="8187200" cy="444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4" y="63280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05: Transferencias a los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" y="1868116"/>
            <a:ext cx="8196511" cy="4459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458949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05: Transferencias a los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01488" cy="2733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6345" y="551750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06: Programas de Convergencia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346" y="1873477"/>
            <a:ext cx="8196510" cy="3626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393305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07, Programa 01: Agencia Nacional de Inteligencia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47488"/>
            <a:ext cx="8201488" cy="218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51723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08, Programa 01: Subsecretaría de Prevención del Delito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700808"/>
            <a:ext cx="8187199" cy="3793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8932" y="383098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08, Programa 02: Centros Regionales de Atención y Orientación a Víctimas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2"/>
            <a:ext cx="8272464" cy="1914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44522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09, Programa 01: Servicio Nacional para Prevención y Rehabilitación Consumo de Drogas y Alcohol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" y="1923870"/>
            <a:ext cx="8187200" cy="352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22920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01: Subsecretaría del Interior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868116"/>
            <a:ext cx="8210800" cy="3361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796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2017 la Partida presenta un presupuesto aprobado de </a:t>
            </a:r>
            <a:r>
              <a:rPr lang="es-CL" sz="1600" b="1" dirty="0">
                <a:latin typeface="+mn-lt"/>
              </a:rPr>
              <a:t>$3.193.982 millones</a:t>
            </a:r>
            <a:r>
              <a:rPr lang="es-CL" sz="1600" dirty="0">
                <a:latin typeface="+mn-lt"/>
              </a:rPr>
              <a:t>, de los cuales un 39% se destina a gastos en personal, un 21% a iniciativas de inversión, un 20% a transferencias de capital, mientras que un 20% al resto de los subtítulos.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Ministerio, del mes de Febrero ascendió a </a:t>
            </a:r>
            <a:r>
              <a:rPr lang="es-CL" sz="1600" b="1" dirty="0">
                <a:latin typeface="+mn-lt"/>
              </a:rPr>
              <a:t>$276.955 millones</a:t>
            </a:r>
            <a:r>
              <a:rPr lang="es-CL" sz="1600" dirty="0">
                <a:latin typeface="+mn-lt"/>
              </a:rPr>
              <a:t>, es decir, un </a:t>
            </a:r>
            <a:r>
              <a:rPr lang="es-CL" sz="1600" b="1" dirty="0">
                <a:latin typeface="+mn-lt"/>
              </a:rPr>
              <a:t>8,7%</a:t>
            </a:r>
            <a:r>
              <a:rPr lang="es-CL" sz="1600" dirty="0">
                <a:latin typeface="+mn-lt"/>
              </a:rPr>
              <a:t> respecto de la ley inicial, superior en 0,8 puntos % respecto a igual mes del año 2016.  Con ello, la ejecución acumulada </a:t>
            </a:r>
            <a:r>
              <a:rPr lang="es-CL" sz="1600" dirty="0"/>
              <a:t>a febrero de 2017 </a:t>
            </a:r>
            <a:r>
              <a:rPr lang="es-CL" sz="1600" dirty="0">
                <a:latin typeface="+mn-lt"/>
              </a:rPr>
              <a:t>ascendió a </a:t>
            </a:r>
            <a:r>
              <a:rPr lang="es-CL" sz="1600" b="1" dirty="0">
                <a:latin typeface="+mn-lt"/>
              </a:rPr>
              <a:t>$544.055 millones</a:t>
            </a:r>
            <a:r>
              <a:rPr lang="es-CL" sz="1600" dirty="0">
                <a:latin typeface="+mn-lt"/>
              </a:rPr>
              <a:t>, equivalente a un </a:t>
            </a:r>
            <a:r>
              <a:rPr lang="es-CL" sz="1600" b="1" dirty="0">
                <a:latin typeface="+mn-lt"/>
              </a:rPr>
              <a:t>17%</a:t>
            </a:r>
            <a:r>
              <a:rPr lang="es-CL" sz="1600" dirty="0">
                <a:latin typeface="+mn-lt"/>
              </a:rPr>
              <a:t> del presupuesto inicial y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Febrero un aumento consolidado del </a:t>
            </a:r>
            <a:r>
              <a:rPr lang="es-CL" sz="1600" b="1" dirty="0"/>
              <a:t>$14.793 millones</a:t>
            </a:r>
            <a:r>
              <a:rPr lang="es-CL" sz="1600" dirty="0"/>
              <a:t>.  Lo que se traduce en incrementos en la mayoría de sus subtítulos, destacando por su monto los subtítulos 31 “Iniciativas de inversión”, con $30.220 millones; 34 “Servicio de la Deuda”, con $10.751 millones; 24 “Transferencias Corrientes”, con $5.072 millones; y, el subtítulo 29 “Adquisición de Activos No Financieros”, con $5.290 millones.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06189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01: Subsecretaría del Interior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" y="1844824"/>
            <a:ext cx="8196511" cy="3217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4038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1591" y="376563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02: Red de Conectividad del Estado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326" y="1868116"/>
            <a:ext cx="8201488" cy="1897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5928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50100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03: Fondo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933" y="1868116"/>
            <a:ext cx="8201488" cy="1632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8865" y="453493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04: Bomberos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865" y="1893926"/>
            <a:ext cx="8201488" cy="2641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5661" y="4832072"/>
            <a:ext cx="8406135" cy="39175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31, Programa 01: Carabineros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73477"/>
            <a:ext cx="8210799" cy="2993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3140" y="558924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31, Programa 01: Carabineros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140" y="1868116"/>
            <a:ext cx="8187200" cy="372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350296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31, Programa 01: Carabineros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 americanos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868116"/>
            <a:ext cx="8201488" cy="163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6130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05522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32, Programa 01: Hospital de Carabineros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72464" cy="2210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3853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754544"/>
            <a:ext cx="8406135" cy="3426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33, Programa 01: Policía de Investigaciones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74716"/>
            <a:ext cx="8201488" cy="401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1216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5" y="479206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Capítulos 61 al 75, Programa 01, 02 y 03: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36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025" y="1719016"/>
            <a:ext cx="8210799" cy="307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231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>
                <a:latin typeface="+mn-lt"/>
              </a:rPr>
              <a:t>Transferencia de Capital y Gastos en Personal, son los subtítulos que presentas reducción en su presupuesto con un $37.563 millones y $11 millones respectivamente.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En cuanto a los programas, </a:t>
            </a:r>
            <a:r>
              <a:rPr lang="es-CL" sz="1600" b="1" dirty="0"/>
              <a:t>el 82% </a:t>
            </a:r>
            <a:r>
              <a:rPr lang="es-CL" sz="1600" dirty="0"/>
              <a:t>del presupuesto inicial, se concentra en la </a:t>
            </a:r>
            <a:r>
              <a:rPr lang="es-CL" sz="1600" b="1" dirty="0"/>
              <a:t>Subsecretaría de Desarrollo Regional y Administrativo, Carabineros de Chile </a:t>
            </a:r>
            <a:r>
              <a:rPr lang="es-CL" sz="1600" dirty="0"/>
              <a:t>y </a:t>
            </a:r>
            <a:r>
              <a:rPr lang="es-CL" sz="1600" b="1" dirty="0"/>
              <a:t>los Gobiernos Regionales</a:t>
            </a:r>
            <a:r>
              <a:rPr lang="es-CL" sz="1600" dirty="0"/>
              <a:t> (que representan a su vez el 19%, 31% y 32% respectivamente), los que al mes de Febrero alcanzaron niveles de ejecución de </a:t>
            </a:r>
            <a:r>
              <a:rPr lang="es-CL" sz="1600" b="1" dirty="0"/>
              <a:t>9,4%, 19,4% y 14,9% respectivamente</a:t>
            </a:r>
            <a:r>
              <a:rPr lang="es-CL" sz="1600" dirty="0"/>
              <a:t>, todos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La </a:t>
            </a:r>
            <a:r>
              <a:rPr lang="es-CL" sz="1600" b="1" dirty="0"/>
              <a:t>Subsecretaría del Interior </a:t>
            </a:r>
            <a:r>
              <a:rPr lang="es-CL" sz="1600" dirty="0"/>
              <a:t>es la que presenta el </a:t>
            </a:r>
            <a:r>
              <a:rPr lang="es-CL" sz="1600" b="1" dirty="0"/>
              <a:t>mayor avance con un 84,3%</a:t>
            </a:r>
            <a:r>
              <a:rPr lang="es-CL" sz="1600" dirty="0"/>
              <a:t>, explicado por el nivel de gasto en las transferencias corrientes que a Febrero presenta una ejecución de </a:t>
            </a:r>
            <a:r>
              <a:rPr lang="es-CL" sz="1600" b="1" dirty="0"/>
              <a:t>184,2%, </a:t>
            </a:r>
            <a:r>
              <a:rPr lang="es-CL" sz="1600" dirty="0"/>
              <a:t>representando a su vez el 40,7% del presupuesto vigente de la Subsecretaría.  </a:t>
            </a:r>
            <a:r>
              <a:rPr lang="es-CL" sz="1600" b="1" u="sng" dirty="0"/>
              <a:t>Lo anterior, se explica por los mayores incrementos derivados de las emergencias vividas en el país ($24.752 millones, de dichos recursos sólo se encuentran con decreto $3.980 millones).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Mientras que </a:t>
            </a:r>
            <a:r>
              <a:rPr lang="es-CL" sz="1600" b="1" dirty="0"/>
              <a:t>Fondo Social </a:t>
            </a:r>
            <a:r>
              <a:rPr lang="es-CL" sz="1600" dirty="0"/>
              <a:t>es el que presenta la </a:t>
            </a:r>
            <a:r>
              <a:rPr lang="es-CL" sz="1600" b="1" dirty="0"/>
              <a:t>ejecución menor con un 0%</a:t>
            </a:r>
            <a:r>
              <a:rPr lang="es-CL" sz="1600" dirty="0"/>
              <a:t>.</a:t>
            </a:r>
            <a:endParaRPr lang="es-CL" sz="1600" b="1" dirty="0"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3110" y="494764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Capítulos 61 al 75, Programa 01: Gastos de Funcionamiento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910" y="1934090"/>
            <a:ext cx="8201488" cy="3009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4085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1874" y="515719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Capítulos 61 al 75, Programa 02 y 03: Inversión Regional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674" y="1868116"/>
            <a:ext cx="8201488" cy="328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8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79206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790704"/>
            <a:ext cx="8210800" cy="3006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5091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88840"/>
            <a:ext cx="4085656" cy="252028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5935" y="1988840"/>
            <a:ext cx="4078004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05,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594928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42753"/>
            <a:ext cx="8272464" cy="4206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01, Programa 01: Servicio de Gobierno Interior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556792"/>
            <a:ext cx="8229598" cy="4891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517232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04, Programa 01: Oficina Nacional de Emergencia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" y="1873202"/>
            <a:ext cx="8187200" cy="3644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8469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01: Subsecretaría de Desarrollo Regional y Administrativo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00808"/>
            <a:ext cx="8272464" cy="4747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2884</TotalTime>
  <Words>1339</Words>
  <Application>Microsoft Office PowerPoint</Application>
  <PresentationFormat>Presentación en pantalla (4:3)</PresentationFormat>
  <Paragraphs>130</Paragraphs>
  <Slides>31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9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Febrero de 2017 Partida 05: MINISTERIO DEL INTERIOR Y SEGURIDAD PÚBLICA</vt:lpstr>
      <vt:lpstr>Ejecución Presupuestaria de Gastos Acumulada al Mes de Febrero de 2017  Ministerio del Interior y Seguridad Pública</vt:lpstr>
      <vt:lpstr>Ejecución Presupuestaria de Gastos Acumulada al Mes de Febrero de 2017  Ministerio del Interior y Seguridad Pública</vt:lpstr>
      <vt:lpstr>Ejecución Presupuestaria de Gastos Acumulada al Mes de Febrero de 2017  Ministerio del Interior y Seguridad Pública</vt:lpstr>
      <vt:lpstr>Ejecución Presupuestaria de Gastos Acumulada al Mes de Febrero de 2017  Ministerio del Interior y Seguridad Pública</vt:lpstr>
      <vt:lpstr>Ejecución Presupuestaria de Gastos Acumulada al mes de Febrero de 2017  Partida 05,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149</cp:revision>
  <cp:lastPrinted>2017-05-12T12:49:10Z</cp:lastPrinted>
  <dcterms:created xsi:type="dcterms:W3CDTF">2016-06-23T13:38:47Z</dcterms:created>
  <dcterms:modified xsi:type="dcterms:W3CDTF">2017-06-06T13:15:34Z</dcterms:modified>
</cp:coreProperties>
</file>