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299" r:id="rId5"/>
    <p:sldId id="264" r:id="rId6"/>
    <p:sldId id="265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Febrero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CONTRALORÍA GENERAL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abril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Con un presupuesto vigente de </a:t>
            </a:r>
            <a:r>
              <a:rPr lang="es-CL" sz="1600" b="1" dirty="0" smtClean="0"/>
              <a:t>$73.198 millones</a:t>
            </a:r>
            <a:r>
              <a:rPr lang="es-CL" sz="1600" dirty="0" smtClean="0"/>
              <a:t>, </a:t>
            </a:r>
            <a:r>
              <a:rPr lang="es-CL" sz="1600" dirty="0"/>
              <a:t>la ejecución </a:t>
            </a:r>
            <a:r>
              <a:rPr lang="es-CL" sz="1600" dirty="0" smtClean="0"/>
              <a:t>de la Partida </a:t>
            </a:r>
            <a:r>
              <a:rPr lang="es-CL" sz="1600" dirty="0"/>
              <a:t>al mes de </a:t>
            </a:r>
            <a:r>
              <a:rPr lang="es-CL" sz="1600" dirty="0" smtClean="0"/>
              <a:t>febrero fue de $4.809 millones, equivalente a un 6,6%. Con ello, la ejecución acumulada ascendió </a:t>
            </a:r>
            <a:r>
              <a:rPr lang="es-CL" sz="1600" dirty="0"/>
              <a:t>a </a:t>
            </a:r>
            <a:r>
              <a:rPr lang="es-CL" sz="1600" b="1" dirty="0" smtClean="0"/>
              <a:t>$11.359 </a:t>
            </a:r>
            <a:r>
              <a:rPr lang="es-CL" sz="1600" b="1" dirty="0"/>
              <a:t>millones</a:t>
            </a:r>
            <a:r>
              <a:rPr lang="es-CL" sz="1600" dirty="0"/>
              <a:t>, equivalente a un gasto de </a:t>
            </a:r>
            <a:r>
              <a:rPr lang="es-CL" sz="1600" b="1" dirty="0" smtClean="0"/>
              <a:t>15,5%.</a:t>
            </a:r>
            <a:endParaRPr lang="es-CL" sz="1600" b="1" dirty="0" smtClean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La mayor erogación, se registra en el Subtítulo 22 Gasto e Personal, que representa el 65% de los recursos de Contraloría General de la República</a:t>
            </a:r>
            <a:r>
              <a:rPr lang="es-CL" sz="1600" b="1" dirty="0" smtClean="0"/>
              <a:t>, con una ejecución de </a:t>
            </a:r>
            <a:r>
              <a:rPr lang="es-CL" sz="1600" b="1" dirty="0" smtClean="0"/>
              <a:t>15,3%</a:t>
            </a:r>
            <a:r>
              <a:rPr lang="es-CL" sz="1600" dirty="0" smtClean="0"/>
              <a:t>. </a:t>
            </a:r>
            <a:endParaRPr lang="es-CL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CL" sz="1600" dirty="0" smtClean="0"/>
              <a:t>Las </a:t>
            </a:r>
            <a:r>
              <a:rPr lang="es-CL" sz="1600" b="1" dirty="0" smtClean="0"/>
              <a:t>Iniciativas de Inversión</a:t>
            </a:r>
            <a:r>
              <a:rPr lang="es-CL" sz="1600" dirty="0" smtClean="0"/>
              <a:t>, Subtítulo 31, contiene un presupuesto de $2,880 millones y presente cero avance al mes de enero.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MX" sz="1600" dirty="0" smtClean="0"/>
              <a:t>La </a:t>
            </a:r>
            <a:r>
              <a:rPr lang="es-MX" sz="1600" b="1" dirty="0" smtClean="0"/>
              <a:t>Adquisición </a:t>
            </a:r>
            <a:r>
              <a:rPr lang="es-MX" sz="1600" b="1" dirty="0" smtClean="0"/>
              <a:t>de Activos No Financieros</a:t>
            </a:r>
            <a:r>
              <a:rPr lang="es-MX" sz="1600" dirty="0" smtClean="0"/>
              <a:t>, con un presupuesto de $3.362 millones,  presenta un </a:t>
            </a:r>
            <a:r>
              <a:rPr lang="es-MX" sz="1600" dirty="0" smtClean="0"/>
              <a:t>0,3% </a:t>
            </a:r>
            <a:r>
              <a:rPr lang="es-MX" sz="1600" dirty="0" smtClean="0"/>
              <a:t>de ejecución.</a:t>
            </a:r>
            <a:endParaRPr lang="es-CL" sz="1600" dirty="0" smtClean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4584589" cy="2871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420888"/>
            <a:ext cx="4584700" cy="287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3927971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981274"/>
              </p:ext>
            </p:extLst>
          </p:nvPr>
        </p:nvGraphicFramePr>
        <p:xfrm>
          <a:off x="481475" y="1844824"/>
          <a:ext cx="8039098" cy="20193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73.198.712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73.198.712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11.359.256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55.560.295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55.560.295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8.492.037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10.046.530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10.046.530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899.204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3.362.822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3.362.822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2.880.121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1.231.192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1.231.192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241" y="6381328"/>
            <a:ext cx="8085583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12776"/>
            <a:ext cx="820148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787104"/>
              </p:ext>
            </p:extLst>
          </p:nvPr>
        </p:nvGraphicFramePr>
        <p:xfrm>
          <a:off x="802024" y="1868116"/>
          <a:ext cx="7435422" cy="4526328"/>
        </p:xfrm>
        <a:graphic>
          <a:graphicData uri="http://schemas.openxmlformats.org/drawingml/2006/table">
            <a:tbl>
              <a:tblPr/>
              <a:tblGrid>
                <a:gridCol w="329514"/>
                <a:gridCol w="390535"/>
                <a:gridCol w="353923"/>
                <a:gridCol w="2050309"/>
                <a:gridCol w="732253"/>
                <a:gridCol w="695641"/>
                <a:gridCol w="686488"/>
                <a:gridCol w="732253"/>
                <a:gridCol w="732253"/>
                <a:gridCol w="732253"/>
              </a:tblGrid>
              <a:tr h="1831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3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4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73.198.712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73.198.712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11.359.256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55.560.295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55.560.295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8.492.037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10.046.530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10.046.530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899.204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1.928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1.928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1.928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3.362.822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3.362.822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11.366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25.750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25.750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1.166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51.500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51.500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2.561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1.883.115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1.883.115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4.482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1.402.457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1.402.457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3.157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1.231.192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1.231.192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158,8%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158,8%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Externa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994.295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994.295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Externa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236.897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236.897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</TotalTime>
  <Words>663</Words>
  <Application>Microsoft Office PowerPoint</Application>
  <PresentationFormat>Presentación en pantalla (4:3)</PresentationFormat>
  <Paragraphs>321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1_Tema de Office</vt:lpstr>
      <vt:lpstr>Tema de Office</vt:lpstr>
      <vt:lpstr>Imagen de mapa de bits</vt:lpstr>
      <vt:lpstr>EJECUCIÓN PRESUPUESTARIA DE GASTOS ACUMULADA al mes de Febrero de 2017 Partida 04: CONTRALORÍA GENERAL DE LA REPÚBLICA</vt:lpstr>
      <vt:lpstr>Ejecución Presupuestaria de Gastos Acumulada al mes de Febrero de 2017  Contraloría General de la República</vt:lpstr>
      <vt:lpstr>Ejecución Presupuestaria de Gastos Acumulada al mes de Febrero de 2017  Contraloría General de la República</vt:lpstr>
      <vt:lpstr>Ejecución Presupuestaria de Gastos Acumulada al mes de Febrero de 2017 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137</cp:revision>
  <cp:lastPrinted>2016-10-11T11:56:42Z</cp:lastPrinted>
  <dcterms:created xsi:type="dcterms:W3CDTF">2016-06-23T13:38:47Z</dcterms:created>
  <dcterms:modified xsi:type="dcterms:W3CDTF">2017-06-07T23:20:38Z</dcterms:modified>
</cp:coreProperties>
</file>