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  <p:sldMasterId id="2147483672" r:id="rId3"/>
  </p:sldMasterIdLst>
  <p:notesMasterIdLst>
    <p:notesMasterId r:id="rId14"/>
  </p:notesMasterIdLst>
  <p:handoutMasterIdLst>
    <p:handoutMasterId r:id="rId15"/>
  </p:handoutMasterIdLst>
  <p:sldIdLst>
    <p:sldId id="256" r:id="rId4"/>
    <p:sldId id="298" r:id="rId5"/>
    <p:sldId id="303" r:id="rId6"/>
    <p:sldId id="304" r:id="rId7"/>
    <p:sldId id="264" r:id="rId8"/>
    <p:sldId id="263" r:id="rId9"/>
    <p:sldId id="265" r:id="rId10"/>
    <p:sldId id="300" r:id="rId11"/>
    <p:sldId id="301" r:id="rId12"/>
    <p:sldId id="302" r:id="rId13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10" y="-4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EDIAZ.SENADO\Desktop\2017\Poder%20Judicial\Poder%20Judicial%20-%20monitoreo%20mensual%202017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800" b="1" i="0" u="none" strike="noStrike" baseline="0">
                <a:effectLst/>
              </a:rPr>
              <a:t>% Gasto Mensual respecto a la Ley Inicial</a:t>
            </a:r>
            <a:endParaRPr lang="en-US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03'!$C$21</c:f>
              <c:strCache>
                <c:ptCount val="1"/>
                <c:pt idx="0">
                  <c:v>GASTOS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'Partida 03'!$D$20:$E$20</c:f>
              <c:strCache>
                <c:ptCount val="2"/>
                <c:pt idx="0">
                  <c:v>Ejecución Enero</c:v>
                </c:pt>
                <c:pt idx="1">
                  <c:v>Ejecución Febrero</c:v>
                </c:pt>
              </c:strCache>
            </c:strRef>
          </c:cat>
          <c:val>
            <c:numRef>
              <c:f>'Partida 03'!$D$21:$E$21</c:f>
              <c:numCache>
                <c:formatCode>0.0%</c:formatCode>
                <c:ptCount val="2"/>
                <c:pt idx="0">
                  <c:v>6.7244975731483594E-2</c:v>
                </c:pt>
                <c:pt idx="1">
                  <c:v>7.9449398635341492E-2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2464512"/>
        <c:axId val="85059264"/>
      </c:barChart>
      <c:catAx>
        <c:axId val="102464512"/>
        <c:scaling>
          <c:orientation val="minMax"/>
        </c:scaling>
        <c:delete val="0"/>
        <c:axPos val="b"/>
        <c:majorTickMark val="out"/>
        <c:minorTickMark val="none"/>
        <c:tickLblPos val="nextTo"/>
        <c:crossAx val="85059264"/>
        <c:crosses val="autoZero"/>
        <c:auto val="1"/>
        <c:lblAlgn val="ctr"/>
        <c:lblOffset val="100"/>
        <c:noMultiLvlLbl val="0"/>
      </c:catAx>
      <c:valAx>
        <c:axId val="85059264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0246451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12-04-2017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12-04-2017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12-04-2017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12-04-2017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12-04-2017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12-04-2017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12-04-2017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12-04-2017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12-04-2017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12-04-2017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12-04-2017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12-04-2017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12-04-2017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12-04-2017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12-04-2017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12-04-2017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12-04-2017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4761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211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293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7816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5172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4862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599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12-04-2017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9022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1962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5675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789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12-04-2017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12-04-2017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12-04-2017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12-04-2017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12-04-2017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12-04-2017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vmlDrawing" Target="../drawings/vmlDrawing3.v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oleObject" Target="../embeddings/oleObject3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12-04-2017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12-04-2017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12-04-2017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71715940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15009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6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1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4.emf"/><Relationship Id="rId4" Type="http://schemas.openxmlformats.org/officeDocument/2006/relationships/oleObject" Target="../embeddings/Hoja_de_c_lculo_de_Microsoft_Excel_97-20032.xls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3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4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5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</a:t>
            </a:r>
            <a:r>
              <a:rPr lang="es-CL" sz="2400" b="1" dirty="0" smtClean="0">
                <a:latin typeface="+mn-lt"/>
              </a:rPr>
              <a:t>Febrero </a:t>
            </a:r>
            <a:r>
              <a:rPr lang="es-CL" sz="2400" b="1" dirty="0" smtClean="0">
                <a:latin typeface="+mn-lt"/>
              </a:rPr>
              <a:t>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03: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PODER JUDICIAL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abril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2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6667" y="522920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04,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Academia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4841690"/>
              </p:ext>
            </p:extLst>
          </p:nvPr>
        </p:nvGraphicFramePr>
        <p:xfrm>
          <a:off x="642938" y="1895475"/>
          <a:ext cx="7858125" cy="306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5" name="Hoja de cálculo" r:id="rId3" imgW="7858057" imgH="3066960" progId="Excel.Sheet.8">
                  <p:embed/>
                </p:oleObj>
              </mc:Choice>
              <mc:Fallback>
                <p:oleObj name="Hoja de cálculo" r:id="rId3" imgW="7858057" imgH="306696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42938" y="1895475"/>
                        <a:ext cx="7858125" cy="3067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223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>
                <a:latin typeface="+mn-lt"/>
              </a:rPr>
              <a:t>El gasto </a:t>
            </a:r>
            <a:r>
              <a:rPr lang="es-CL" sz="1600" dirty="0" smtClean="0">
                <a:latin typeface="+mn-lt"/>
              </a:rPr>
              <a:t>del </a:t>
            </a:r>
            <a:r>
              <a:rPr lang="es-CL" sz="1600" dirty="0">
                <a:latin typeface="+mn-lt"/>
              </a:rPr>
              <a:t>Poder Judicial </a:t>
            </a:r>
            <a:r>
              <a:rPr lang="es-CL" sz="1600" dirty="0" smtClean="0">
                <a:latin typeface="+mn-lt"/>
              </a:rPr>
              <a:t>acumulado al mes de Febrero </a:t>
            </a:r>
            <a:r>
              <a:rPr lang="es-CL" sz="1600" dirty="0" smtClean="0">
                <a:latin typeface="+mn-lt"/>
              </a:rPr>
              <a:t>de 2017, </a:t>
            </a:r>
            <a:r>
              <a:rPr lang="es-CL" sz="1600" dirty="0">
                <a:latin typeface="+mn-lt"/>
              </a:rPr>
              <a:t>finalizó en </a:t>
            </a:r>
            <a:r>
              <a:rPr lang="es-CL" sz="1600" dirty="0" smtClean="0">
                <a:latin typeface="+mn-lt"/>
              </a:rPr>
              <a:t>$79.453 </a:t>
            </a:r>
            <a:r>
              <a:rPr lang="es-CL" sz="1600" dirty="0">
                <a:latin typeface="+mn-lt"/>
              </a:rPr>
              <a:t>millones, equivalentes a un </a:t>
            </a:r>
            <a:r>
              <a:rPr lang="es-CL" sz="1600" dirty="0" smtClean="0">
                <a:latin typeface="+mn-lt"/>
              </a:rPr>
              <a:t>14,7</a:t>
            </a:r>
            <a:r>
              <a:rPr lang="es-CL" sz="1600" dirty="0" smtClean="0">
                <a:latin typeface="+mn-lt"/>
              </a:rPr>
              <a:t>% </a:t>
            </a:r>
            <a:r>
              <a:rPr lang="es-CL" sz="1600" dirty="0">
                <a:latin typeface="+mn-lt"/>
              </a:rPr>
              <a:t>de ejecución respecto al Presupuesto vigente</a:t>
            </a:r>
            <a:r>
              <a:rPr lang="es-CL" sz="1600" dirty="0" smtClean="0">
                <a:latin typeface="+mn-lt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En el Servicio de la Deuda se observó un aumento en la disponibilidad de recursos, que ascendió a </a:t>
            </a:r>
            <a:r>
              <a:rPr lang="es-CL" sz="1600" dirty="0" smtClean="0">
                <a:latin typeface="+mn-lt"/>
              </a:rPr>
              <a:t>$115 </a:t>
            </a:r>
            <a:r>
              <a:rPr lang="es-CL" sz="1600" dirty="0" smtClean="0">
                <a:latin typeface="+mn-lt"/>
              </a:rPr>
              <a:t>millones.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En </a:t>
            </a:r>
            <a:r>
              <a:rPr lang="es-CL" sz="1600" b="1" dirty="0" smtClean="0">
                <a:latin typeface="+mn-lt"/>
              </a:rPr>
              <a:t>iniciativas de inversión</a:t>
            </a:r>
            <a:r>
              <a:rPr lang="es-CL" sz="1600" dirty="0" smtClean="0">
                <a:latin typeface="+mn-lt"/>
              </a:rPr>
              <a:t>, </a:t>
            </a:r>
            <a:r>
              <a:rPr lang="es-CL" sz="1600" dirty="0" smtClean="0">
                <a:latin typeface="+mn-lt"/>
              </a:rPr>
              <a:t>se </a:t>
            </a:r>
            <a:r>
              <a:rPr lang="es-CL" sz="1600" dirty="0" smtClean="0">
                <a:latin typeface="+mn-lt"/>
              </a:rPr>
              <a:t>observaron </a:t>
            </a:r>
            <a:r>
              <a:rPr lang="es-CL" sz="1600" dirty="0" smtClean="0">
                <a:latin typeface="+mn-lt"/>
              </a:rPr>
              <a:t>desembolsos por 7.910 millones (9,1% de ejecución), que corresponden a compromisos de arrastre de iniciativas de inversión identificadas el año 2016, correspondiente a un total de 21 proyectos.</a:t>
            </a:r>
            <a:endParaRPr lang="es-CL" sz="16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En </a:t>
            </a:r>
            <a:r>
              <a:rPr lang="es-CL" sz="1600" b="1" dirty="0" smtClean="0"/>
              <a:t>Becas </a:t>
            </a:r>
            <a:r>
              <a:rPr lang="es-CL" sz="1600" b="1" dirty="0"/>
              <a:t>de Postgrado</a:t>
            </a:r>
            <a:r>
              <a:rPr lang="es-CL" sz="1600" dirty="0"/>
              <a:t>, con $</a:t>
            </a:r>
            <a:r>
              <a:rPr lang="es-CL" sz="1600" dirty="0" smtClean="0"/>
              <a:t>139 </a:t>
            </a:r>
            <a:r>
              <a:rPr lang="es-CL" sz="1600" dirty="0"/>
              <a:t>millones, que se </a:t>
            </a:r>
            <a:r>
              <a:rPr lang="es-CL" sz="1600" dirty="0" smtClean="0"/>
              <a:t>destinan </a:t>
            </a:r>
            <a:r>
              <a:rPr lang="es-CL" sz="1600" dirty="0"/>
              <a:t>a financiar estudios para funcionarios con formación universitaria del Poder Judicial como de la Corporación Administrativa, a la fecha de este </a:t>
            </a:r>
            <a:r>
              <a:rPr lang="es-CL" sz="1600" dirty="0" smtClean="0"/>
              <a:t>reporte, </a:t>
            </a:r>
            <a:r>
              <a:rPr lang="es-CL" sz="1600" dirty="0"/>
              <a:t>fueron informadas sin </a:t>
            </a:r>
            <a:r>
              <a:rPr lang="es-CL" sz="1600" dirty="0" smtClean="0"/>
              <a:t>ejecución.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/>
              <a:t>En </a:t>
            </a:r>
            <a:r>
              <a:rPr lang="es-CL" sz="1600" dirty="0"/>
              <a:t>los Programas de capacitación, que contemplan recursos para la formación y perfeccionamiento de los funcionarios del Poder Judicial, alcanzó la siguientes ejecuciones:</a:t>
            </a:r>
          </a:p>
          <a:p>
            <a:pPr lvl="0"/>
            <a:r>
              <a:rPr lang="es-CL" sz="1600" dirty="0"/>
              <a:t>	</a:t>
            </a:r>
            <a:r>
              <a:rPr lang="es-CL" sz="1600" dirty="0" smtClean="0"/>
              <a:t>- Programa </a:t>
            </a:r>
            <a:r>
              <a:rPr lang="es-CL" sz="1600" dirty="0"/>
              <a:t>de Formación: </a:t>
            </a:r>
            <a:r>
              <a:rPr lang="es-CL" sz="1600" dirty="0" smtClean="0"/>
              <a:t>0,8%</a:t>
            </a:r>
          </a:p>
          <a:p>
            <a:pPr lvl="0"/>
            <a:r>
              <a:rPr lang="es-CL" sz="1600" dirty="0"/>
              <a:t>	</a:t>
            </a:r>
            <a:r>
              <a:rPr lang="es-CL" sz="1600" dirty="0" smtClean="0"/>
              <a:t>- Programa de Perfeccionamiento: 3,3%</a:t>
            </a:r>
          </a:p>
          <a:p>
            <a:pPr lvl="0"/>
            <a:r>
              <a:rPr lang="es-CL" sz="1600" dirty="0"/>
              <a:t>	</a:t>
            </a:r>
            <a:r>
              <a:rPr lang="es-CL" sz="1600" dirty="0" smtClean="0"/>
              <a:t>- Programa de Habilitación: 16%</a:t>
            </a:r>
            <a:endParaRPr lang="es-CL" sz="1600" dirty="0" smtClean="0"/>
          </a:p>
          <a:p>
            <a:pPr lvl="0"/>
            <a:r>
              <a:rPr lang="es-CL" sz="1600" dirty="0"/>
              <a:t>	</a:t>
            </a:r>
            <a:r>
              <a:rPr lang="es-CL" sz="1600" dirty="0" smtClean="0"/>
              <a:t>- Programa </a:t>
            </a:r>
            <a:r>
              <a:rPr lang="es-CL" sz="1600" dirty="0"/>
              <a:t>de Perfeccionamiento Extraordinario: </a:t>
            </a:r>
            <a:r>
              <a:rPr lang="es-CL" sz="1600" dirty="0" smtClean="0"/>
              <a:t>0,2%</a:t>
            </a:r>
            <a:endParaRPr lang="es-CL" sz="1600" dirty="0" smtClean="0"/>
          </a:p>
          <a:p>
            <a:pPr marL="342900" indent="-342900" algn="just">
              <a:buFont typeface="+mj-lt"/>
              <a:buAutoNum type="arabicPeriod"/>
            </a:pP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054224"/>
            <a:ext cx="5761039" cy="3463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73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</a:endParaRPr>
          </a:p>
        </p:txBody>
      </p:sp>
      <p:graphicFrame>
        <p:nvGraphicFramePr>
          <p:cNvPr id="7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9604296"/>
              </p:ext>
            </p:extLst>
          </p:nvPr>
        </p:nvGraphicFramePr>
        <p:xfrm>
          <a:off x="1809852" y="1988840"/>
          <a:ext cx="5382344" cy="3459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8714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4581128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4946836"/>
              </p:ext>
            </p:extLst>
          </p:nvPr>
        </p:nvGraphicFramePr>
        <p:xfrm>
          <a:off x="467543" y="1988840"/>
          <a:ext cx="8140555" cy="2304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9" name="Hoja de cálculo" r:id="rId3" imgW="7410585" imgH="1971675" progId="Excel.Sheet.8">
                  <p:embed/>
                </p:oleObj>
              </mc:Choice>
              <mc:Fallback>
                <p:oleObj name="Hoja de cálculo" r:id="rId3" imgW="7410585" imgH="19716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3" y="1988840"/>
                        <a:ext cx="8140555" cy="23042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488467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03 Resumen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por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02028" y="392483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6150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1541378"/>
              </p:ext>
            </p:extLst>
          </p:nvPr>
        </p:nvGraphicFramePr>
        <p:xfrm>
          <a:off x="402028" y="2070436"/>
          <a:ext cx="8130411" cy="16465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3" name="Hoja de cálculo" r:id="rId4" imgW="7724843" imgH="1228725" progId="Excel.Sheet.8">
                  <p:embed/>
                </p:oleObj>
              </mc:Choice>
              <mc:Fallback>
                <p:oleObj name="Hoja de cálculo" r:id="rId4" imgW="7724843" imgH="122872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02028" y="2070436"/>
                        <a:ext cx="8130411" cy="16465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6667" y="350100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01, Programa 01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9940659"/>
              </p:ext>
            </p:extLst>
          </p:nvPr>
        </p:nvGraphicFramePr>
        <p:xfrm>
          <a:off x="414336" y="1856470"/>
          <a:ext cx="8201487" cy="14285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0" name="Hoja de cálculo" r:id="rId3" imgW="7762943" imgH="942975" progId="Excel.Sheet.8">
                  <p:embed/>
                </p:oleObj>
              </mc:Choice>
              <mc:Fallback>
                <p:oleObj name="Hoja de cálculo" r:id="rId3" imgW="7762943" imgH="9429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856470"/>
                        <a:ext cx="8201487" cy="14285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350100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01, 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02: Unidad de Apoyo a Tribunales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4787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7433475"/>
              </p:ext>
            </p:extLst>
          </p:nvPr>
        </p:nvGraphicFramePr>
        <p:xfrm>
          <a:off x="539552" y="1903213"/>
          <a:ext cx="7920879" cy="13817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7" name="Hoja de cálculo" r:id="rId3" imgW="7039043" imgH="980985" progId="Excel.Sheet.8">
                  <p:embed/>
                </p:oleObj>
              </mc:Choice>
              <mc:Fallback>
                <p:oleObj name="Hoja de cálculo" r:id="rId3" imgW="7039043" imgH="9809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552" y="1903213"/>
                        <a:ext cx="7920879" cy="13817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820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9227" y="630932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03,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Corporación Administrativa del 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7495" y="120132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8922685"/>
              </p:ext>
            </p:extLst>
          </p:nvPr>
        </p:nvGraphicFramePr>
        <p:xfrm>
          <a:off x="509710" y="1656217"/>
          <a:ext cx="8020050" cy="460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1" name="Hoja de cálculo" r:id="rId3" imgW="8020185" imgH="4600575" progId="Excel.Sheet.8">
                  <p:embed/>
                </p:oleObj>
              </mc:Choice>
              <mc:Fallback>
                <p:oleObj name="Hoja de cálculo" r:id="rId3" imgW="8020185" imgH="46005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9710" y="1656217"/>
                        <a:ext cx="8020050" cy="4600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008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1537</TotalTime>
  <Words>425</Words>
  <Application>Microsoft Office PowerPoint</Application>
  <PresentationFormat>Presentación en pantalla (4:3)</PresentationFormat>
  <Paragraphs>51</Paragraphs>
  <Slides>10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3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1_Tema de Office</vt:lpstr>
      <vt:lpstr>Tema de Office</vt:lpstr>
      <vt:lpstr>2_Tema de Office</vt:lpstr>
      <vt:lpstr>Imagen de mapa de bits</vt:lpstr>
      <vt:lpstr>Hoja de cálculo de Microsoft Excel 97-2003</vt:lpstr>
      <vt:lpstr>EJECUCIÓN PRESUPUESTARIA DE GASTOS ACUMULADA al mes de Febrero de 2017 Partida 03: PODER JUDICIAL</vt:lpstr>
      <vt:lpstr>Ejecución Presupuestaria de Gastos Acumulada al Mes de Febrero de 2017  Poder Judicial</vt:lpstr>
      <vt:lpstr>Ejecución Presupuestaria de Gastos Acumulada al Mes de Febrero de 2017  Poder Judicial</vt:lpstr>
      <vt:lpstr>Ejecución Presupuestaria de Gastos Acumulada al Mes de Febrero de 2017  Poder Judicial</vt:lpstr>
      <vt:lpstr>Ejecución Presupuestaria de Gastos Acumulada al Mes de Febrero de 2017  Partida 03 Poder Judicial</vt:lpstr>
      <vt:lpstr>Ejecución Presupuestaria de Gastos Acumulada al Mes de Febrero de 2017  Partida 03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EDIAZ</cp:lastModifiedBy>
  <cp:revision>86</cp:revision>
  <cp:lastPrinted>2016-07-04T14:42:46Z</cp:lastPrinted>
  <dcterms:created xsi:type="dcterms:W3CDTF">2016-06-23T13:38:47Z</dcterms:created>
  <dcterms:modified xsi:type="dcterms:W3CDTF">2017-04-12T13:08:05Z</dcterms:modified>
</cp:coreProperties>
</file>