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DIAZ.SENADO\Desktop\2017\Poder%20Judicial\Poder%20Judicial%20-%20monitoreo%20mensual%202017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>
                <a:effectLst/>
              </a:rPr>
              <a:t>% Gasto Mensual respecto a la Ley Inicial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03'!$C$21</c:f>
              <c:strCache>
                <c:ptCount val="1"/>
                <c:pt idx="0">
                  <c:v>GASTOS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'Partida 03'!$D$20:$E$20</c:f>
              <c:strCache>
                <c:ptCount val="2"/>
                <c:pt idx="0">
                  <c:v>Ejecución Enero</c:v>
                </c:pt>
                <c:pt idx="1">
                  <c:v>Ejecución Febrero</c:v>
                </c:pt>
              </c:strCache>
            </c:strRef>
          </c:cat>
          <c:val>
            <c:numRef>
              <c:f>'Partida 03'!$D$21:$E$21</c:f>
              <c:numCache>
                <c:formatCode>0.0%</c:formatCode>
                <c:ptCount val="2"/>
                <c:pt idx="0">
                  <c:v>6.7244975731483594E-2</c:v>
                </c:pt>
                <c:pt idx="1">
                  <c:v>7.9449398635341492E-2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64512"/>
        <c:axId val="85059264"/>
      </c:barChart>
      <c:catAx>
        <c:axId val="10246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85059264"/>
        <c:crosses val="autoZero"/>
        <c:auto val="1"/>
        <c:lblAlgn val="ctr"/>
        <c:lblOffset val="100"/>
        <c:noMultiLvlLbl val="0"/>
      </c:catAx>
      <c:valAx>
        <c:axId val="850592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24645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12-04-2017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1715940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841690"/>
              </p:ext>
            </p:extLst>
          </p:nvPr>
        </p:nvGraphicFramePr>
        <p:xfrm>
          <a:off x="642938" y="1895475"/>
          <a:ext cx="7858125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Hoja de cálculo" r:id="rId3" imgW="7858057" imgH="3066960" progId="Excel.Sheet.8">
                  <p:embed/>
                </p:oleObj>
              </mc:Choice>
              <mc:Fallback>
                <p:oleObj name="Hoja de cálculo" r:id="rId3" imgW="7858057" imgH="30669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2938" y="1895475"/>
                        <a:ext cx="7858125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</a:t>
            </a:r>
            <a:r>
              <a:rPr lang="es-CL" sz="1600" dirty="0" smtClean="0">
                <a:latin typeface="+mn-lt"/>
              </a:rPr>
              <a:t>del </a:t>
            </a:r>
            <a:r>
              <a:rPr lang="es-CL" sz="1600" dirty="0">
                <a:latin typeface="+mn-lt"/>
              </a:rPr>
              <a:t>Poder Judicial </a:t>
            </a:r>
            <a:r>
              <a:rPr lang="es-CL" sz="1600" dirty="0" smtClean="0">
                <a:latin typeface="+mn-lt"/>
              </a:rPr>
              <a:t>acumulado al mes de Febrero </a:t>
            </a:r>
            <a:r>
              <a:rPr lang="es-CL" sz="1600" dirty="0" smtClean="0">
                <a:latin typeface="+mn-lt"/>
              </a:rPr>
              <a:t>de 2017, </a:t>
            </a:r>
            <a:r>
              <a:rPr lang="es-CL" sz="1600" dirty="0">
                <a:latin typeface="+mn-lt"/>
              </a:rPr>
              <a:t>finalizó en </a:t>
            </a:r>
            <a:r>
              <a:rPr lang="es-CL" sz="1600" dirty="0" smtClean="0">
                <a:latin typeface="+mn-lt"/>
              </a:rPr>
              <a:t>$79.453 </a:t>
            </a:r>
            <a:r>
              <a:rPr lang="es-CL" sz="1600" dirty="0">
                <a:latin typeface="+mn-lt"/>
              </a:rPr>
              <a:t>millones, equivalentes a un </a:t>
            </a:r>
            <a:r>
              <a:rPr lang="es-CL" sz="1600" dirty="0" smtClean="0">
                <a:latin typeface="+mn-lt"/>
              </a:rPr>
              <a:t>14,7</a:t>
            </a:r>
            <a:r>
              <a:rPr lang="es-CL" sz="1600" dirty="0" smtClean="0">
                <a:latin typeface="+mn-lt"/>
              </a:rPr>
              <a:t>% </a:t>
            </a:r>
            <a:r>
              <a:rPr lang="es-CL" sz="1600" dirty="0">
                <a:latin typeface="+mn-lt"/>
              </a:rPr>
              <a:t>de ejecución respecto al Presupuesto vigente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recursos, que ascendió a </a:t>
            </a:r>
            <a:r>
              <a:rPr lang="es-CL" sz="1600" dirty="0" smtClean="0">
                <a:latin typeface="+mn-lt"/>
              </a:rPr>
              <a:t>$115 </a:t>
            </a:r>
            <a:r>
              <a:rPr lang="es-CL" sz="1600" dirty="0" smtClean="0">
                <a:latin typeface="+mn-lt"/>
              </a:rPr>
              <a:t>millones.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 smtClean="0">
                <a:latin typeface="+mn-lt"/>
              </a:rPr>
              <a:t>observaron </a:t>
            </a:r>
            <a:r>
              <a:rPr lang="es-CL" sz="1600" dirty="0" smtClean="0">
                <a:latin typeface="+mn-lt"/>
              </a:rPr>
              <a:t>desembolsos por 7.910 millones (9,1% de ejecución), que corresponden a compromisos de arrastre de iniciativas de inversión identificadas el año 2016, correspondiente a un total de 21 proyectos.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</a:t>
            </a:r>
            <a:r>
              <a:rPr lang="es-CL" sz="1600" dirty="0"/>
              <a:t>fueron informadas sin </a:t>
            </a:r>
            <a:r>
              <a:rPr lang="es-CL" sz="1600" dirty="0" smtClean="0"/>
              <a:t>ejecución.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ejecuciones: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Formación: </a:t>
            </a:r>
            <a:r>
              <a:rPr lang="es-CL" sz="1600" dirty="0" smtClean="0"/>
              <a:t>0,8%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Perfeccionamiento: 3,3%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Habilitación: 16%</a:t>
            </a:r>
            <a:endParaRPr lang="es-CL" sz="1600" dirty="0" smtClean="0"/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Perfeccionamiento Extraordinario: </a:t>
            </a:r>
            <a:r>
              <a:rPr lang="es-CL" sz="1600" dirty="0" smtClean="0"/>
              <a:t>0,2%</a:t>
            </a:r>
            <a:endParaRPr lang="es-CL" sz="1600" dirty="0" smtClean="0"/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54224"/>
            <a:ext cx="5761039" cy="346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604296"/>
              </p:ext>
            </p:extLst>
          </p:nvPr>
        </p:nvGraphicFramePr>
        <p:xfrm>
          <a:off x="1809852" y="1988840"/>
          <a:ext cx="5382344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5811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946836"/>
              </p:ext>
            </p:extLst>
          </p:nvPr>
        </p:nvGraphicFramePr>
        <p:xfrm>
          <a:off x="467543" y="1988840"/>
          <a:ext cx="8140555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3" y="1988840"/>
                        <a:ext cx="8140555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92483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541378"/>
              </p:ext>
            </p:extLst>
          </p:nvPr>
        </p:nvGraphicFramePr>
        <p:xfrm>
          <a:off x="402028" y="2070436"/>
          <a:ext cx="8130411" cy="1646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Hoja de cálculo" r:id="rId4" imgW="7724843" imgH="1228725" progId="Excel.Sheet.8">
                  <p:embed/>
                </p:oleObj>
              </mc:Choice>
              <mc:Fallback>
                <p:oleObj name="Hoja de cálculo" r:id="rId4" imgW="7724843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28" y="2070436"/>
                        <a:ext cx="8130411" cy="1646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940659"/>
              </p:ext>
            </p:extLst>
          </p:nvPr>
        </p:nvGraphicFramePr>
        <p:xfrm>
          <a:off x="414336" y="1856470"/>
          <a:ext cx="8201487" cy="1428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56470"/>
                        <a:ext cx="8201487" cy="1428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433475"/>
              </p:ext>
            </p:extLst>
          </p:nvPr>
        </p:nvGraphicFramePr>
        <p:xfrm>
          <a:off x="539552" y="1903213"/>
          <a:ext cx="7920879" cy="1381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Hoja de cálculo" r:id="rId3" imgW="7039043" imgH="980985" progId="Excel.Sheet.8">
                  <p:embed/>
                </p:oleObj>
              </mc:Choice>
              <mc:Fallback>
                <p:oleObj name="Hoja de cálculo" r:id="rId3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903213"/>
                        <a:ext cx="7920879" cy="1381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922685"/>
              </p:ext>
            </p:extLst>
          </p:nvPr>
        </p:nvGraphicFramePr>
        <p:xfrm>
          <a:off x="509710" y="1656217"/>
          <a:ext cx="802005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Hoja de cálculo" r:id="rId3" imgW="8020185" imgH="4600575" progId="Excel.Sheet.8">
                  <p:embed/>
                </p:oleObj>
              </mc:Choice>
              <mc:Fallback>
                <p:oleObj name="Hoja de cálculo" r:id="rId3" imgW="8020185" imgH="4600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9710" y="1656217"/>
                        <a:ext cx="8020050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425</Words>
  <Application>Microsoft Office PowerPoint</Application>
  <PresentationFormat>Presentación en pantalla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 de Microsoft Excel 97-2003</vt:lpstr>
      <vt:lpstr>EJECUCIÓN PRESUPUESTARIA DE GASTOS ACUMULADA al mes de Febrero de 2017 Partida 03: PODER JUDICIAL</vt:lpstr>
      <vt:lpstr>Ejecución Presupuestaria de Gastos Acumulada al Mes de Febrero de 2017  Poder Judicial</vt:lpstr>
      <vt:lpstr>Ejecución Presupuestaria de Gastos Acumulada al Mes de Febrero de 2017  Poder Judicial</vt:lpstr>
      <vt:lpstr>Ejecución Presupuestaria de Gastos Acumulada al Mes de Febrero de 2017  Poder Judicial</vt:lpstr>
      <vt:lpstr>Ejecución Presupuestaria de Gastos Acumulada al Mes de Febrero de 2017  Partida 03 Poder Judicial</vt:lpstr>
      <vt:lpstr>Ejecución Presupuestaria de Gastos Acumulada al Mes de Febrero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86</cp:revision>
  <cp:lastPrinted>2016-07-04T14:42:46Z</cp:lastPrinted>
  <dcterms:created xsi:type="dcterms:W3CDTF">2016-06-23T13:38:47Z</dcterms:created>
  <dcterms:modified xsi:type="dcterms:W3CDTF">2017-04-12T13:08:05Z</dcterms:modified>
</cp:coreProperties>
</file>