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7"/>
  </p:notesMasterIdLst>
  <p:handoutMasterIdLst>
    <p:handoutMasterId r:id="rId8"/>
  </p:handoutMasterIdLst>
  <p:sldIdLst>
    <p:sldId id="256" r:id="rId3"/>
    <p:sldId id="298" r:id="rId4"/>
    <p:sldId id="264" r:id="rId5"/>
    <p:sldId id="265" r:id="rId6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05-05-2017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05-05-2017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05-05-2017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05-05-2017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05-05-2017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05-05-2017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05-05-2017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05-05-2017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05-05-2017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05-05-2017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05-05-2017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05-05-2017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05-05-2017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05-05-2017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05-05-2017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05-05-2017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05-05-2017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05-05-2017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05-05-2017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05-05-2017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05-05-2017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05-05-2017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05-05-2017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05-05-2017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05-05-2017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05-05-2017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al mes de Febrero de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01: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PRESIDENCIA DE LA REPÚBLICA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abril 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5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Febrero 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Presidencia de la República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32859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b="1" dirty="0" smtClean="0">
              <a:latin typeface="+mn-lt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 smtClean="0"/>
              <a:t>En el </a:t>
            </a:r>
            <a:r>
              <a:rPr lang="es-CL" sz="1600" dirty="0"/>
              <a:t>mes de </a:t>
            </a:r>
            <a:r>
              <a:rPr lang="es-CL" sz="1600" dirty="0" smtClean="0"/>
              <a:t>Febrero, </a:t>
            </a:r>
            <a:r>
              <a:rPr lang="es-CL" sz="1600" dirty="0"/>
              <a:t>la ejecución </a:t>
            </a:r>
            <a:r>
              <a:rPr lang="es-CL" sz="1600" dirty="0" smtClean="0"/>
              <a:t>de la Partida </a:t>
            </a:r>
            <a:r>
              <a:rPr lang="es-CL" sz="1600" dirty="0"/>
              <a:t>fue de $</a:t>
            </a:r>
            <a:r>
              <a:rPr lang="es-CL" sz="1600" dirty="0" smtClean="0"/>
              <a:t>1.130 millones, equivalente a un 3%. La ejecución del mes de enero fue de 11,4%. Con ello, el gasto acumulado al segundo mes del año asciende </a:t>
            </a:r>
            <a:r>
              <a:rPr lang="es-CL" sz="1600" dirty="0"/>
              <a:t>a $</a:t>
            </a:r>
            <a:r>
              <a:rPr lang="es-CL" sz="1600" dirty="0" smtClean="0"/>
              <a:t>3.316 millones, </a:t>
            </a:r>
            <a:r>
              <a:rPr lang="es-CL" sz="1600" dirty="0"/>
              <a:t>equivalente a un 17,4</a:t>
            </a:r>
            <a:r>
              <a:rPr lang="es-CL" sz="1600" dirty="0" smtClean="0"/>
              <a:t>%</a:t>
            </a:r>
            <a:endParaRPr lang="es-CL" sz="1600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 smtClean="0"/>
              <a:t>Al mes de febrero, la Partida registró </a:t>
            </a:r>
            <a:r>
              <a:rPr lang="es-CL" sz="1600" b="1" dirty="0" smtClean="0"/>
              <a:t>una modificación presupuestaria en su presupuesto inicial con un incremento de $976 millones en Deuda Flotante producto de operaciones de años anteriores. </a:t>
            </a:r>
            <a:endParaRPr lang="es-CL" sz="1600" dirty="0" smtClean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b="1" dirty="0" smtClean="0"/>
              <a:t>Las transferencias para Apoyo de Actividades Presidenciales registra una ejecución de $666 millones, equivalente a un 15,8% de avance.</a:t>
            </a:r>
            <a:endParaRPr lang="es-CL" sz="1600" dirty="0" smtClean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05026" y="764704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Presidencia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84482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8232" y="5301208"/>
            <a:ext cx="808558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552451" y="2948781"/>
          <a:ext cx="8039098" cy="1828800"/>
        </p:xfrm>
        <a:graphic>
          <a:graphicData uri="http://schemas.openxmlformats.org/drawingml/2006/table">
            <a:tbl>
              <a:tblPr/>
              <a:tblGrid>
                <a:gridCol w="786880"/>
                <a:gridCol w="2278430"/>
                <a:gridCol w="786880"/>
                <a:gridCol w="857347"/>
                <a:gridCol w="857347"/>
                <a:gridCol w="801561"/>
                <a:gridCol w="833858"/>
                <a:gridCol w="836795"/>
              </a:tblGrid>
              <a:tr h="1905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19.107.022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20.083.597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976.575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3.316.245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7.056.699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7.056.699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1.019.169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7.446.243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7.446.243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624.975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4.215.173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4.215.173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666.212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387.907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387.907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32.362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976.575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976.575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973.527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5" y="5733256"/>
            <a:ext cx="808558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693636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01, Capítulo 01,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01: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PRESIDENCIA DE LA REPÚBLICA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1533500"/>
            <a:ext cx="820148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704851" y="2229644"/>
          <a:ext cx="7734298" cy="3267075"/>
        </p:xfrm>
        <a:graphic>
          <a:graphicData uri="http://schemas.openxmlformats.org/drawingml/2006/table">
            <a:tbl>
              <a:tblPr/>
              <a:tblGrid>
                <a:gridCol w="342759"/>
                <a:gridCol w="406233"/>
                <a:gridCol w="368149"/>
                <a:gridCol w="2132724"/>
                <a:gridCol w="761687"/>
                <a:gridCol w="723603"/>
                <a:gridCol w="714082"/>
                <a:gridCol w="761687"/>
                <a:gridCol w="761687"/>
                <a:gridCol w="761687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19.107.022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20.083.597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976.575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3.316.245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7.056.699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7.056.699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1.019.169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7.446.243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7.446.243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624.975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4.215.173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4.215.173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666.212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4.215.173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4.215.173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666.212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Apoyo Actividades Presidenciales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4.215.173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4.215.173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666.212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387.907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387.907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32.362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31.420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31.420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114.326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114.326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6.225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61.583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61.583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180.578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180.578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25.983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976.575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976.575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973.527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976.575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976.575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973.527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2320</TotalTime>
  <Words>525</Words>
  <Application>Microsoft Office PowerPoint</Application>
  <PresentationFormat>Presentación en pantalla (4:3)</PresentationFormat>
  <Paragraphs>240</Paragraphs>
  <Slides>4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7" baseType="lpstr">
      <vt:lpstr>1_Tema de Office</vt:lpstr>
      <vt:lpstr>Tema de Office</vt:lpstr>
      <vt:lpstr>Imagen de mapa de bits</vt:lpstr>
      <vt:lpstr>EJECUCIÓN PRESUPUESTARIA DE GASTOS ACUMULADA al mes de Febrero de 2017 Partida 01: PRESIDENCIA DE LA REPÚBLICA</vt:lpstr>
      <vt:lpstr>Ejecución Presupuestaria de Gastos Acumulada al mes de Febrero de 2017  Presidencia de la República</vt:lpstr>
      <vt:lpstr>Ejecución Presupuestaria de Gastos Acumulada al mes de Febrero de 2017  Presidencia de la República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137</cp:revision>
  <cp:lastPrinted>2016-10-11T11:56:42Z</cp:lastPrinted>
  <dcterms:created xsi:type="dcterms:W3CDTF">2016-06-23T13:38:47Z</dcterms:created>
  <dcterms:modified xsi:type="dcterms:W3CDTF">2017-05-05T20:16:26Z</dcterms:modified>
</cp:coreProperties>
</file>