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98" r:id="rId5"/>
    <p:sldId id="308" r:id="rId6"/>
    <p:sldId id="304" r:id="rId7"/>
    <p:sldId id="264" r:id="rId8"/>
    <p:sldId id="263" r:id="rId9"/>
    <p:sldId id="265" r:id="rId10"/>
    <p:sldId id="309" r:id="rId11"/>
    <p:sldId id="267" r:id="rId12"/>
    <p:sldId id="301" r:id="rId13"/>
    <p:sldId id="302" r:id="rId14"/>
    <p:sldId id="305" r:id="rId15"/>
    <p:sldId id="303" r:id="rId16"/>
    <p:sldId id="268" r:id="rId17"/>
    <p:sldId id="306" r:id="rId18"/>
    <p:sldId id="307" r:id="rId19"/>
    <p:sldId id="271" r:id="rId20"/>
    <p:sldId id="273" r:id="rId21"/>
    <p:sldId id="274" r:id="rId22"/>
    <p:sldId id="276" r:id="rId23"/>
    <p:sldId id="275" r:id="rId24"/>
  </p:sldIdLst>
  <p:sldSz cx="9144000" cy="6858000" type="screen4x3"/>
  <p:notesSz cx="7010400" cy="9236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3250" autoAdjust="0"/>
  </p:normalViewPr>
  <p:slideViewPr>
    <p:cSldViewPr>
      <p:cViewPr varScale="1">
        <p:scale>
          <a:sx n="111" d="100"/>
          <a:sy n="111" d="100"/>
        </p:scale>
        <p:origin x="19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9" tIns="45879" rIns="91759" bIns="4587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759" tIns="45879" rIns="91759" bIns="4587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8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8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99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18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96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2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8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599419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72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Agosto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50: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TESORO PÚBLICO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4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2B2B393-4C3C-4558-A0E9-62BF9F35F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425831"/>
              </p:ext>
            </p:extLst>
          </p:nvPr>
        </p:nvGraphicFramePr>
        <p:xfrm>
          <a:off x="414336" y="1628800"/>
          <a:ext cx="8201488" cy="481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Worksheet" r:id="rId3" imgW="8867654" imgH="5724540" progId="Excel.Sheet.12">
                  <p:embed/>
                </p:oleObj>
              </mc:Choice>
              <mc:Fallback>
                <p:oleObj name="Worksheet" r:id="rId3" imgW="8867654" imgH="5724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4819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6003" y="61737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3 de 4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EE2AD2A-396B-4B9B-8BB8-779878D58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45057"/>
              </p:ext>
            </p:extLst>
          </p:nvPr>
        </p:nvGraphicFramePr>
        <p:xfrm>
          <a:off x="426004" y="1628801"/>
          <a:ext cx="8199132" cy="454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Worksheet" r:id="rId3" imgW="8867654" imgH="5048190" progId="Excel.Sheet.12">
                  <p:embed/>
                </p:oleObj>
              </mc:Choice>
              <mc:Fallback>
                <p:oleObj name="Worksheet" r:id="rId3" imgW="8867654" imgH="5048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004" y="1628801"/>
                        <a:ext cx="8199132" cy="4544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36001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4 de 4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FF8A714-6CFB-4744-8D4C-C54E43EB6D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333386"/>
              </p:ext>
            </p:extLst>
          </p:nvPr>
        </p:nvGraphicFramePr>
        <p:xfrm>
          <a:off x="414336" y="1652093"/>
          <a:ext cx="8201488" cy="270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Worksheet" r:id="rId3" imgW="8867654" imgH="2943270" progId="Excel.Sheet.12">
                  <p:embed/>
                </p:oleObj>
              </mc:Choice>
              <mc:Fallback>
                <p:oleObj name="Worksheet" r:id="rId3" imgW="8867654" imgH="2943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2093"/>
                        <a:ext cx="8201488" cy="2707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31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272" y="612731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dólares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0C3E125-F66F-4B7D-9427-4022E874EE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917138"/>
              </p:ext>
            </p:extLst>
          </p:nvPr>
        </p:nvGraphicFramePr>
        <p:xfrm>
          <a:off x="414336" y="1700808"/>
          <a:ext cx="8201488" cy="442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Worksheet" r:id="rId3" imgW="8867654" imgH="5000670" progId="Excel.Sheet.12">
                  <p:embed/>
                </p:oleObj>
              </mc:Choice>
              <mc:Fallback>
                <p:oleObj name="Worksheet" r:id="rId3" imgW="8867654" imgH="5000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8" cy="442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21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368098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04: SERVICIO DE LA DEUDA PÚBLICA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395536" y="640462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95536" y="404611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06E8737-D245-4D8B-8941-463F58656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687682"/>
              </p:ext>
            </p:extLst>
          </p:nvPr>
        </p:nvGraphicFramePr>
        <p:xfrm>
          <a:off x="404936" y="1652092"/>
          <a:ext cx="8210800" cy="2028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Worksheet" r:id="rId3" imgW="8772567" imgH="2219400" progId="Excel.Sheet.12">
                  <p:embed/>
                </p:oleObj>
              </mc:Choice>
              <mc:Fallback>
                <p:oleObj name="Worksheet" r:id="rId3" imgW="8772567" imgH="221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6" y="1652092"/>
                        <a:ext cx="8210800" cy="2028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41B12E8-78D8-4F0A-8892-1236C5633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648260"/>
              </p:ext>
            </p:extLst>
          </p:nvPr>
        </p:nvGraphicFramePr>
        <p:xfrm>
          <a:off x="423734" y="4459506"/>
          <a:ext cx="8201401" cy="194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Worksheet" r:id="rId5" imgW="8772567" imgH="2028780" progId="Excel.Sheet.12">
                  <p:embed/>
                </p:oleObj>
              </mc:Choice>
              <mc:Fallback>
                <p:oleObj name="Worksheet" r:id="rId5" imgW="8772567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734" y="4459506"/>
                        <a:ext cx="8201401" cy="1945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05: APORTE FISCAL LIBRE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4999" y="1215891"/>
            <a:ext cx="8303135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396459" y="64533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B636E7A-8F8C-404E-8FB4-5473C7035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951086"/>
              </p:ext>
            </p:extLst>
          </p:nvPr>
        </p:nvGraphicFramePr>
        <p:xfrm>
          <a:off x="467544" y="1556792"/>
          <a:ext cx="8064896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Worksheet" r:id="rId3" imgW="8763113" imgH="6296130" progId="Excel.Sheet.12">
                  <p:embed/>
                </p:oleObj>
              </mc:Choice>
              <mc:Fallback>
                <p:oleObj name="Worksheet" r:id="rId3" imgW="8763113" imgH="6296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064896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69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05: APORTE FISCAL LIBRE</a:t>
            </a: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13111" y="46576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1886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255F6C7-1406-460D-9812-55A630A6F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328466"/>
              </p:ext>
            </p:extLst>
          </p:nvPr>
        </p:nvGraphicFramePr>
        <p:xfrm>
          <a:off x="413110" y="1700808"/>
          <a:ext cx="8212025" cy="295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Worksheet" r:id="rId3" imgW="8763113" imgH="3171960" progId="Excel.Sheet.12">
                  <p:embed/>
                </p:oleObj>
              </mc:Choice>
              <mc:Fallback>
                <p:oleObj name="Worksheet" r:id="rId3" imgW="8763113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110" y="1700808"/>
                        <a:ext cx="8212025" cy="2956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95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6522" y="560913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06: FONDO DE RESERVA DE PENSIONES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34057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91680" y="1340768"/>
            <a:ext cx="576064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a</a:t>
            </a:r>
            <a:r>
              <a:rPr lang="es-CL" sz="1600" b="1" dirty="0">
                <a:ea typeface="Verdana" pitchFamily="34" charset="0"/>
                <a:cs typeface="Verdana" pitchFamily="34" charset="0"/>
              </a:rPr>
              <a:t>gosto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 2017 de Fondo FRP en millones de dólares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5579376-A195-4989-9BF2-4DB88C202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485006"/>
              </p:ext>
            </p:extLst>
          </p:nvPr>
        </p:nvGraphicFramePr>
        <p:xfrm>
          <a:off x="474453" y="3861048"/>
          <a:ext cx="8150683" cy="1748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Worksheet" r:id="rId3" imgW="8467857" imgH="2028780" progId="Excel.Sheet.12">
                  <p:embed/>
                </p:oleObj>
              </mc:Choice>
              <mc:Fallback>
                <p:oleObj name="Worksheet" r:id="rId3" imgW="8467857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453" y="3861048"/>
                        <a:ext cx="8150683" cy="1748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CB7DB16-FAA1-456E-A28C-2D4048252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245216"/>
              </p:ext>
            </p:extLst>
          </p:nvPr>
        </p:nvGraphicFramePr>
        <p:xfrm>
          <a:off x="2962025" y="1930239"/>
          <a:ext cx="3115419" cy="124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Worksheet" r:id="rId5" imgW="3638421" imgH="1457460" progId="Excel.Sheet.12">
                  <p:embed/>
                </p:oleObj>
              </mc:Choice>
              <mc:Fallback>
                <p:oleObj name="Worksheet" r:id="rId5" imgW="3638421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2025" y="1930239"/>
                        <a:ext cx="3115419" cy="1247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239" y="591899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07: FONDO DE ESTABILIZACIÓN ECONÓMICA Y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75656" y="1484784"/>
            <a:ext cx="5832648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</a:t>
            </a:r>
            <a:r>
              <a:rPr lang="es-CL" sz="1600" b="1" dirty="0">
                <a:ea typeface="Verdana" pitchFamily="34" charset="0"/>
                <a:cs typeface="Verdana" pitchFamily="34" charset="0"/>
              </a:rPr>
              <a:t>Agosto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 2017 de Fondo FEES en millones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9239" y="3444718"/>
            <a:ext cx="822960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5B080B9-2835-45E9-B5E1-D30A54FFA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823384"/>
              </p:ext>
            </p:extLst>
          </p:nvPr>
        </p:nvGraphicFramePr>
        <p:xfrm>
          <a:off x="413866" y="3804471"/>
          <a:ext cx="8157592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Worksheet" r:id="rId3" imgW="8782022" imgH="2600370" progId="Excel.Sheet.12">
                  <p:embed/>
                </p:oleObj>
              </mc:Choice>
              <mc:Fallback>
                <p:oleObj name="Worksheet" r:id="rId3" imgW="8782022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866" y="3804471"/>
                        <a:ext cx="8157592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CAC9115-1928-4446-B400-E690DD79E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628600"/>
              </p:ext>
            </p:extLst>
          </p:nvPr>
        </p:nvGraphicFramePr>
        <p:xfrm>
          <a:off x="2909763" y="1974513"/>
          <a:ext cx="3405086" cy="133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Worksheet" r:id="rId5" imgW="3705143" imgH="1457460" progId="Excel.Sheet.12">
                  <p:embed/>
                </p:oleObj>
              </mc:Choice>
              <mc:Fallback>
                <p:oleObj name="Worksheet" r:id="rId5" imgW="3705143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9763" y="1974513"/>
                        <a:ext cx="3405086" cy="133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282" y="33469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08: FONDO PARA LA EDUCACIÓN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>
          <a:xfrm>
            <a:off x="409282" y="607472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86224" y="3943125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3A70676-68B1-4432-A752-351455F3D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907713"/>
              </p:ext>
            </p:extLst>
          </p:nvPr>
        </p:nvGraphicFramePr>
        <p:xfrm>
          <a:off x="467544" y="4398466"/>
          <a:ext cx="8064896" cy="1676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Worksheet" r:id="rId3" imgW="7972433" imgH="2028780" progId="Excel.Sheet.12">
                  <p:embed/>
                </p:oleObj>
              </mc:Choice>
              <mc:Fallback>
                <p:oleObj name="Worksheet" r:id="rId3" imgW="7972433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4398466"/>
                        <a:ext cx="8064896" cy="1676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5711E67-02E9-428F-8099-E67052F32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267139"/>
              </p:ext>
            </p:extLst>
          </p:nvPr>
        </p:nvGraphicFramePr>
        <p:xfrm>
          <a:off x="409282" y="1724100"/>
          <a:ext cx="8064896" cy="162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Worksheet" r:id="rId5" imgW="7972433" imgH="1838430" progId="Excel.Sheet.12">
                  <p:embed/>
                </p:oleObj>
              </mc:Choice>
              <mc:Fallback>
                <p:oleObj name="Worksheet" r:id="rId5" imgW="7972433" imgH="18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282" y="1724100"/>
                        <a:ext cx="8064896" cy="162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04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En </a:t>
            </a:r>
            <a:r>
              <a:rPr lang="es-CL" sz="1600" b="1" dirty="0"/>
              <a:t>moneda nacional, </a:t>
            </a:r>
            <a:r>
              <a:rPr lang="es-CL" sz="1600" dirty="0"/>
              <a:t>la ejecución de la Partida Tesoro Público acumulada al mes de agosto, </a:t>
            </a:r>
            <a:r>
              <a:rPr lang="es-CL" sz="1600" b="1" dirty="0"/>
              <a:t>ascendió a 69,9% </a:t>
            </a:r>
            <a:r>
              <a:rPr lang="es-CL" sz="1600" dirty="0"/>
              <a:t>respecto del presupuesto vigente.  Dentro del presupuesto de ésta Partida, el 82% corresponde a Aporte Fiscal Libre.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A nivel consolidado, el presupuesto vigente considera incrementos por </a:t>
            </a:r>
            <a:r>
              <a:rPr lang="es-CL" sz="1600" b="1" dirty="0"/>
              <a:t>$13.202 millones</a:t>
            </a:r>
            <a:r>
              <a:rPr lang="es-CL" sz="1600" dirty="0"/>
              <a:t>, destacando los aumentos registrados en los subtítulo 27 “aporte fiscal libre”, por $400.317 millones y subtítulo 28 “aporte fiscal para servicio de la deuda”, por $251 millones, mientras que se registran disminuciones en los subtítulos 24 “transferencias corrientes”, por $372.534 millones y 33 “transferencias de capital”, por $14.831 millones</a:t>
            </a:r>
            <a:r>
              <a:rPr lang="es-CL" sz="1600" b="1" dirty="0"/>
              <a:t>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gasto de la Partida </a:t>
            </a:r>
            <a:r>
              <a:rPr lang="es-CL" sz="1600" dirty="0">
                <a:solidFill>
                  <a:prstClr val="black"/>
                </a:solidFill>
              </a:rPr>
              <a:t>en</a:t>
            </a:r>
            <a:r>
              <a:rPr lang="es-CL" sz="1600" b="1" dirty="0">
                <a:solidFill>
                  <a:prstClr val="black"/>
                </a:solidFill>
              </a:rPr>
              <a:t> dólares, al mes de agosto alcanzó un 303,8%, </a:t>
            </a:r>
            <a:r>
              <a:rPr lang="es-CL" sz="1600" dirty="0">
                <a:solidFill>
                  <a:prstClr val="black"/>
                </a:solidFill>
              </a:rPr>
              <a:t>respecto al presupuesto vigente.  Ello debido, fundamentalmente, a que los Subtítulo 30 “Adquisición de Activos Financieros”, presentó una ejecución de 395,3% y “servicio de la deuda”, erogó un 187,1%.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</a:rPr>
              <a:t>Respecto a la ejecución de los Programas presupuestarios, en moneda nacional, se destacan lo siguiente: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835" y="60956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09: FONDO DE APOYO REGIONAL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C28BECE-F79A-4E20-9648-ACD22ADD3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080871"/>
              </p:ext>
            </p:extLst>
          </p:nvPr>
        </p:nvGraphicFramePr>
        <p:xfrm>
          <a:off x="414335" y="1724100"/>
          <a:ext cx="8201489" cy="437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Worksheet" r:id="rId3" imgW="8401134" imgH="4810050" progId="Excel.Sheet.12">
                  <p:embed/>
                </p:oleObj>
              </mc:Choice>
              <mc:Fallback>
                <p:oleObj name="Worksheet" r:id="rId3" imgW="8401134" imgH="4810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24100"/>
                        <a:ext cx="8201489" cy="4371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97209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10: FONDO PARA DIAGNÓSTICOS Y TRATAMIENTOS DE ALTO COSTO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376574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75656" y="1531243"/>
            <a:ext cx="684076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agosto 2017 del Fondo en millones de dólares (información trimestral)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E0FB025-93F0-4B59-B93C-87B4A9235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054578"/>
              </p:ext>
            </p:extLst>
          </p:nvPr>
        </p:nvGraphicFramePr>
        <p:xfrm>
          <a:off x="437936" y="4057793"/>
          <a:ext cx="8187199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Worksheet" r:id="rId3" imgW="8410589" imgH="1914570" progId="Excel.Sheet.12">
                  <p:embed/>
                </p:oleObj>
              </mc:Choice>
              <mc:Fallback>
                <p:oleObj name="Worksheet" r:id="rId3" imgW="8410589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936" y="4057793"/>
                        <a:ext cx="8187199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E39845F-3CD9-4FC7-9FC7-E85E3A772C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423063"/>
              </p:ext>
            </p:extLst>
          </p:nvPr>
        </p:nvGraphicFramePr>
        <p:xfrm>
          <a:off x="3022181" y="2182088"/>
          <a:ext cx="2957686" cy="1243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Worksheet" r:id="rId5" imgW="3467156" imgH="1457460" progId="Excel.Sheet.12">
                  <p:embed/>
                </p:oleObj>
              </mc:Choice>
              <mc:Fallback>
                <p:oleObj name="Worksheet" r:id="rId5" imgW="3467156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2181" y="2182088"/>
                        <a:ext cx="2957686" cy="1243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40767"/>
            <a:ext cx="8229600" cy="533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722313" algn="l"/>
              </a:tabLst>
            </a:pPr>
            <a:r>
              <a:rPr lang="es-CL" sz="1600" b="1" dirty="0">
                <a:solidFill>
                  <a:prstClr val="black"/>
                </a:solidFill>
              </a:rPr>
              <a:t>Subsidios</a:t>
            </a:r>
            <a:r>
              <a:rPr lang="es-CL" sz="1600" dirty="0">
                <a:solidFill>
                  <a:prstClr val="black"/>
                </a:solidFill>
              </a:rPr>
              <a:t>, con $687.677 millones ejecutados, equivalente a un 61,4%, donde las principales erogaciones correspondieron a transferencias por $305.134 millones para el “Fondo Único de Prestaciones Familiares y Subsidios de Cesantía”; $175.042 millones para el “Fondo Nacional de Subsidio Familiar”; $57.176 millones para el “Fondo Único de Prestaciones Familiares y Subsidios de Cesantía”; $42.459 para el “Subsidio Agua Potable art. N°1 Ley </a:t>
            </a:r>
            <a:r>
              <a:rPr lang="es-CL" sz="1600" dirty="0" err="1">
                <a:solidFill>
                  <a:prstClr val="black"/>
                </a:solidFill>
              </a:rPr>
              <a:t>N°</a:t>
            </a:r>
            <a:r>
              <a:rPr lang="es-CL" sz="1600" dirty="0">
                <a:solidFill>
                  <a:prstClr val="black"/>
                </a:solidFill>
              </a:rPr>
              <a:t> 18.788”; y, $41.607 millones para la “Bonificación a la Contratación de Mano de Obra Ley N°19.853”, que en conjunto representan el 90% de la ejecución.</a:t>
            </a:r>
            <a:r>
              <a:rPr lang="es-CL" sz="1600" b="1" dirty="0">
                <a:solidFill>
                  <a:prstClr val="black"/>
                </a:solidFill>
              </a:rPr>
              <a:t> </a:t>
            </a: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722313" algn="l"/>
              </a:tabLst>
            </a:pPr>
            <a:r>
              <a:rPr lang="es-CL" sz="1600" b="1" dirty="0">
                <a:solidFill>
                  <a:prstClr val="black"/>
                </a:solidFill>
              </a:rPr>
              <a:t>Operaciones Complementarias</a:t>
            </a:r>
            <a:r>
              <a:rPr lang="es-CL" sz="1600" dirty="0">
                <a:solidFill>
                  <a:prstClr val="black"/>
                </a:solidFill>
              </a:rPr>
              <a:t>, presentó un 141% de ejecución, explicado por el nivel de erogación del subtítulo 30 “adquisición de activos financieros” (ítem compra de títulos y valores), que alcanza los $3.114.794 millones por sobre el presupuesto inicial y vigente de dicha asignación, representando a su vez el 69,9% del gasto total del programa, 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b="1" dirty="0"/>
              <a:t>Servicio de la Deuda Pública</a:t>
            </a:r>
            <a:r>
              <a:rPr lang="es-CL" sz="1600" dirty="0"/>
              <a:t>, registra un </a:t>
            </a:r>
            <a:r>
              <a:rPr lang="es-CL" sz="1600" b="1" dirty="0"/>
              <a:t>gasto de 79,4% en moneda nacional</a:t>
            </a:r>
            <a:r>
              <a:rPr lang="es-CL" sz="1600" dirty="0"/>
              <a:t>, destacando el pago a la asignación “amortización deuda interna”, que alcanza el 98,8% de lo planificado</a:t>
            </a:r>
            <a:r>
              <a:rPr lang="es-CL" sz="1600" dirty="0">
                <a:solidFill>
                  <a:prstClr val="black"/>
                </a:solidFill>
              </a:rPr>
              <a:t>.  El presupuesto </a:t>
            </a:r>
            <a:r>
              <a:rPr lang="es-CL" sz="1600" b="1" dirty="0">
                <a:solidFill>
                  <a:prstClr val="black"/>
                </a:solidFill>
              </a:rPr>
              <a:t>en dólares </a:t>
            </a:r>
            <a:r>
              <a:rPr lang="es-CL" sz="1600" dirty="0">
                <a:solidFill>
                  <a:prstClr val="black"/>
                </a:solidFill>
              </a:rPr>
              <a:t>presenta un gasto de 187,1%, debido a una mayor erogación en amortización de deuda externa que alcanza un 787%.</a:t>
            </a:r>
          </a:p>
        </p:txBody>
      </p:sp>
    </p:spTree>
    <p:extLst>
      <p:ext uri="{BB962C8B-B14F-4D97-AF65-F5344CB8AC3E}">
        <p14:creationId xmlns:p14="http://schemas.microsoft.com/office/powerpoint/2010/main" val="317673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b="1" dirty="0"/>
              <a:t>Aporte Fiscal Libre</a:t>
            </a:r>
            <a:r>
              <a:rPr lang="es-CL" sz="1600" dirty="0"/>
              <a:t>, presentó una ejecución de 62,6%, destacando las transferencias efectuadas al Ministerio de Educación ($5.420.764 millones) y al Ministerio del Trabajo y Previsión Social ($4.522.371 millones), que representan a su vez el 46,8% del total erogado,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dirty="0"/>
              <a:t>El </a:t>
            </a:r>
            <a:r>
              <a:rPr lang="es-CL" sz="1600" b="1" dirty="0"/>
              <a:t>Fondo de Estabilidad Económica y Social (FEES) </a:t>
            </a:r>
            <a:r>
              <a:rPr lang="es-CL" sz="1600" dirty="0"/>
              <a:t>presenta un saldo de activos a agosto por </a:t>
            </a:r>
            <a:r>
              <a:rPr lang="es-CL" sz="1600" b="1" dirty="0"/>
              <a:t>US$14.769,5 millones</a:t>
            </a:r>
            <a:r>
              <a:rPr lang="es-CL" sz="1600" dirty="0"/>
              <a:t>, por su lado el </a:t>
            </a:r>
            <a:r>
              <a:rPr lang="es-CL" sz="1600" b="1" dirty="0"/>
              <a:t>Fondo de Reserva de Pensiones (FRP)</a:t>
            </a:r>
            <a:r>
              <a:rPr lang="es-CL" sz="1600" dirty="0"/>
              <a:t> acumula </a:t>
            </a:r>
            <a:r>
              <a:rPr lang="es-CL" sz="1600" b="1" dirty="0"/>
              <a:t>US</a:t>
            </a:r>
            <a:r>
              <a:rPr lang="es-CL" sz="1600" b="1"/>
              <a:t>$10.155,1 </a:t>
            </a:r>
            <a:r>
              <a:rPr lang="es-CL" sz="1600" b="1" dirty="0"/>
              <a:t>millones</a:t>
            </a:r>
            <a:r>
              <a:rPr lang="es-CL" sz="1600" dirty="0"/>
              <a:t>, mientras que el </a:t>
            </a:r>
            <a:r>
              <a:rPr lang="es-CL" sz="1600" b="1" dirty="0"/>
              <a:t>Fondo para Diagnóstico y Tratamiento de Alto Costo</a:t>
            </a:r>
            <a:r>
              <a:rPr lang="es-CL" sz="1600" dirty="0"/>
              <a:t> mantiene un saldo acumulado a agosto de </a:t>
            </a:r>
            <a:r>
              <a:rPr lang="es-CL" sz="1600" b="1" dirty="0"/>
              <a:t>$140.442 millones</a:t>
            </a:r>
            <a:r>
              <a:rPr lang="es-CL" sz="1600" dirty="0"/>
              <a:t>, y</a:t>
            </a:r>
            <a:endParaRPr lang="es-CL" sz="1600" b="1" dirty="0"/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dirty="0"/>
              <a:t>Para el </a:t>
            </a:r>
            <a:r>
              <a:rPr lang="es-CL" sz="1600" b="1" dirty="0"/>
              <a:t>Fondo para la Educación (FE) y</a:t>
            </a:r>
            <a:r>
              <a:rPr lang="es-CL" sz="1600" dirty="0"/>
              <a:t> </a:t>
            </a:r>
            <a:r>
              <a:rPr lang="es-CL" sz="1600" b="1" dirty="0"/>
              <a:t>Fondo de Apoyo Regional (FAR)</a:t>
            </a:r>
            <a:r>
              <a:rPr lang="es-CL" sz="1600" dirty="0"/>
              <a:t> no se entrega información respecto de los saldos acumulados y movimientos de recursos actualizado al mes de agosto.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4104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498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63594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4848" y="419779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548FE44-5275-47DA-81AE-6E6259DDA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061892"/>
              </p:ext>
            </p:extLst>
          </p:nvPr>
        </p:nvGraphicFramePr>
        <p:xfrm>
          <a:off x="414337" y="1700808"/>
          <a:ext cx="8210799" cy="2198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Worksheet" r:id="rId3" imgW="7648544" imgH="2600370" progId="Excel.Sheet.12">
                  <p:embed/>
                </p:oleObj>
              </mc:Choice>
              <mc:Fallback>
                <p:oleObj name="Worksheet" r:id="rId3" imgW="7648544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10799" cy="2198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D3611E5-7014-4C89-A60B-5BFDCC9C5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466094"/>
              </p:ext>
            </p:extLst>
          </p:nvPr>
        </p:nvGraphicFramePr>
        <p:xfrm>
          <a:off x="414337" y="4653136"/>
          <a:ext cx="8201487" cy="170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Worksheet" r:id="rId5" imgW="7648544" imgH="2028780" progId="Excel.Sheet.12">
                  <p:embed/>
                </p:oleObj>
              </mc:Choice>
              <mc:Fallback>
                <p:oleObj name="Worksheet" r:id="rId5" imgW="7648544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7" y="4653136"/>
                        <a:ext cx="8201487" cy="1706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50, Resumen por Programa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8740" y="347898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6100" y="386104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12" name="3 Marcador de pie de página"/>
          <p:cNvSpPr txBox="1">
            <a:spLocks/>
          </p:cNvSpPr>
          <p:nvPr/>
        </p:nvSpPr>
        <p:spPr>
          <a:xfrm>
            <a:off x="414337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61EF632-2BE4-430F-BA80-6062D5CD7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73468"/>
              </p:ext>
            </p:extLst>
          </p:nvPr>
        </p:nvGraphicFramePr>
        <p:xfrm>
          <a:off x="429919" y="1640656"/>
          <a:ext cx="8210799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Worksheet" r:id="rId4" imgW="8458132" imgH="1838430" progId="Excel.Sheet.12">
                  <p:embed/>
                </p:oleObj>
              </mc:Choice>
              <mc:Fallback>
                <p:oleObj name="Worksheet" r:id="rId4" imgW="8458132" imgH="18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919" y="1640656"/>
                        <a:ext cx="8210799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0C27C07-1119-495C-90A9-FE3E4D155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13763"/>
              </p:ext>
            </p:extLst>
          </p:nvPr>
        </p:nvGraphicFramePr>
        <p:xfrm>
          <a:off x="457164" y="4313670"/>
          <a:ext cx="818903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Worksheet" r:id="rId6" imgW="8458132" imgH="1647810" progId="Excel.Sheet.12">
                  <p:embed/>
                </p:oleObj>
              </mc:Choice>
              <mc:Fallback>
                <p:oleObj name="Worksheet" r:id="rId6" imgW="8458132" imgH="1647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164" y="4313670"/>
                        <a:ext cx="8189035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261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02: SUBSIDIOS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F08EF52-3806-4DF6-8D79-02B70A9EA8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659571"/>
              </p:ext>
            </p:extLst>
          </p:nvPr>
        </p:nvGraphicFramePr>
        <p:xfrm>
          <a:off x="414336" y="1700808"/>
          <a:ext cx="8210799" cy="396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Worksheet" r:id="rId3" imgW="8648576" imgH="4467150" progId="Excel.Sheet.12">
                  <p:embed/>
                </p:oleObj>
              </mc:Choice>
              <mc:Fallback>
                <p:oleObj name="Worksheet" r:id="rId3" imgW="8648576" imgH="446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96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6450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02: SUBSIDIOS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07293B3-D66E-4CBD-87F8-15088E3D44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155689"/>
              </p:ext>
            </p:extLst>
          </p:nvPr>
        </p:nvGraphicFramePr>
        <p:xfrm>
          <a:off x="423647" y="1798305"/>
          <a:ext cx="8201488" cy="184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Worksheet" r:id="rId3" imgW="8648576" imgH="2066850" progId="Excel.Sheet.12">
                  <p:embed/>
                </p:oleObj>
              </mc:Choice>
              <mc:Fallback>
                <p:oleObj name="Worksheet" r:id="rId3" imgW="8648576" imgH="2066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647" y="1798305"/>
                        <a:ext cx="8201488" cy="1846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401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6345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4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936D5F7-B934-4F2C-91BE-06C33F0F9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364788"/>
              </p:ext>
            </p:extLst>
          </p:nvPr>
        </p:nvGraphicFramePr>
        <p:xfrm>
          <a:off x="414336" y="1628800"/>
          <a:ext cx="8201488" cy="474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Worksheet" r:id="rId3" imgW="8867654" imgH="5229360" progId="Excel.Sheet.12">
                  <p:embed/>
                </p:oleObj>
              </mc:Choice>
              <mc:Fallback>
                <p:oleObj name="Worksheet" r:id="rId3" imgW="8867654" imgH="5229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474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1271</Words>
  <Application>Microsoft Office PowerPoint</Application>
  <PresentationFormat>Presentación en pantalla (4:3)</PresentationFormat>
  <Paragraphs>103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2_Tema de Office</vt:lpstr>
      <vt:lpstr>Imagen de mapa de bits</vt:lpstr>
      <vt:lpstr>Worksheet</vt:lpstr>
      <vt:lpstr>EJECUCIÓN PRESUPUESTARIA DE GASTOS ACUMULADA al mes de Agosto de 2017 Partida 50: TESORO PÚBLICO</vt:lpstr>
      <vt:lpstr>Ejecución Presupuestaria de Gastos Acumulada al mes de Agosto de 2017  Tesoro Público</vt:lpstr>
      <vt:lpstr>Ejecución Presupuestaria de Gastos Acumulada al mes de Agosto de 2017  Tesoro Público</vt:lpstr>
      <vt:lpstr>Ejecución Presupuestaria de Gastos Acumulada al mes de Agosto de 2017  Tesoro Público</vt:lpstr>
      <vt:lpstr>Ejecución Presupuestaria de Gastos Acumulada al mes de Agosto de 2017  Tesoro Público</vt:lpstr>
      <vt:lpstr>Ejecución Presupuestaria de Gastos Acumulada al mes de Agosto de 2017  Partida 50, Resumen por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220</cp:revision>
  <cp:lastPrinted>2016-08-01T14:19:25Z</cp:lastPrinted>
  <dcterms:created xsi:type="dcterms:W3CDTF">2016-06-23T13:38:47Z</dcterms:created>
  <dcterms:modified xsi:type="dcterms:W3CDTF">2017-11-02T18:36:16Z</dcterms:modified>
</cp:coreProperties>
</file>