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Agosto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agosto, el Servicio Electoral registró una ejecución que ascendió a </a:t>
            </a:r>
            <a:r>
              <a:rPr lang="es-CL" sz="1600" b="1" dirty="0"/>
              <a:t>$11.536 millones</a:t>
            </a:r>
            <a:r>
              <a:rPr lang="es-CL" sz="1600" dirty="0"/>
              <a:t>, equivalente a un gasto de 20</a:t>
            </a:r>
            <a:r>
              <a:rPr lang="es-CL" sz="1600" b="1" dirty="0"/>
              <a:t>,9%</a:t>
            </a:r>
            <a:r>
              <a:rPr lang="es-CL" sz="1600" dirty="0"/>
              <a:t> respecto de la ley inicial, dicha ejecución es mayor en 14,6 puntos porcentuales respecto a igual mes del año 2016.  Con ello, la ejecución acumulada de 2017 ascendió a </a:t>
            </a:r>
            <a:r>
              <a:rPr lang="es-CL" sz="1600" b="1" dirty="0"/>
              <a:t>$24.353 millones</a:t>
            </a:r>
            <a:r>
              <a:rPr lang="es-CL" sz="1600" dirty="0"/>
              <a:t>, equivalente a un </a:t>
            </a:r>
            <a:r>
              <a:rPr lang="es-CL" sz="1600" b="1" dirty="0"/>
              <a:t>44,1%</a:t>
            </a:r>
            <a:r>
              <a:rPr lang="es-CL" sz="1600" dirty="0"/>
              <a:t> del presupuesto inicial y de un 34,6%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67%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agosto alcanzó un nivel de ejecución de </a:t>
            </a:r>
            <a:r>
              <a:rPr lang="es-CL" sz="1600" b="1" dirty="0"/>
              <a:t>18%</a:t>
            </a:r>
            <a:r>
              <a:rPr lang="es-CL" sz="1600" dirty="0"/>
              <a:t>, explicado principalmente por la temporalidad en que se ejecutan dichos recursos. 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/>
              <a:t>Elecciones Municipales</a:t>
            </a:r>
            <a:r>
              <a:rPr lang="es-CL" sz="1600" dirty="0"/>
              <a:t> experimentó una ejecución acumulada de $7.598 millones, equivalente a una erogación del 97,3%,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bienes y servicios de consumo</a:t>
            </a:r>
            <a:r>
              <a:rPr lang="es-CL" sz="1600" dirty="0"/>
              <a:t> con un gasto de 19,3%, mientras que el mayor nivel de ejecución se registra en</a:t>
            </a:r>
            <a:r>
              <a:rPr lang="es-CL" sz="1600" b="1" dirty="0"/>
              <a:t> servicios de la deuda, con un 100%</a:t>
            </a:r>
            <a:r>
              <a:rPr lang="es-CL" sz="1600" dirty="0"/>
              <a:t>, que a su vez representa el 28,1% de los recursos gastados a la fecha.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4290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D1099CE6-F93C-4190-9FA2-281F5E8127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707339"/>
              </p:ext>
            </p:extLst>
          </p:nvPr>
        </p:nvGraphicFramePr>
        <p:xfrm>
          <a:off x="414338" y="1724100"/>
          <a:ext cx="8210798" cy="1704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24100"/>
                        <a:ext cx="8210798" cy="17048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DD7539C-44B5-4EDC-B4FA-B602454A3A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" y="1918733"/>
            <a:ext cx="3998457" cy="244585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2166AEA-0D59-46A3-871B-DED6C1E9AB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5" y="1918733"/>
            <a:ext cx="3909121" cy="244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296976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F7849C46-DBC0-4160-A245-1A6D3B2FDF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088031"/>
              </p:ext>
            </p:extLst>
          </p:nvPr>
        </p:nvGraphicFramePr>
        <p:xfrm>
          <a:off x="414336" y="1724100"/>
          <a:ext cx="8210799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24100"/>
                        <a:ext cx="8210799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E17F5F07-1DA6-4EC2-9EFD-016E5BED86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732191"/>
              </p:ext>
            </p:extLst>
          </p:nvPr>
        </p:nvGraphicFramePr>
        <p:xfrm>
          <a:off x="414336" y="1988841"/>
          <a:ext cx="8210799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1"/>
                        <a:ext cx="8210799" cy="2808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1949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FF981A4B-B422-45DE-805E-AC454F6E1F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336647"/>
              </p:ext>
            </p:extLst>
          </p:nvPr>
        </p:nvGraphicFramePr>
        <p:xfrm>
          <a:off x="416575" y="1916832"/>
          <a:ext cx="8210799" cy="1296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Worksheet" r:id="rId3" imgW="8648576" imgH="1457460" progId="Excel.Sheet.12">
                  <p:embed/>
                </p:oleObj>
              </mc:Choice>
              <mc:Fallback>
                <p:oleObj name="Worksheet" r:id="rId3" imgW="8648576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6575" y="1916832"/>
                        <a:ext cx="8210799" cy="12961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460" y="32556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3C80BE69-0C5D-43E6-B476-8A4FA6354F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979034"/>
              </p:ext>
            </p:extLst>
          </p:nvPr>
        </p:nvGraphicFramePr>
        <p:xfrm>
          <a:off x="414336" y="1988841"/>
          <a:ext cx="8201488" cy="1266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Worksheet" r:id="rId3" imgW="8648576" imgH="1266840" progId="Excel.Sheet.12">
                  <p:embed/>
                </p:oleObj>
              </mc:Choice>
              <mc:Fallback>
                <p:oleObj name="Worksheet" r:id="rId3" imgW="8648576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1"/>
                        <a:ext cx="8201488" cy="12668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2763</TotalTime>
  <Words>429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Agosto de 2017 Partida 28: SERVICIO ELECTORAL</vt:lpstr>
      <vt:lpstr>Ejecución Presupuestaria de Gastos Acumulada al mes de Agosto de 2017  Servicio Electoral</vt:lpstr>
      <vt:lpstr>Ejecución Presupuestaria de Gastos Acumulada al mes de Agosto de 2017  Servicio Electoral</vt:lpstr>
      <vt:lpstr>Ejecución Presupuestaria de Gastos Acumulada al mes de Agosto de 2017  Servicio Electoral</vt:lpstr>
      <vt:lpstr>Ejecución Presupuestaria de Gastos Acumulada al mes de Agosto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157</cp:revision>
  <cp:lastPrinted>2016-10-11T11:56:42Z</cp:lastPrinted>
  <dcterms:created xsi:type="dcterms:W3CDTF">2016-06-23T13:38:47Z</dcterms:created>
  <dcterms:modified xsi:type="dcterms:W3CDTF">2017-11-02T18:37:34Z</dcterms:modified>
</cp:coreProperties>
</file>