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4" r:id="rId5"/>
    <p:sldId id="264" r:id="rId6"/>
    <p:sldId id="263" r:id="rId7"/>
    <p:sldId id="302" r:id="rId8"/>
    <p:sldId id="303" r:id="rId9"/>
    <p:sldId id="299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AGOSTO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26: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DEL DEPORTE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DICIEMBRE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2" y="1429363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Deporte, destina a sus prioridades “$</a:t>
            </a:r>
            <a:r>
              <a:rPr lang="es-CL" sz="1600" dirty="0"/>
              <a:t>61.401 millones para el desarrollo de las actividades físicas </a:t>
            </a:r>
            <a:r>
              <a:rPr lang="es-CL" sz="1600" dirty="0" smtClean="0"/>
              <a:t>y deportivas</a:t>
            </a:r>
            <a:r>
              <a:rPr lang="es-CL" sz="1600" dirty="0"/>
              <a:t>, a través de los diversos programas del </a:t>
            </a:r>
            <a:r>
              <a:rPr lang="es-CL" sz="1600" dirty="0" smtClean="0"/>
              <a:t>Instituto Nacional </a:t>
            </a:r>
            <a:r>
              <a:rPr lang="es-CL" sz="1600" dirty="0"/>
              <a:t>del Deporte y la Subsecretaría del Deporte. </a:t>
            </a:r>
            <a:r>
              <a:rPr lang="es-CL" sz="1600" dirty="0" smtClean="0"/>
              <a:t>Este presupuesto </a:t>
            </a:r>
            <a:r>
              <a:rPr lang="es-CL" sz="1600" dirty="0"/>
              <a:t>incluye recursos por $19.446 millones para </a:t>
            </a:r>
            <a:r>
              <a:rPr lang="es-CL" sz="1600" dirty="0" smtClean="0"/>
              <a:t>el Programa </a:t>
            </a:r>
            <a:r>
              <a:rPr lang="es-CL" sz="1600" dirty="0"/>
              <a:t>Liderazgo Deportivo Nacional, el cual </a:t>
            </a:r>
            <a:r>
              <a:rPr lang="es-CL" sz="1600" dirty="0" smtClean="0"/>
              <a:t>busca mejorar </a:t>
            </a:r>
            <a:r>
              <a:rPr lang="es-CL" sz="1600" dirty="0"/>
              <a:t>el desempeño del deporte de alto </a:t>
            </a:r>
            <a:r>
              <a:rPr lang="es-CL" sz="1600" dirty="0" smtClean="0"/>
              <a:t>rendimiento nacional </a:t>
            </a:r>
            <a:r>
              <a:rPr lang="es-CL" sz="1600" dirty="0"/>
              <a:t>en los grandes eventos </a:t>
            </a:r>
            <a:r>
              <a:rPr lang="es-CL" sz="1600" dirty="0" smtClean="0"/>
              <a:t>deportivos” (DIPRES).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M$133.659.278, 50% de dicho monto se destina a Transferencias Corrientes, 19% a Iniciativas de Inversión y 17% a Gastos en personal el restante 14% se distribuye entre los subtítulos: 22, 23, 25, 29, 33 y 34.</a:t>
            </a:r>
          </a:p>
          <a:p>
            <a:pPr algn="just"/>
            <a:r>
              <a:rPr lang="es-CL" sz="1600" dirty="0" smtClean="0"/>
              <a:t>Respecto a la distribución del presupuesto entre los programas, el Instituto Nacional del Deporte concentra el 91% del presupuesto de este ministerio y a </a:t>
            </a:r>
            <a:r>
              <a:rPr lang="es-CL" sz="1600" dirty="0" smtClean="0"/>
              <a:t>agosto </a:t>
            </a:r>
            <a:r>
              <a:rPr lang="es-CL" sz="1600" dirty="0" smtClean="0"/>
              <a:t>2017 </a:t>
            </a:r>
            <a:r>
              <a:rPr lang="es-CL" sz="1600" dirty="0" smtClean="0"/>
              <a:t> logró una ejecución de 52,3%.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</a:t>
            </a:r>
            <a:r>
              <a:rPr lang="es-CL" sz="1600" dirty="0"/>
              <a:t>acumuló </a:t>
            </a:r>
            <a:r>
              <a:rPr lang="es-CL" sz="1600" dirty="0" smtClean="0"/>
              <a:t>un 52,7</a:t>
            </a:r>
            <a:r>
              <a:rPr lang="es-CL" sz="1600" dirty="0"/>
              <a:t>% del presupuesto </a:t>
            </a:r>
            <a:r>
              <a:rPr lang="es-CL" sz="1600" dirty="0" smtClean="0"/>
              <a:t>vigente a agosto,  </a:t>
            </a:r>
            <a:r>
              <a:rPr lang="es-CL" sz="1600" dirty="0"/>
              <a:t>si se compara con el presupuesto inicial el gasto acumulado equivale al 52,8% del presupuesto inicial, esta diferencia se debe a que el presupuesto vigente se incrementó  en M$444.687   (equivalente al 0,3% del presupuesto inicial).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55,5</a:t>
            </a:r>
            <a:r>
              <a:rPr lang="es-CL" sz="1600" dirty="0" smtClean="0"/>
              <a:t>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agosto 2017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La comparación con el año 2016, muestra una diferencia aproximada  de </a:t>
            </a:r>
            <a:r>
              <a:rPr lang="es-CL" sz="1600" dirty="0" smtClean="0"/>
              <a:t>1 punto  </a:t>
            </a:r>
            <a:r>
              <a:rPr lang="es-CL" sz="1600" dirty="0" smtClean="0"/>
              <a:t>porcentuales entre  los promedios de las tasas de ejecución mensuales, ejecución superior en 2017, específicamente </a:t>
            </a:r>
            <a:r>
              <a:rPr lang="es-CL" sz="1600" dirty="0" smtClean="0"/>
              <a:t>entre abril </a:t>
            </a:r>
            <a:r>
              <a:rPr lang="es-CL" sz="1600" dirty="0" smtClean="0"/>
              <a:t>y </a:t>
            </a:r>
            <a:r>
              <a:rPr lang="es-CL" sz="1600" dirty="0" smtClean="0"/>
              <a:t>julio, pero en agosto la ejecución 2016 fue superior a la observada este año.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2016-AGOSTO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513922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2" y="593875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8 Marcador de texto"/>
          <p:cNvSpPr txBox="1">
            <a:spLocks/>
          </p:cNvSpPr>
          <p:nvPr/>
        </p:nvSpPr>
        <p:spPr>
          <a:xfrm>
            <a:off x="4678735" y="1495318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dirty="0" smtClean="0"/>
              <a:t>Porcentaje de ejecución acumulada  respecto al presupuesto vigente, </a:t>
            </a:r>
            <a:r>
              <a:rPr lang="es-CL" sz="1400" b="1" dirty="0" smtClean="0"/>
              <a:t>enero-AGOSTO </a:t>
            </a:r>
            <a:r>
              <a:rPr lang="es-CL" sz="1400" b="1" dirty="0" smtClean="0"/>
              <a:t>años 2016-2017</a:t>
            </a:r>
            <a:endParaRPr lang="es-CL" sz="14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49" y="2204864"/>
            <a:ext cx="3860478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734" y="2348880"/>
            <a:ext cx="3937090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2178050"/>
            <a:ext cx="8229600" cy="3411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1844824"/>
            <a:ext cx="790257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20433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1892300"/>
            <a:ext cx="7323137" cy="4056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02, PROGRAMA 01: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556625" cy="4811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798"/>
            <a:ext cx="8076271" cy="4464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1865</TotalTime>
  <Words>490</Words>
  <Application>Microsoft Office PowerPoint</Application>
  <PresentationFormat>Presentación en pantalla (4:3)</PresentationFormat>
  <Paragraphs>36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AGOSTO 2017 PARTIDA 26: MINISTERIO DEL DEPORTE</vt:lpstr>
      <vt:lpstr>EJECUCIÓN PRESUPUESTARIA DE GASTOS ACUMULADA A AGOSTO DE 2017  PARTIDA 26 MINISTERIO DEL DEPORTE</vt:lpstr>
      <vt:lpstr>Ejecución Presupuestaria de Gastos Acumulada a AGOSTO 2016-AGOSTO 2017  PARTIDA 26 MINISTERIO DEL DEPORTE</vt:lpstr>
      <vt:lpstr>EJECUCIÓN PRESUPUESTARIA DE GASTOS ACUMULADA A AGOSTO 2017  PARTIDA 26 MINISTERIO DEL DEPORTE</vt:lpstr>
      <vt:lpstr>EJECUCIÓN PRESUPUESTARIA DE GASTOS ACUMULADA A AGOSTO 2017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131</cp:revision>
  <cp:lastPrinted>2016-07-14T20:27:16Z</cp:lastPrinted>
  <dcterms:created xsi:type="dcterms:W3CDTF">2016-06-23T13:38:47Z</dcterms:created>
  <dcterms:modified xsi:type="dcterms:W3CDTF">2017-12-12T15:02:08Z</dcterms:modified>
</cp:coreProperties>
</file>