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AGOSTO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Medio Ambiente, destacan como prioridades </a:t>
            </a:r>
            <a:r>
              <a:rPr lang="es-CL" sz="1600" dirty="0"/>
              <a:t>presupuestarias  </a:t>
            </a:r>
            <a:r>
              <a:rPr lang="es-CL" sz="1600" dirty="0" smtClean="0"/>
              <a:t> los $4.136 </a:t>
            </a:r>
            <a:r>
              <a:rPr lang="es-CL" sz="1600" dirty="0"/>
              <a:t>millones asignados al </a:t>
            </a:r>
            <a:r>
              <a:rPr lang="es-CL" sz="1600" dirty="0" smtClean="0"/>
              <a:t>programa Calefacción </a:t>
            </a:r>
            <a:r>
              <a:rPr lang="es-CL" sz="1600" dirty="0"/>
              <a:t>Sustentable, cuyo objetivo es reducir las </a:t>
            </a:r>
            <a:r>
              <a:rPr lang="es-CL" sz="1600" dirty="0" smtClean="0"/>
              <a:t>emisiones de </a:t>
            </a:r>
            <a:r>
              <a:rPr lang="es-CL" sz="1600" dirty="0"/>
              <a:t>material </a:t>
            </a:r>
            <a:r>
              <a:rPr lang="es-CL" sz="1600" dirty="0" err="1"/>
              <a:t>particulado</a:t>
            </a:r>
            <a:r>
              <a:rPr lang="es-CL" sz="1600" dirty="0"/>
              <a:t> producto de la </a:t>
            </a:r>
            <a:r>
              <a:rPr lang="es-CL" sz="1600" dirty="0" smtClean="0"/>
              <a:t>combustión residencial </a:t>
            </a:r>
            <a:r>
              <a:rPr lang="es-CL" sz="1600" dirty="0"/>
              <a:t>de leña. </a:t>
            </a:r>
            <a:r>
              <a:rPr lang="es-CL" sz="1600" dirty="0" smtClean="0"/>
              <a:t>La meta es beneficiar a  2.860 hogares para </a:t>
            </a:r>
            <a:r>
              <a:rPr lang="es-CL" sz="1600" dirty="0"/>
              <a:t>reemplazar equipos a leña </a:t>
            </a:r>
            <a:r>
              <a:rPr lang="es-CL" sz="1600" dirty="0" smtClean="0"/>
              <a:t>altamente contaminantes </a:t>
            </a:r>
            <a:r>
              <a:rPr lang="es-CL" sz="1600" dirty="0"/>
              <a:t>por otros con bajas emisiones y </a:t>
            </a:r>
            <a:r>
              <a:rPr lang="es-CL" sz="1600" dirty="0" smtClean="0"/>
              <a:t>mayor eficiencia </a:t>
            </a:r>
            <a:r>
              <a:rPr lang="es-CL" sz="1600" dirty="0"/>
              <a:t>energética en las ciudades del centro sur del país</a:t>
            </a:r>
            <a:r>
              <a:rPr lang="es-CL" sz="1600" dirty="0" smtClean="0"/>
              <a:t>. Además de 10 </a:t>
            </a:r>
            <a:r>
              <a:rPr lang="es-CL" sz="1600" dirty="0"/>
              <a:t>calderas para instituciones </a:t>
            </a:r>
            <a:r>
              <a:rPr lang="es-CL" sz="1600" dirty="0" smtClean="0"/>
              <a:t>públicas.</a:t>
            </a:r>
          </a:p>
          <a:p>
            <a:pPr algn="just"/>
            <a:r>
              <a:rPr lang="es-CL" sz="1600" dirty="0" smtClean="0"/>
              <a:t>Contempla $551 </a:t>
            </a:r>
            <a:r>
              <a:rPr lang="es-CL" sz="1600" dirty="0"/>
              <a:t>millones para Planes de Descontaminación</a:t>
            </a:r>
            <a:r>
              <a:rPr lang="es-CL" sz="1600" dirty="0" smtClean="0"/>
              <a:t>, destinados al financiamiento de  </a:t>
            </a:r>
            <a:r>
              <a:rPr lang="es-CL" sz="1600" dirty="0"/>
              <a:t>la elaboración y </a:t>
            </a:r>
            <a:r>
              <a:rPr lang="es-CL" sz="1600" dirty="0" smtClean="0"/>
              <a:t>operación de </a:t>
            </a:r>
            <a:r>
              <a:rPr lang="es-CL" sz="1600" dirty="0"/>
              <a:t>los 14 planes comprometidos en el programa de </a:t>
            </a:r>
            <a:r>
              <a:rPr lang="es-CL" sz="1600" dirty="0" smtClean="0"/>
              <a:t>Gobierno.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M$51.750.704, </a:t>
            </a:r>
            <a:r>
              <a:rPr lang="es-CL" sz="1600" dirty="0"/>
              <a:t>un </a:t>
            </a:r>
            <a:r>
              <a:rPr lang="es-CL" sz="1600" dirty="0" smtClean="0"/>
              <a:t> 56% destinado </a:t>
            </a:r>
            <a:r>
              <a:rPr lang="es-CL" sz="1600" dirty="0"/>
              <a:t>a Gastos en Personal; </a:t>
            </a:r>
            <a:r>
              <a:rPr lang="es-CL" sz="1600" dirty="0" smtClean="0"/>
              <a:t>23%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Servicios; 17% </a:t>
            </a:r>
            <a:r>
              <a:rPr lang="es-CL" sz="1600" dirty="0"/>
              <a:t>para Transferencias </a:t>
            </a:r>
            <a:r>
              <a:rPr lang="es-CL" sz="1600" dirty="0" smtClean="0"/>
              <a:t>Corrientes; y </a:t>
            </a:r>
            <a:r>
              <a:rPr lang="es-CL" sz="1600" dirty="0"/>
              <a:t>el restante </a:t>
            </a:r>
            <a:r>
              <a:rPr lang="es-CL" sz="1600" dirty="0" smtClean="0"/>
              <a:t>a Adquisición de Activos No Financieros y   Servicio de </a:t>
            </a:r>
            <a:r>
              <a:rPr lang="es-CL" sz="1600" dirty="0"/>
              <a:t>l</a:t>
            </a:r>
            <a:r>
              <a:rPr lang="es-CL" sz="1600" dirty="0" smtClean="0"/>
              <a:t>a Deuda. 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agosto 2017 </a:t>
            </a:r>
            <a:r>
              <a:rPr lang="es-CL" sz="1600" dirty="0" smtClean="0"/>
              <a:t>un </a:t>
            </a:r>
            <a:r>
              <a:rPr lang="es-CL" sz="1600" dirty="0" smtClean="0"/>
              <a:t>56,5% </a:t>
            </a:r>
            <a:r>
              <a:rPr lang="es-CL" sz="1600" dirty="0" smtClean="0"/>
              <a:t>del presupuesto vigente</a:t>
            </a:r>
            <a:r>
              <a:rPr lang="es-CL" sz="1600" dirty="0"/>
              <a:t>. </a:t>
            </a:r>
            <a:r>
              <a:rPr lang="es-CL" sz="1600" dirty="0" smtClean="0"/>
              <a:t> A </a:t>
            </a:r>
            <a:r>
              <a:rPr lang="es-CL" sz="1600" dirty="0" smtClean="0"/>
              <a:t>agosto </a:t>
            </a:r>
            <a:r>
              <a:rPr lang="es-CL" sz="1600" dirty="0"/>
              <a:t>el presupuesto vigente de este ministerio </a:t>
            </a:r>
            <a:r>
              <a:rPr lang="es-CL" sz="1600" dirty="0" smtClean="0"/>
              <a:t>se incrementó en </a:t>
            </a:r>
            <a:r>
              <a:rPr lang="es-CL" sz="1600" dirty="0" smtClean="0"/>
              <a:t>5,6% </a:t>
            </a:r>
            <a:r>
              <a:rPr lang="es-CL" sz="1600" dirty="0" smtClean="0"/>
              <a:t>respecto al inicialmente aprobado.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58,3%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agosto </a:t>
            </a:r>
            <a:r>
              <a:rPr lang="es-CL" sz="1600" dirty="0" smtClean="0"/>
              <a:t>2017,  siendo </a:t>
            </a:r>
            <a:r>
              <a:rPr lang="es-CL" sz="1600" dirty="0" smtClean="0"/>
              <a:t>la </a:t>
            </a:r>
            <a:r>
              <a:rPr lang="es-CL" sz="1600" dirty="0" smtClean="0"/>
              <a:t>Superintendencia </a:t>
            </a:r>
            <a:r>
              <a:rPr lang="es-CL" sz="1600" dirty="0"/>
              <a:t>de Medio </a:t>
            </a:r>
            <a:r>
              <a:rPr lang="es-CL" sz="1600" dirty="0" smtClean="0"/>
              <a:t>Ambiente  </a:t>
            </a:r>
            <a:r>
              <a:rPr lang="es-CL" sz="1600" dirty="0" smtClean="0"/>
              <a:t>con </a:t>
            </a:r>
            <a:r>
              <a:rPr lang="es-CL" sz="1600" dirty="0" smtClean="0"/>
              <a:t>mayor avance </a:t>
            </a:r>
            <a:r>
              <a:rPr lang="es-CL" sz="1600" dirty="0" smtClean="0"/>
              <a:t> 61,5% </a:t>
            </a:r>
            <a:r>
              <a:rPr lang="es-CL" sz="1600" dirty="0" smtClean="0"/>
              <a:t>respecto al presupuesto vigente, </a:t>
            </a:r>
            <a:r>
              <a:rPr lang="es-CL" sz="1600" dirty="0" smtClean="0"/>
              <a:t> el SEA alcanzó </a:t>
            </a:r>
            <a:r>
              <a:rPr lang="es-CL" sz="1600" dirty="0" smtClean="0"/>
              <a:t>un gasto equivalente el </a:t>
            </a:r>
            <a:r>
              <a:rPr lang="es-CL" sz="1600" dirty="0" smtClean="0"/>
              <a:t> 60,1% ,  </a:t>
            </a:r>
            <a:r>
              <a:rPr lang="es-CL" sz="1600" dirty="0" smtClean="0"/>
              <a:t>y la Subsecretaría del Medio Ambiente </a:t>
            </a:r>
            <a:r>
              <a:rPr lang="es-CL" sz="1600" dirty="0" smtClean="0"/>
              <a:t>53,3% </a:t>
            </a:r>
            <a:r>
              <a:rPr lang="es-CL" sz="1600" dirty="0" smtClean="0"/>
              <a:t>de ejecución </a:t>
            </a:r>
            <a:r>
              <a:rPr lang="es-CL" sz="1600" dirty="0" smtClean="0"/>
              <a:t>todas respecto </a:t>
            </a:r>
            <a:r>
              <a:rPr lang="es-CL" sz="1600" dirty="0" smtClean="0"/>
              <a:t>al vigente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Respecto a al comparación 2016-2017 no se observan diferencias significativas.</a:t>
            </a:r>
            <a:endParaRPr lang="es-CL" sz="1600" dirty="0" smtClean="0"/>
          </a:p>
          <a:p>
            <a:pPr algn="just"/>
            <a:endParaRPr lang="es-CL" sz="1600" dirty="0" smtClean="0"/>
          </a:p>
          <a:p>
            <a:pPr algn="just"/>
            <a:r>
              <a:rPr lang="es-CL" sz="1600" dirty="0" smtClean="0">
                <a:solidFill>
                  <a:srgbClr val="FF0000"/>
                </a:solidFill>
              </a:rPr>
              <a:t>   </a:t>
            </a: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2016 - Agosto2017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066384" cy="50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8 Marcador de texto"/>
          <p:cNvSpPr txBox="1">
            <a:spLocks/>
          </p:cNvSpPr>
          <p:nvPr/>
        </p:nvSpPr>
        <p:spPr>
          <a:xfrm>
            <a:off x="4600330" y="1412776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enero-agosto años 2016-2017</a:t>
            </a:r>
            <a:endParaRPr lang="es-CL" sz="1200" b="1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413278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348880"/>
            <a:ext cx="3854082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24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1628801"/>
            <a:ext cx="7764463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2060848"/>
            <a:ext cx="7856537" cy="3240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848872" cy="477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11300"/>
            <a:ext cx="8004263" cy="4581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54200"/>
            <a:ext cx="7848871" cy="416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462</Words>
  <Application>Microsoft Office PowerPoint</Application>
  <PresentationFormat>Presentación en pantalla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AGOSTO 2017 PARTIDA 25: MINISTERIO DE MEDIO AMBIENTE</vt:lpstr>
      <vt:lpstr>EJECUCIÓN PRESUPUESTARIA DE GASTOS ACUMULADA A AGOSTO DE 2017  PARTIDA 25 MINISTERIO DEL MEDIO AMBIENTE</vt:lpstr>
      <vt:lpstr>Ejecución Presupuestaria de Gastos Acumulada a Agosto 2016 - Agosto2017  Ministerio de Medio Ambiente</vt:lpstr>
      <vt:lpstr>EJECUCIÓN PRESUPUESTARIA DE GASTOS ACUMULADA A AGOSTO 2017  PARTIDA 25 MINISTERIO DEL MEDIO AMBIENTE</vt:lpstr>
      <vt:lpstr>EJECUCIÓN PRESUPUESTARIA DE GASTOS ACUMULADA A AGOSTO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123</cp:revision>
  <cp:lastPrinted>2016-07-14T20:27:16Z</cp:lastPrinted>
  <dcterms:created xsi:type="dcterms:W3CDTF">2016-06-23T13:38:47Z</dcterms:created>
  <dcterms:modified xsi:type="dcterms:W3CDTF">2017-12-12T15:24:40Z</dcterms:modified>
</cp:coreProperties>
</file>