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2"/>
  </p:notesMasterIdLst>
  <p:sldIdLst>
    <p:sldId id="257" r:id="rId8"/>
    <p:sldId id="258" r:id="rId9"/>
    <p:sldId id="269" r:id="rId10"/>
    <p:sldId id="268" r:id="rId11"/>
    <p:sldId id="270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DB1C80A-FE64-4415-A6CD-F4B50FFAC98C}" type="datetimeFigureOut">
              <a:rPr lang="es-CL" smtClean="0"/>
              <a:t>12-12-2017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7193961-CA54-41C9-9D99-9FB3EC370F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98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93961-CA54-41C9-9D99-9FB3EC370F5C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84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93961-CA54-41C9-9D99-9FB3EC370F5C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846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93961-CA54-41C9-9D99-9FB3EC370F5C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0634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3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0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9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3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6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6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25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87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1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38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1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1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5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3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65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5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24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93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0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2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421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839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79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847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50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88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18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96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2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5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8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007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1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6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01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80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80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64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081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5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2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5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5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240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46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270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421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958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109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73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6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78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206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26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738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030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65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496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516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4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4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593684622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028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475685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078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63041349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9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946405340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467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159520186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89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434457631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70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99205910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827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7.xls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8.xls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2.emf"/><Relationship Id="rId4" Type="http://schemas.openxmlformats.org/officeDocument/2006/relationships/oleObject" Target="../embeddings/Hoja_de_c_lculo_de_Microsoft_Excel_97-20039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2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AGOSTO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ENERGÍA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solidFill>
                  <a:prstClr val="black"/>
                </a:solidFill>
              </a:rPr>
              <a:t>Valparaíso, </a:t>
            </a:r>
            <a:r>
              <a:rPr lang="es-CL" b="1" dirty="0" smtClean="0">
                <a:solidFill>
                  <a:prstClr val="black"/>
                </a:solidFill>
              </a:rPr>
              <a:t>octubre </a:t>
            </a:r>
            <a:r>
              <a:rPr lang="es-CL" b="1" dirty="0" smtClean="0">
                <a:solidFill>
                  <a:prstClr val="black"/>
                </a:solidFill>
              </a:rPr>
              <a:t>2017</a:t>
            </a:r>
            <a:endParaRPr lang="es-CL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12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518958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40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86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360019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04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PROGRAMA ENERGIZACIÓN RURAL Y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863329"/>
              </p:ext>
            </p:extLst>
          </p:nvPr>
        </p:nvGraphicFramePr>
        <p:xfrm>
          <a:off x="561975" y="1673721"/>
          <a:ext cx="8020050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Hoja de cálculo" r:id="rId3" imgW="8020185" imgH="2619465" progId="Excel.Sheet.8">
                  <p:embed/>
                </p:oleObj>
              </mc:Choice>
              <mc:Fallback>
                <p:oleObj name="Hoja de cálculo" r:id="rId3" imgW="8020185" imgH="26194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1975" y="1673721"/>
                        <a:ext cx="8020050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9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05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PLAN DE ACCIÓN DE EFICIENCIA ENERGÉTICA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060571"/>
              </p:ext>
            </p:extLst>
          </p:nvPr>
        </p:nvGraphicFramePr>
        <p:xfrm>
          <a:off x="467544" y="1616174"/>
          <a:ext cx="8126431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6" name="Hoja de cálculo" r:id="rId3" imgW="7858057" imgH="3829050" progId="Excel.Sheet.8">
                  <p:embed/>
                </p:oleObj>
              </mc:Choice>
              <mc:Fallback>
                <p:oleObj name="Hoja de cálculo" r:id="rId3" imgW="7858057" imgH="38290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616174"/>
                        <a:ext cx="8126431" cy="382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7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077072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072" y="69269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NACIONAL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484784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05784"/>
              </p:ext>
            </p:extLst>
          </p:nvPr>
        </p:nvGraphicFramePr>
        <p:xfrm>
          <a:off x="467544" y="1844824"/>
          <a:ext cx="8138327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Hoja de cálculo" r:id="rId3" imgW="7858057" imgH="2152560" progId="Excel.Sheet.8">
                  <p:embed/>
                </p:oleObj>
              </mc:Choice>
              <mc:Fallback>
                <p:oleObj name="Hoja de cálculo" r:id="rId3" imgW="7858057" imgH="21525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844824"/>
                        <a:ext cx="8138327" cy="215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3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661248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CHILENA DE ENERGÍA NUCLEAR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069348"/>
              </p:ext>
            </p:extLst>
          </p:nvPr>
        </p:nvGraphicFramePr>
        <p:xfrm>
          <a:off x="467544" y="1788765"/>
          <a:ext cx="8126431" cy="380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Hoja de cálculo" r:id="rId3" imgW="7858057" imgH="3800475" progId="Excel.Sheet.8">
                  <p:embed/>
                </p:oleObj>
              </mc:Choice>
              <mc:Fallback>
                <p:oleObj name="Hoja de cálculo" r:id="rId3" imgW="7858057" imgH="38004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88765"/>
                        <a:ext cx="8126431" cy="3800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49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750" y="4917801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04,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SUPERINTENDENCIA DE ELECTRICIDAD Y COMBUSTIBLES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327713"/>
              </p:ext>
            </p:extLst>
          </p:nvPr>
        </p:nvGraphicFramePr>
        <p:xfrm>
          <a:off x="539552" y="1971675"/>
          <a:ext cx="8054423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Hoja de cálculo" r:id="rId4" imgW="7858057" imgH="2914650" progId="Excel.Sheet.8">
                  <p:embed/>
                </p:oleObj>
              </mc:Choice>
              <mc:Fallback>
                <p:oleObj name="Hoja de cálculo" r:id="rId4" imgW="7858057" imgH="29146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971675"/>
                        <a:ext cx="8054423" cy="291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58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El presupuesto vigente al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agosto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alcanzó a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$159.138 millones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, que incluye un aumento de $10.376 millones, respecto a la Ley de Presupuestos, radicados principalmente en las transferencias corrientes ($1.148 millones adicionales), en las transferencias de capital ($5.042 millones adicionales) y en el Servicio de la Deuda ($3.880 millones adicionales).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La ejecución presupuestaria del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Ministerio,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al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agosto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ascendió a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$105.163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66%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vigente 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70%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respecto a la ley inicial. 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En comparación con el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agosto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de 2016, considerando los recursos aprobados en la Ley de Presupuestos, se observó un gasto mayor en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2,5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puntos porcentuales.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En la </a:t>
            </a:r>
            <a:r>
              <a:rPr lang="es-CL" sz="1600" b="1" dirty="0" smtClean="0">
                <a:solidFill>
                  <a:prstClr val="black"/>
                </a:solidFill>
              </a:rPr>
              <a:t>Subsecretaría de Energía </a:t>
            </a:r>
            <a:r>
              <a:rPr lang="es-CL" sz="1600" dirty="0" smtClean="0">
                <a:solidFill>
                  <a:prstClr val="black"/>
                </a:solidFill>
              </a:rPr>
              <a:t>se observó que </a:t>
            </a:r>
            <a:r>
              <a:rPr lang="es-CL" sz="1600" dirty="0">
                <a:solidFill>
                  <a:prstClr val="black"/>
                </a:solidFill>
              </a:rPr>
              <a:t>la asignación “Prospectiva y Política Energética y Desarrollo </a:t>
            </a:r>
            <a:r>
              <a:rPr lang="es-CL" sz="1600" dirty="0" smtClean="0">
                <a:solidFill>
                  <a:prstClr val="black"/>
                </a:solidFill>
              </a:rPr>
              <a:t>Sustentable”, presentó un </a:t>
            </a:r>
            <a:r>
              <a:rPr lang="es-CL" sz="1600" dirty="0" smtClean="0">
                <a:solidFill>
                  <a:prstClr val="black"/>
                </a:solidFill>
              </a:rPr>
              <a:t>99% </a:t>
            </a:r>
            <a:r>
              <a:rPr lang="es-CL" sz="1600" dirty="0" smtClean="0">
                <a:solidFill>
                  <a:prstClr val="black"/>
                </a:solidFill>
              </a:rPr>
              <a:t>de gasto, con </a:t>
            </a:r>
            <a:r>
              <a:rPr lang="es-CL" sz="1600" dirty="0" smtClean="0">
                <a:solidFill>
                  <a:prstClr val="black"/>
                </a:solidFill>
              </a:rPr>
              <a:t>$472  </a:t>
            </a:r>
            <a:r>
              <a:rPr lang="es-CL" sz="1600" dirty="0" smtClean="0">
                <a:solidFill>
                  <a:prstClr val="black"/>
                </a:solidFill>
              </a:rPr>
              <a:t>millones y un aumento de recursos de $22 millones. La transferencia a la Empresa Nacional de Petróleo ejecutó sus recursos en un </a:t>
            </a:r>
            <a:r>
              <a:rPr lang="es-CL" sz="1600" dirty="0" smtClean="0">
                <a:solidFill>
                  <a:prstClr val="black"/>
                </a:solidFill>
              </a:rPr>
              <a:t>55</a:t>
            </a:r>
            <a:r>
              <a:rPr lang="es-CL" sz="1600" dirty="0" smtClean="0">
                <a:solidFill>
                  <a:prstClr val="black"/>
                </a:solidFill>
              </a:rPr>
              <a:t>%.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r>
              <a:rPr lang="es-CL" sz="1600" dirty="0" smtClean="0">
                <a:solidFill>
                  <a:prstClr val="black"/>
                </a:solidFill>
              </a:rPr>
              <a:t>El Programa Apoyo al Desarrollo de Energías Renovables No Convencionales, con recursos aprobados por $7.319 millones, ejecutó a </a:t>
            </a:r>
            <a:r>
              <a:rPr lang="es-CL" sz="1600" dirty="0" smtClean="0">
                <a:solidFill>
                  <a:prstClr val="black"/>
                </a:solidFill>
              </a:rPr>
              <a:t>Agosto, </a:t>
            </a:r>
            <a:r>
              <a:rPr lang="es-CL" sz="1600" dirty="0" smtClean="0">
                <a:solidFill>
                  <a:prstClr val="black"/>
                </a:solidFill>
              </a:rPr>
              <a:t>un </a:t>
            </a:r>
            <a:r>
              <a:rPr lang="es-CL" sz="1600" dirty="0" smtClean="0">
                <a:solidFill>
                  <a:prstClr val="black"/>
                </a:solidFill>
              </a:rPr>
              <a:t>74% </a:t>
            </a:r>
            <a:r>
              <a:rPr lang="es-CL" sz="1600" dirty="0" smtClean="0">
                <a:solidFill>
                  <a:prstClr val="black"/>
                </a:solidFill>
              </a:rPr>
              <a:t>de sus recursos, que se explica, en gran parte, por la transferencia consolidable a la Corporación de Fomento de la Producción por $1.641 millones y por los recursos transferidos a la Subsecretaría de Vivienda y Urbanismo por $1.069 millones.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r>
              <a:rPr lang="es-CL" sz="1600" dirty="0" smtClean="0">
                <a:solidFill>
                  <a:prstClr val="black"/>
                </a:solidFill>
              </a:rPr>
              <a:t>La Aplicación </a:t>
            </a:r>
            <a:r>
              <a:rPr lang="es-CL" sz="1600" dirty="0">
                <a:solidFill>
                  <a:prstClr val="black"/>
                </a:solidFill>
              </a:rPr>
              <a:t>Programa Energización Rural y </a:t>
            </a:r>
            <a:r>
              <a:rPr lang="es-CL" sz="1600" dirty="0" smtClean="0">
                <a:solidFill>
                  <a:prstClr val="black"/>
                </a:solidFill>
              </a:rPr>
              <a:t>Social presentó un avance presupuestario de un 11%, totalizando un gasto de $128 millones. </a:t>
            </a:r>
            <a:r>
              <a:rPr lang="es-CL" sz="1600" dirty="0">
                <a:solidFill>
                  <a:prstClr val="black"/>
                </a:solidFill>
              </a:rPr>
              <a:t>La Aplicación Plan de Acción de Eficiencia </a:t>
            </a:r>
            <a:r>
              <a:rPr lang="es-CL" sz="1600" dirty="0" smtClean="0">
                <a:solidFill>
                  <a:prstClr val="black"/>
                </a:solidFill>
              </a:rPr>
              <a:t>Energética, con recursos aprobados por $13.380 millones, desembolsó recursos por </a:t>
            </a:r>
            <a:r>
              <a:rPr lang="es-CL" sz="1600" dirty="0" smtClean="0">
                <a:solidFill>
                  <a:prstClr val="black"/>
                </a:solidFill>
              </a:rPr>
              <a:t>$11.186 </a:t>
            </a:r>
            <a:r>
              <a:rPr lang="es-CL" sz="1600" dirty="0" smtClean="0">
                <a:solidFill>
                  <a:prstClr val="black"/>
                </a:solidFill>
              </a:rPr>
              <a:t>millones </a:t>
            </a:r>
            <a:r>
              <a:rPr lang="es-CL" sz="1600" dirty="0" smtClean="0">
                <a:solidFill>
                  <a:prstClr val="black"/>
                </a:solidFill>
              </a:rPr>
              <a:t>(84% </a:t>
            </a:r>
            <a:r>
              <a:rPr lang="es-CL" sz="1600" dirty="0" smtClean="0">
                <a:solidFill>
                  <a:prstClr val="black"/>
                </a:solidFill>
              </a:rPr>
              <a:t>de ejecución).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r>
              <a:rPr lang="es-CL" sz="1600" dirty="0" smtClean="0">
                <a:solidFill>
                  <a:prstClr val="black"/>
                </a:solidFill>
              </a:rPr>
              <a:t>Las Iniciativas de Inversión de la Comisión Chilena de Energía Nuclear, con recursos disponibles por $200 </a:t>
            </a:r>
            <a:r>
              <a:rPr lang="es-CL" sz="1600" dirty="0" smtClean="0">
                <a:solidFill>
                  <a:prstClr val="black"/>
                </a:solidFill>
              </a:rPr>
              <a:t>millones, presentaron una ejecución </a:t>
            </a:r>
            <a:r>
              <a:rPr lang="es-CL" sz="1600" dirty="0" smtClean="0">
                <a:solidFill>
                  <a:prstClr val="black"/>
                </a:solidFill>
              </a:rPr>
              <a:t>presupuestaria </a:t>
            </a:r>
            <a:r>
              <a:rPr lang="es-CL" sz="1600" dirty="0" smtClean="0">
                <a:solidFill>
                  <a:prstClr val="black"/>
                </a:solidFill>
              </a:rPr>
              <a:t>de un 10%.</a:t>
            </a:r>
            <a:endParaRPr lang="es-CL" sz="1600" b="1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– 2017 (En pesos)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97063"/>
            <a:ext cx="5748734" cy="3455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347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– 2017 (En pesos)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97062"/>
            <a:ext cx="5820742" cy="3498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714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216003"/>
            <a:ext cx="70112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854052"/>
              </p:ext>
            </p:extLst>
          </p:nvPr>
        </p:nvGraphicFramePr>
        <p:xfrm>
          <a:off x="467544" y="1700808"/>
          <a:ext cx="8136904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Hoja de cálculo" r:id="rId3" imgW="7410585" imgH="2428875" progId="Excel.Sheet.8">
                  <p:embed/>
                </p:oleObj>
              </mc:Choice>
              <mc:Fallback>
                <p:oleObj name="Hoja de cálculo" r:id="rId3" imgW="7410585" imgH="24288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136904" cy="242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24,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67544" y="3567931"/>
            <a:ext cx="679012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364158"/>
              </p:ext>
            </p:extLst>
          </p:nvPr>
        </p:nvGraphicFramePr>
        <p:xfrm>
          <a:off x="467543" y="1844824"/>
          <a:ext cx="8208913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Hoja de cálculo" r:id="rId4" imgW="8886757" imgH="1685925" progId="Excel.Sheet.8">
                  <p:embed/>
                </p:oleObj>
              </mc:Choice>
              <mc:Fallback>
                <p:oleObj name="Hoja de cálculo" r:id="rId4" imgW="8886757" imgH="16859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3" y="1844824"/>
                        <a:ext cx="8208913" cy="168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1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800179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01: SUBSECRETARÍA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221775"/>
            <a:ext cx="7328935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032167"/>
              </p:ext>
            </p:extLst>
          </p:nvPr>
        </p:nvGraphicFramePr>
        <p:xfrm>
          <a:off x="467545" y="1589881"/>
          <a:ext cx="8126430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Hoja de cálculo" r:id="rId3" imgW="7762943" imgH="4143375" progId="Excel.Sheet.8">
                  <p:embed/>
                </p:oleObj>
              </mc:Choice>
              <mc:Fallback>
                <p:oleObj name="Hoja de cálculo" r:id="rId3" imgW="7762943" imgH="41433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5" y="1589881"/>
                        <a:ext cx="8126430" cy="414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5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16203"/>
            <a:ext cx="669642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03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APOYO AL DESARROLLO DE ENERGÍAS RENOVABLES NO CONVENCIONALES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 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644682"/>
              </p:ext>
            </p:extLst>
          </p:nvPr>
        </p:nvGraphicFramePr>
        <p:xfrm>
          <a:off x="539552" y="1958305"/>
          <a:ext cx="8054423" cy="399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Hoja de cálculo" r:id="rId3" imgW="7562985" imgH="3991065" progId="Excel.Sheet.8">
                  <p:embed/>
                </p:oleObj>
              </mc:Choice>
              <mc:Fallback>
                <p:oleObj name="Hoja de cálculo" r:id="rId3" imgW="7562985" imgH="39910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958305"/>
                        <a:ext cx="8054423" cy="399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6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728</Words>
  <Application>Microsoft Office PowerPoint</Application>
  <PresentationFormat>Presentación en pantalla (4:3)</PresentationFormat>
  <Paragraphs>73</Paragraphs>
  <Slides>14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Imagen de mapa de bits</vt:lpstr>
      <vt:lpstr>Hoja de cálculo de Microsoft Excel 97-2003</vt:lpstr>
      <vt:lpstr>EJECUCIÓN PRESUPUESTARIA DE GASTOS ACUMULADA AL MES DE AGOSTO DE 2017 PARTIDA 24: MINISTERIO DE ENERGÍA</vt:lpstr>
      <vt:lpstr>Ejecución Presupuestaria de Gastos Acumulada al Mes de Agosto de 2017  Ministerio de Energía</vt:lpstr>
      <vt:lpstr>Ejecución Presupuestaria de Gastos Acumulada al Mes de Agosto de 2017  Ministerio de Energía</vt:lpstr>
      <vt:lpstr>Ejecución Presupuestaria de Gastos Acumulada al Mes de Agosto de 2017  Ministerio de Energía</vt:lpstr>
      <vt:lpstr>Ejecución Presupuestaria de Gastos Acumulada al Mes de Agosto de 2017  Ministerio de Energía</vt:lpstr>
      <vt:lpstr>Ejecución Presupuestaria de Gastos Acumulada al Mes de Agosto de 2017  Partida 24 Ministerio de Energía</vt:lpstr>
      <vt:lpstr>Ejecución Presupuestaria de Gastos Acumulada al Mes de Agosto de 2017  Partida 24,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24: MINISTERIO DE ENERGÍA</dc:title>
  <dc:creator>Ruben Catalan</dc:creator>
  <cp:lastModifiedBy>EDIAZ</cp:lastModifiedBy>
  <cp:revision>46</cp:revision>
  <cp:lastPrinted>2016-08-01T15:51:15Z</cp:lastPrinted>
  <dcterms:created xsi:type="dcterms:W3CDTF">2016-08-01T15:22:37Z</dcterms:created>
  <dcterms:modified xsi:type="dcterms:W3CDTF">2017-12-12T20:30:15Z</dcterms:modified>
</cp:coreProperties>
</file>