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xls" ContentType="application/vnd.ms-excel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7.xml" ContentType="application/vnd.openxmlformats-officedocument.theme+xml"/>
  <Override PartName="/ppt/theme/theme8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84" r:id="rId3"/>
    <p:sldMasterId id="2147483696" r:id="rId4"/>
    <p:sldMasterId id="2147483708" r:id="rId5"/>
    <p:sldMasterId id="2147483720" r:id="rId6"/>
    <p:sldMasterId id="2147483732" r:id="rId7"/>
  </p:sldMasterIdLst>
  <p:notesMasterIdLst>
    <p:notesMasterId r:id="rId22"/>
  </p:notesMasterIdLst>
  <p:sldIdLst>
    <p:sldId id="257" r:id="rId8"/>
    <p:sldId id="258" r:id="rId9"/>
    <p:sldId id="269" r:id="rId10"/>
    <p:sldId id="268" r:id="rId11"/>
    <p:sldId id="270" r:id="rId12"/>
    <p:sldId id="259" r:id="rId13"/>
    <p:sldId id="260" r:id="rId14"/>
    <p:sldId id="261" r:id="rId15"/>
    <p:sldId id="262" r:id="rId16"/>
    <p:sldId id="263" r:id="rId17"/>
    <p:sldId id="264" r:id="rId18"/>
    <p:sldId id="265" r:id="rId19"/>
    <p:sldId id="266" r:id="rId20"/>
    <p:sldId id="267" r:id="rId21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132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slide" Target="slides/slide11.xml"/><Relationship Id="rId26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4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9.xml"/><Relationship Id="rId20" Type="http://schemas.openxmlformats.org/officeDocument/2006/relationships/slide" Target="slides/slide13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4.xml"/><Relationship Id="rId24" Type="http://schemas.openxmlformats.org/officeDocument/2006/relationships/viewProps" Target="viewProp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8.xml"/><Relationship Id="rId23" Type="http://schemas.openxmlformats.org/officeDocument/2006/relationships/presProps" Target="presProps.xml"/><Relationship Id="rId10" Type="http://schemas.openxmlformats.org/officeDocument/2006/relationships/slide" Target="slides/slide3.xml"/><Relationship Id="rId19" Type="http://schemas.openxmlformats.org/officeDocument/2006/relationships/slide" Target="slides/slide12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drawings/_rels/vmlDrawing1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05" y="0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/>
          <a:lstStyle>
            <a:lvl1pPr algn="r">
              <a:defRPr sz="1200"/>
            </a:lvl1pPr>
          </a:lstStyle>
          <a:p>
            <a:fld id="{BDB1C80A-FE64-4415-A6CD-F4B50FFAC98C}" type="datetimeFigureOut">
              <a:rPr lang="es-CL" smtClean="0"/>
              <a:t>12-12-2017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6975" y="701675"/>
            <a:ext cx="4683125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936" tIns="46968" rIns="93936" bIns="46968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3936" tIns="46968" rIns="93936" bIns="46968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893296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05" y="8893296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 anchor="b"/>
          <a:lstStyle>
            <a:lvl1pPr algn="r">
              <a:defRPr sz="1200"/>
            </a:lvl1pPr>
          </a:lstStyle>
          <a:p>
            <a:fld id="{87193961-CA54-41C9-9D99-9FB3EC370F5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309840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193961-CA54-41C9-9D99-9FB3EC370F5C}" type="slidenum">
              <a:rPr lang="es-CL" smtClean="0"/>
              <a:t>4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18461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193961-CA54-41C9-9D99-9FB3EC370F5C}" type="slidenum">
              <a:rPr lang="es-CL" smtClean="0"/>
              <a:t>5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18461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>
                <a:solidFill>
                  <a:prstClr val="black"/>
                </a:solidFill>
              </a:rPr>
              <a:pPr/>
              <a:t>7</a:t>
            </a:fld>
            <a:endParaRPr lang="es-C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193961-CA54-41C9-9D99-9FB3EC370F5C}" type="slidenum">
              <a:rPr lang="es-CL" smtClean="0"/>
              <a:t>14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306348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12-12-2017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12314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12-12-2017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24501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12-12-2017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7270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12-12-2017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08067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12-12-2017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88982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12-12-2017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41364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12-12-2017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266672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12-12-2017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98661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12-12-2017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036035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12-12-2017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532508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12-12-2017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5255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12-12-2017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70752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12-12-2017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048723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12-12-2017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393196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12-12-2017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903810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12-12-2017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43189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12-12-2017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75387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12-12-2017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32184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12-12-2017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455577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12-12-2017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063522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12-12-2017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116571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12-12-2017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0500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12-12-2017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77991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12-12-2017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508523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12-12-2017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951338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12-12-2017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642446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12-12-2017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8393842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12-12-2017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6904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12-12-2017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56262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12-12-2017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83987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12-12-2017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5642190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12-12-2017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5583967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12-12-2017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99048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12-12-2017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0079516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12-12-2017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2284757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12-12-2017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1450863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12-12-2017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9788697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12-12-2017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0081878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12-12-2017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4396333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12-12-2017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92223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12-12-2017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70550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12-12-2017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35867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12-12-2017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5700708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12-12-2017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90147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12-12-2017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716454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12-12-2017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5800101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12-12-2017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6568079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12-12-2017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9680312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12-12-2017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516487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12-12-2017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0408102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12-12-2017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6275362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12-12-2017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18240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12-12-2017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61504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12-12-2017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5725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12-12-2017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90573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12-12-2017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5024057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12-12-2017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7946623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12-12-2017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9227063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12-12-2017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0142124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12-12-2017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0395829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12-12-2017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2410909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12-12-2017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247394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12-12-2017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2016182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12-12-2017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21291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12-12-2017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51782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12-12-2017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26427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12-12-2017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1420691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12-12-2017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5826238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12-12-2017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7673870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12-12-2017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4303078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12-12-2017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2728549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12-12-2017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2006562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12-12-2017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4249686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12-12-2017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5151646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12-12-2017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30488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12-12-2017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06448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12-12-2017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05152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vmlDrawing" Target="../drawings/vmlDrawing2.v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oleObject" Target="../embeddings/oleObject2.bin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vmlDrawing" Target="../drawings/vmlDrawing3.v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oleObject" Target="../embeddings/oleObject3.bin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vmlDrawing" Target="../drawings/vmlDrawing4.v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Relationship Id="rId14" Type="http://schemas.openxmlformats.org/officeDocument/2006/relationships/oleObject" Target="../embeddings/oleObject4.bin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13" Type="http://schemas.openxmlformats.org/officeDocument/2006/relationships/vmlDrawing" Target="../drawings/vmlDrawing5.v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Relationship Id="rId14" Type="http://schemas.openxmlformats.org/officeDocument/2006/relationships/oleObject" Target="../embeddings/oleObject5.bin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13" Type="http://schemas.openxmlformats.org/officeDocument/2006/relationships/vmlDrawing" Target="../drawings/vmlDrawing6.v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Relationship Id="rId14" Type="http://schemas.openxmlformats.org/officeDocument/2006/relationships/oleObject" Target="../embeddings/oleObject6.bin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13" Type="http://schemas.openxmlformats.org/officeDocument/2006/relationships/vmlDrawing" Target="../drawings/vmlDrawing7.vml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Relationship Id="rId14" Type="http://schemas.openxmlformats.org/officeDocument/2006/relationships/oleObject" Target="../embeddings/oleObject7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12-12-2017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702727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s-CL" sz="700" b="1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593684622"/>
              </p:ext>
            </p:extLst>
          </p:nvPr>
        </p:nvGraphicFramePr>
        <p:xfrm>
          <a:off x="6012160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68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2160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516216" y="44624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2806065" algn="ctr"/>
                <a:tab pos="5612130" algn="r"/>
              </a:tabLst>
              <a:defRPr/>
            </a:pPr>
            <a:r>
              <a:rPr lang="es-CL" sz="2400" b="1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solidFill>
                <a:prstClr val="black"/>
              </a:solidFill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8302873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12-12-2017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702727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s-CL" sz="700" b="1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147568565"/>
              </p:ext>
            </p:extLst>
          </p:nvPr>
        </p:nvGraphicFramePr>
        <p:xfrm>
          <a:off x="6012160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20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2160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516216" y="44624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2806065" algn="ctr"/>
                <a:tab pos="5612130" algn="r"/>
              </a:tabLst>
              <a:defRPr/>
            </a:pPr>
            <a:r>
              <a:rPr lang="es-CL" sz="2400" b="1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solidFill>
                <a:prstClr val="black"/>
              </a:solidFill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9807886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12-12-2017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702727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s-CL" sz="700" b="1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463041349"/>
              </p:ext>
            </p:extLst>
          </p:nvPr>
        </p:nvGraphicFramePr>
        <p:xfrm>
          <a:off x="6012160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96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2160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516216" y="44624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2806065" algn="ctr"/>
                <a:tab pos="5612130" algn="r"/>
              </a:tabLst>
              <a:defRPr/>
            </a:pPr>
            <a:r>
              <a:rPr lang="es-CL" sz="2400" b="1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solidFill>
                <a:prstClr val="black"/>
              </a:solidFill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769444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12-12-2017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702727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s-CL" sz="700" b="1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946405340"/>
              </p:ext>
            </p:extLst>
          </p:nvPr>
        </p:nvGraphicFramePr>
        <p:xfrm>
          <a:off x="6012160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72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2160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516216" y="44624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2806065" algn="ctr"/>
                <a:tab pos="5612130" algn="r"/>
              </a:tabLst>
              <a:defRPr/>
            </a:pPr>
            <a:r>
              <a:rPr lang="es-CL" sz="2400" b="1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solidFill>
                <a:prstClr val="black"/>
              </a:solidFill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5046705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12-12-2017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702727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s-CL" sz="700" b="1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1159520186"/>
              </p:ext>
            </p:extLst>
          </p:nvPr>
        </p:nvGraphicFramePr>
        <p:xfrm>
          <a:off x="6012160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48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2160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516216" y="44624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2806065" algn="ctr"/>
                <a:tab pos="5612130" algn="r"/>
              </a:tabLst>
              <a:defRPr/>
            </a:pPr>
            <a:r>
              <a:rPr lang="es-CL" sz="2400" b="1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solidFill>
                <a:prstClr val="black"/>
              </a:solidFill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2589587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12-12-2017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702727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s-CL" sz="700" b="1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3434457631"/>
              </p:ext>
            </p:extLst>
          </p:nvPr>
        </p:nvGraphicFramePr>
        <p:xfrm>
          <a:off x="6012160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4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2160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516216" y="44624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2806065" algn="ctr"/>
                <a:tab pos="5612130" algn="r"/>
              </a:tabLst>
              <a:defRPr/>
            </a:pPr>
            <a:r>
              <a:rPr lang="es-CL" sz="2400" b="1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solidFill>
                <a:prstClr val="black"/>
              </a:solidFill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5770337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12-12-2017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702727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s-CL" sz="700" b="1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1599205910"/>
              </p:ext>
            </p:extLst>
          </p:nvPr>
        </p:nvGraphicFramePr>
        <p:xfrm>
          <a:off x="6012160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00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2160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516216" y="44624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2806065" algn="ctr"/>
                <a:tab pos="5612130" algn="r"/>
              </a:tabLst>
              <a:defRPr/>
            </a:pPr>
            <a:r>
              <a:rPr lang="es-CL" sz="2400" b="1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solidFill>
                <a:prstClr val="black"/>
              </a:solidFill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682779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Hoja_de_c_lculo_de_Microsoft_Excel_97-20035.xls"/><Relationship Id="rId2" Type="http://schemas.openxmlformats.org/officeDocument/2006/relationships/slideLayout" Target="../slideLayouts/slideLayout24.xml"/><Relationship Id="rId1" Type="http://schemas.openxmlformats.org/officeDocument/2006/relationships/vmlDrawing" Target="../drawings/vmlDrawing13.vml"/><Relationship Id="rId4" Type="http://schemas.openxmlformats.org/officeDocument/2006/relationships/image" Target="../media/image8.e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Hoja_de_c_lculo_de_Microsoft_Excel_97-20036.xls"/><Relationship Id="rId2" Type="http://schemas.openxmlformats.org/officeDocument/2006/relationships/slideLayout" Target="../slideLayouts/slideLayout35.xml"/><Relationship Id="rId1" Type="http://schemas.openxmlformats.org/officeDocument/2006/relationships/vmlDrawing" Target="../drawings/vmlDrawing14.vml"/><Relationship Id="rId4" Type="http://schemas.openxmlformats.org/officeDocument/2006/relationships/image" Target="../media/image9.e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Hoja_de_c_lculo_de_Microsoft_Excel_97-20037.xls"/><Relationship Id="rId2" Type="http://schemas.openxmlformats.org/officeDocument/2006/relationships/slideLayout" Target="../slideLayouts/slideLayout46.xml"/><Relationship Id="rId1" Type="http://schemas.openxmlformats.org/officeDocument/2006/relationships/vmlDrawing" Target="../drawings/vmlDrawing15.vml"/><Relationship Id="rId4" Type="http://schemas.openxmlformats.org/officeDocument/2006/relationships/image" Target="../media/image10.e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Hoja_de_c_lculo_de_Microsoft_Excel_97-20038.xls"/><Relationship Id="rId2" Type="http://schemas.openxmlformats.org/officeDocument/2006/relationships/slideLayout" Target="../slideLayouts/slideLayout57.xml"/><Relationship Id="rId1" Type="http://schemas.openxmlformats.org/officeDocument/2006/relationships/vmlDrawing" Target="../drawings/vmlDrawing16.vml"/><Relationship Id="rId4" Type="http://schemas.openxmlformats.org/officeDocument/2006/relationships/image" Target="../media/image11.e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68.xml"/><Relationship Id="rId1" Type="http://schemas.openxmlformats.org/officeDocument/2006/relationships/vmlDrawing" Target="../drawings/vmlDrawing17.vml"/><Relationship Id="rId5" Type="http://schemas.openxmlformats.org/officeDocument/2006/relationships/image" Target="../media/image12.emf"/><Relationship Id="rId4" Type="http://schemas.openxmlformats.org/officeDocument/2006/relationships/oleObject" Target="../embeddings/Hoja_de_c_lculo_de_Microsoft_Excel_97-20039.xls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Hoja_de_c_lculo_de_Microsoft_Excel_97-20031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4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5" Type="http://schemas.openxmlformats.org/officeDocument/2006/relationships/image" Target="../media/image5.emf"/><Relationship Id="rId4" Type="http://schemas.openxmlformats.org/officeDocument/2006/relationships/oleObject" Target="../embeddings/Hoja_de_c_lculo_de_Microsoft_Excel_97-20032.xls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Hoja_de_c_lculo_de_Microsoft_Excel_97-20033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4" Type="http://schemas.openxmlformats.org/officeDocument/2006/relationships/image" Target="../media/image6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Hoja_de_c_lculo_de_Microsoft_Excel_97-20034.xls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2.vml"/><Relationship Id="rId4" Type="http://schemas.openxmlformats.org/officeDocument/2006/relationships/image" Target="../media/image7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400" b="1" dirty="0" smtClean="0">
                <a:latin typeface="+mn-lt"/>
              </a:rPr>
              <a:t>EJECUCIÓN PRESUPUESTARIA DE GASTOS ACUMULADA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AL MES DE </a:t>
            </a:r>
            <a:r>
              <a:rPr lang="es-CL" sz="2400" b="1" dirty="0" smtClean="0">
                <a:latin typeface="+mn-lt"/>
              </a:rPr>
              <a:t>AGOSTO </a:t>
            </a:r>
            <a:r>
              <a:rPr lang="es-CL" sz="2400" b="1" dirty="0" smtClean="0">
                <a:latin typeface="+mn-lt"/>
              </a:rPr>
              <a:t>DE 2017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PARTIDA 24: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MINISTERIO DE ENERGÍA</a:t>
            </a:r>
            <a:endParaRPr lang="es-CL" sz="2400" b="1" dirty="0">
              <a:latin typeface="+mn-lt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b="1" dirty="0">
                <a:solidFill>
                  <a:prstClr val="black"/>
                </a:solidFill>
              </a:rPr>
              <a:t>Valparaíso, </a:t>
            </a:r>
            <a:r>
              <a:rPr lang="es-CL" b="1" dirty="0" smtClean="0">
                <a:solidFill>
                  <a:prstClr val="black"/>
                </a:solidFill>
              </a:rPr>
              <a:t>octubre </a:t>
            </a:r>
            <a:r>
              <a:rPr lang="es-CL" b="1" dirty="0" smtClean="0">
                <a:solidFill>
                  <a:prstClr val="black"/>
                </a:solidFill>
              </a:rPr>
              <a:t>2017</a:t>
            </a:r>
            <a:endParaRPr lang="es-CL" b="1" dirty="0">
              <a:solidFill>
                <a:prstClr val="black"/>
              </a:solidFill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>
              <a:solidFill>
                <a:prstClr val="white"/>
              </a:solidFill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1844875" y="1064930"/>
            <a:ext cx="3771241" cy="34995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s-CL" sz="1200" b="1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1200" b="1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2400" dirty="0">
              <a:solidFill>
                <a:srgbClr val="3B6285"/>
              </a:solidFill>
              <a:latin typeface="Times New Roman"/>
              <a:ea typeface="Times New Roman"/>
            </a:endParaRPr>
          </a:p>
        </p:txBody>
      </p:sp>
      <p:graphicFrame>
        <p:nvGraphicFramePr>
          <p:cNvPr id="6" name="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56518958"/>
              </p:ext>
            </p:extLst>
          </p:nvPr>
        </p:nvGraphicFramePr>
        <p:xfrm>
          <a:off x="410078" y="836712"/>
          <a:ext cx="1209594" cy="8933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44" name="Imagen de mapa de bits" r:id="rId3" imgW="743054" imgH="523810" progId="PBrush">
                  <p:embed/>
                </p:oleObj>
              </mc:Choice>
              <mc:Fallback>
                <p:oleObj name="Imagen de mapa de bits" r:id="rId3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078" y="836712"/>
                        <a:ext cx="1209594" cy="8933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7 Rectángulo"/>
          <p:cNvSpPr/>
          <p:nvPr/>
        </p:nvSpPr>
        <p:spPr>
          <a:xfrm>
            <a:off x="1547664" y="992922"/>
            <a:ext cx="446449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2806065" algn="ctr"/>
                <a:tab pos="5612130" algn="r"/>
              </a:tabLst>
              <a:defRPr/>
            </a:pPr>
            <a:r>
              <a:rPr lang="es-CL" sz="4000" b="1" dirty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600" b="1" dirty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400" dirty="0">
              <a:solidFill>
                <a:prstClr val="black"/>
              </a:solidFill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668620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67544" y="4360019"/>
            <a:ext cx="7155518" cy="365125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</a:t>
            </a:r>
            <a:r>
              <a:rPr lang="es-CL" sz="1050" dirty="0" smtClean="0">
                <a:solidFill>
                  <a:prstClr val="black"/>
                </a:solidFill>
              </a:rPr>
              <a:t>propia en </a:t>
            </a:r>
            <a:r>
              <a:rPr lang="es-CL" sz="1050" dirty="0">
                <a:solidFill>
                  <a:prstClr val="black"/>
                </a:solidFill>
              </a:rPr>
              <a:t>base </a:t>
            </a:r>
            <a:r>
              <a:rPr lang="es-CL" sz="1050" dirty="0" smtClean="0">
                <a:solidFill>
                  <a:prstClr val="black"/>
                </a:solidFill>
              </a:rPr>
              <a:t> a Informes de </a:t>
            </a:r>
            <a:r>
              <a:rPr lang="es-CL" sz="1050" dirty="0">
                <a:solidFill>
                  <a:prstClr val="black"/>
                </a:solidFill>
              </a:rPr>
              <a:t>e</a:t>
            </a:r>
            <a:r>
              <a:rPr lang="es-CL" sz="1050" dirty="0" smtClean="0">
                <a:solidFill>
                  <a:prstClr val="black"/>
                </a:solidFill>
              </a:rPr>
              <a:t>jecución </a:t>
            </a:r>
            <a:r>
              <a:rPr lang="es-CL" sz="1050" dirty="0">
                <a:solidFill>
                  <a:prstClr val="black"/>
                </a:solidFill>
              </a:rPr>
              <a:t>p</a:t>
            </a:r>
            <a:r>
              <a:rPr lang="es-CL" sz="1050" dirty="0" smtClean="0">
                <a:solidFill>
                  <a:prstClr val="black"/>
                </a:solidFill>
              </a:rPr>
              <a:t>resupuestaria mensual de DIPRES</a:t>
            </a:r>
            <a:endParaRPr lang="es-CL" sz="1050" dirty="0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10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383176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Ejecución Presupuestaria de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Gastos Acumulada al Mes de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24, Capítulo 01,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Programa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04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: PROGRAMA ENERGIZACIÓN RURAL Y SOCIAL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67544" y="1340768"/>
            <a:ext cx="7155518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1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96863329"/>
              </p:ext>
            </p:extLst>
          </p:nvPr>
        </p:nvGraphicFramePr>
        <p:xfrm>
          <a:off x="561975" y="1673721"/>
          <a:ext cx="8020050" cy="2619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71" name="Hoja de cálculo" r:id="rId3" imgW="8020185" imgH="2619465" progId="Excel.Sheet.8">
                  <p:embed/>
                </p:oleObj>
              </mc:Choice>
              <mc:Fallback>
                <p:oleObj name="Hoja de cálculo" r:id="rId3" imgW="8020185" imgH="2619465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61975" y="1673721"/>
                        <a:ext cx="8020050" cy="26193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00946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95536" y="5512147"/>
            <a:ext cx="7174429" cy="365125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</a:t>
            </a:r>
            <a:r>
              <a:rPr lang="es-CL" sz="1050" dirty="0" smtClean="0">
                <a:solidFill>
                  <a:prstClr val="black"/>
                </a:solidFill>
              </a:rPr>
              <a:t>propia en </a:t>
            </a:r>
            <a:r>
              <a:rPr lang="es-CL" sz="1050" dirty="0">
                <a:solidFill>
                  <a:prstClr val="black"/>
                </a:solidFill>
              </a:rPr>
              <a:t>base </a:t>
            </a:r>
            <a:r>
              <a:rPr lang="es-CL" sz="1050" dirty="0" smtClean="0">
                <a:solidFill>
                  <a:prstClr val="black"/>
                </a:solidFill>
              </a:rPr>
              <a:t> a Informes de </a:t>
            </a:r>
            <a:r>
              <a:rPr lang="es-CL" sz="1050" dirty="0">
                <a:solidFill>
                  <a:prstClr val="black"/>
                </a:solidFill>
              </a:rPr>
              <a:t>e</a:t>
            </a:r>
            <a:r>
              <a:rPr lang="es-CL" sz="1050" dirty="0" smtClean="0">
                <a:solidFill>
                  <a:prstClr val="black"/>
                </a:solidFill>
              </a:rPr>
              <a:t>jecución </a:t>
            </a:r>
            <a:r>
              <a:rPr lang="es-CL" sz="1050" dirty="0">
                <a:solidFill>
                  <a:prstClr val="black"/>
                </a:solidFill>
              </a:rPr>
              <a:t>p</a:t>
            </a:r>
            <a:r>
              <a:rPr lang="es-CL" sz="1050" dirty="0" smtClean="0">
                <a:solidFill>
                  <a:prstClr val="black"/>
                </a:solidFill>
              </a:rPr>
              <a:t>resupuestaria mensual de DIPRES</a:t>
            </a:r>
            <a:endParaRPr lang="es-CL" sz="1050" dirty="0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11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383176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Ejecución Presupuestaria de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Gastos Acumulada al Mes de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24, Capítulo 01,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Programa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05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: PLAN DE ACCIÓN DE EFICIENCIA ENERGÉTICA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67544" y="1265963"/>
            <a:ext cx="7200800" cy="31564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1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83060571"/>
              </p:ext>
            </p:extLst>
          </p:nvPr>
        </p:nvGraphicFramePr>
        <p:xfrm>
          <a:off x="467544" y="1616174"/>
          <a:ext cx="8126431" cy="3829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96" name="Hoja de cálculo" r:id="rId3" imgW="7858057" imgH="3829050" progId="Excel.Sheet.8">
                  <p:embed/>
                </p:oleObj>
              </mc:Choice>
              <mc:Fallback>
                <p:oleObj name="Hoja de cálculo" r:id="rId3" imgW="7858057" imgH="3829050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67544" y="1616174"/>
                        <a:ext cx="8126431" cy="38290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55745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67544" y="4077072"/>
            <a:ext cx="8014371" cy="288032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</a:t>
            </a:r>
            <a:r>
              <a:rPr lang="es-CL" sz="1050" dirty="0" smtClean="0">
                <a:solidFill>
                  <a:prstClr val="black"/>
                </a:solidFill>
              </a:rPr>
              <a:t>propia en </a:t>
            </a:r>
            <a:r>
              <a:rPr lang="es-CL" sz="1050" dirty="0">
                <a:solidFill>
                  <a:prstClr val="black"/>
                </a:solidFill>
              </a:rPr>
              <a:t>base </a:t>
            </a:r>
            <a:r>
              <a:rPr lang="es-CL" sz="1050" dirty="0" smtClean="0">
                <a:solidFill>
                  <a:prstClr val="black"/>
                </a:solidFill>
              </a:rPr>
              <a:t> a Informes de </a:t>
            </a:r>
            <a:r>
              <a:rPr lang="es-CL" sz="1050" dirty="0">
                <a:solidFill>
                  <a:prstClr val="black"/>
                </a:solidFill>
              </a:rPr>
              <a:t>e</a:t>
            </a:r>
            <a:r>
              <a:rPr lang="es-CL" sz="1050" dirty="0" smtClean="0">
                <a:solidFill>
                  <a:prstClr val="black"/>
                </a:solidFill>
              </a:rPr>
              <a:t>jecución </a:t>
            </a:r>
            <a:r>
              <a:rPr lang="es-CL" sz="1050" dirty="0">
                <a:solidFill>
                  <a:prstClr val="black"/>
                </a:solidFill>
              </a:rPr>
              <a:t>p</a:t>
            </a:r>
            <a:r>
              <a:rPr lang="es-CL" sz="1050" dirty="0" smtClean="0">
                <a:solidFill>
                  <a:prstClr val="black"/>
                </a:solidFill>
              </a:rPr>
              <a:t>resupuestaria mensual de DIPRES</a:t>
            </a:r>
            <a:endParaRPr lang="es-CL" sz="1050" dirty="0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12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395072" y="692696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Ejecución Presupuestaria de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Gastos Acumulada al Mes de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24, Capítulo 02,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Programa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01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: COMISIÓN NACIONAL DE ENERGÍA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67544" y="1484784"/>
            <a:ext cx="7910408" cy="3600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1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5005784"/>
              </p:ext>
            </p:extLst>
          </p:nvPr>
        </p:nvGraphicFramePr>
        <p:xfrm>
          <a:off x="467544" y="1844824"/>
          <a:ext cx="8138327" cy="2152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66" name="Hoja de cálculo" r:id="rId3" imgW="7858057" imgH="2152560" progId="Excel.Sheet.8">
                  <p:embed/>
                </p:oleObj>
              </mc:Choice>
              <mc:Fallback>
                <p:oleObj name="Hoja de cálculo" r:id="rId3" imgW="7858057" imgH="2152560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67544" y="1844824"/>
                        <a:ext cx="8138327" cy="21526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5321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67544" y="5661248"/>
            <a:ext cx="8014371" cy="288032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</a:t>
            </a:r>
            <a:r>
              <a:rPr lang="es-CL" sz="1050" dirty="0" smtClean="0">
                <a:solidFill>
                  <a:prstClr val="black"/>
                </a:solidFill>
              </a:rPr>
              <a:t>propia en </a:t>
            </a:r>
            <a:r>
              <a:rPr lang="es-CL" sz="1050" dirty="0">
                <a:solidFill>
                  <a:prstClr val="black"/>
                </a:solidFill>
              </a:rPr>
              <a:t>base </a:t>
            </a:r>
            <a:r>
              <a:rPr lang="es-CL" sz="1050" dirty="0" smtClean="0">
                <a:solidFill>
                  <a:prstClr val="black"/>
                </a:solidFill>
              </a:rPr>
              <a:t> a Informes de </a:t>
            </a:r>
            <a:r>
              <a:rPr lang="es-CL" sz="1050" dirty="0">
                <a:solidFill>
                  <a:prstClr val="black"/>
                </a:solidFill>
              </a:rPr>
              <a:t>e</a:t>
            </a:r>
            <a:r>
              <a:rPr lang="es-CL" sz="1050" dirty="0" smtClean="0">
                <a:solidFill>
                  <a:prstClr val="black"/>
                </a:solidFill>
              </a:rPr>
              <a:t>jecución </a:t>
            </a:r>
            <a:r>
              <a:rPr lang="es-CL" sz="1050" dirty="0">
                <a:solidFill>
                  <a:prstClr val="black"/>
                </a:solidFill>
              </a:rPr>
              <a:t>p</a:t>
            </a:r>
            <a:r>
              <a:rPr lang="es-CL" sz="1050" dirty="0" smtClean="0">
                <a:solidFill>
                  <a:prstClr val="black"/>
                </a:solidFill>
              </a:rPr>
              <a:t>resupuestaria mensual de DIPRES</a:t>
            </a:r>
            <a:endParaRPr lang="es-CL" sz="1050" dirty="0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13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383176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Ejecución Presupuestaria de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Gastos Acumulada al Mes de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24, Capítulo 03,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Programa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01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: COMISIÓN CHILENA DE ENERGÍA NUCLEAR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67544" y="1340768"/>
            <a:ext cx="7440671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                                                                                              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6" name="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07069348"/>
              </p:ext>
            </p:extLst>
          </p:nvPr>
        </p:nvGraphicFramePr>
        <p:xfrm>
          <a:off x="467544" y="1788765"/>
          <a:ext cx="8126431" cy="3800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42" name="Hoja de cálculo" r:id="rId3" imgW="7858057" imgH="3800475" progId="Excel.Sheet.8">
                  <p:embed/>
                </p:oleObj>
              </mc:Choice>
              <mc:Fallback>
                <p:oleObj name="Hoja de cálculo" r:id="rId3" imgW="7858057" imgH="3800475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67544" y="1788765"/>
                        <a:ext cx="8126431" cy="38004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54967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8750" y="4917801"/>
            <a:ext cx="6849554" cy="239391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</a:t>
            </a:r>
            <a:r>
              <a:rPr lang="es-CL" sz="1050" dirty="0" smtClean="0">
                <a:solidFill>
                  <a:prstClr val="black"/>
                </a:solidFill>
              </a:rPr>
              <a:t>propia en </a:t>
            </a:r>
            <a:r>
              <a:rPr lang="es-CL" sz="1050" dirty="0">
                <a:solidFill>
                  <a:prstClr val="black"/>
                </a:solidFill>
              </a:rPr>
              <a:t>base </a:t>
            </a:r>
            <a:r>
              <a:rPr lang="es-CL" sz="1050" dirty="0" smtClean="0">
                <a:solidFill>
                  <a:prstClr val="black"/>
                </a:solidFill>
              </a:rPr>
              <a:t> a Informes de </a:t>
            </a:r>
            <a:r>
              <a:rPr lang="es-CL" sz="1050" dirty="0">
                <a:solidFill>
                  <a:prstClr val="black"/>
                </a:solidFill>
              </a:rPr>
              <a:t>e</a:t>
            </a:r>
            <a:r>
              <a:rPr lang="es-CL" sz="1050" dirty="0" smtClean="0">
                <a:solidFill>
                  <a:prstClr val="black"/>
                </a:solidFill>
              </a:rPr>
              <a:t>jecución </a:t>
            </a:r>
            <a:r>
              <a:rPr lang="es-CL" sz="1050" dirty="0">
                <a:solidFill>
                  <a:prstClr val="black"/>
                </a:solidFill>
              </a:rPr>
              <a:t>p</a:t>
            </a:r>
            <a:r>
              <a:rPr lang="es-CL" sz="1050" dirty="0" smtClean="0">
                <a:solidFill>
                  <a:prstClr val="black"/>
                </a:solidFill>
              </a:rPr>
              <a:t>resupuestaria mensual de DIPRES</a:t>
            </a:r>
            <a:endParaRPr lang="es-CL" sz="1050" dirty="0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383176" y="548680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Ejecución Presupuestaria de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Gastos Acumulada al Mes de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24, Capítulo 04,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Programa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01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: SUPERINTENDENCIA DE ELECTRICIDAD Y COMBUSTIBLES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67544" y="1573712"/>
            <a:ext cx="6849554" cy="35688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1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08327713"/>
              </p:ext>
            </p:extLst>
          </p:nvPr>
        </p:nvGraphicFramePr>
        <p:xfrm>
          <a:off x="539552" y="1971675"/>
          <a:ext cx="8054423" cy="2914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18" name="Hoja de cálculo" r:id="rId4" imgW="7858057" imgH="2914650" progId="Excel.Sheet.8">
                  <p:embed/>
                </p:oleObj>
              </mc:Choice>
              <mc:Fallback>
                <p:oleObj name="Hoja de cálculo" r:id="rId4" imgW="7858057" imgH="2914650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539552" y="1971675"/>
                        <a:ext cx="8054423" cy="29146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45862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Gastos Acumulada al Mes 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2017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Energía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68760"/>
            <a:ext cx="8229600" cy="518457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algn="just"/>
            <a:endParaRPr lang="es-CL" sz="1600" b="1" dirty="0" smtClean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</a:pPr>
            <a:r>
              <a:rPr lang="es-CL" sz="1600" dirty="0" smtClean="0">
                <a:solidFill>
                  <a:prstClr val="black"/>
                </a:solidFill>
                <a:ea typeface="+mn-ea"/>
                <a:cs typeface="+mn-cs"/>
              </a:rPr>
              <a:t>El presupuesto vigente al mes de </a:t>
            </a:r>
            <a:r>
              <a:rPr lang="es-CL" sz="1600" dirty="0" smtClean="0">
                <a:solidFill>
                  <a:prstClr val="black"/>
                </a:solidFill>
                <a:ea typeface="+mn-ea"/>
                <a:cs typeface="+mn-cs"/>
              </a:rPr>
              <a:t>agosto </a:t>
            </a:r>
            <a:r>
              <a:rPr lang="es-CL" sz="1600" dirty="0" smtClean="0">
                <a:solidFill>
                  <a:prstClr val="black"/>
                </a:solidFill>
                <a:ea typeface="+mn-ea"/>
                <a:cs typeface="+mn-cs"/>
              </a:rPr>
              <a:t>alcanzó a </a:t>
            </a:r>
            <a:r>
              <a:rPr lang="es-CL" sz="1600" b="1" dirty="0" smtClean="0">
                <a:solidFill>
                  <a:prstClr val="black"/>
                </a:solidFill>
                <a:ea typeface="+mn-ea"/>
                <a:cs typeface="+mn-cs"/>
              </a:rPr>
              <a:t>$159.138 millones</a:t>
            </a:r>
            <a:r>
              <a:rPr lang="es-CL" sz="1600" dirty="0" smtClean="0">
                <a:solidFill>
                  <a:prstClr val="black"/>
                </a:solidFill>
                <a:ea typeface="+mn-ea"/>
                <a:cs typeface="+mn-cs"/>
              </a:rPr>
              <a:t>, que incluye un aumento de $10.376 millones, respecto a la Ley de Presupuestos, radicados principalmente en las transferencias corrientes ($1.148 millones adicionales), en las transferencias de capital ($5.042 millones adicionales) y en el Servicio de la Deuda ($3.880 millones adicionales).</a:t>
            </a:r>
          </a:p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</a:pPr>
            <a:endParaRPr lang="es-CL" sz="1600" dirty="0">
              <a:solidFill>
                <a:prstClr val="black"/>
              </a:solidFill>
              <a:ea typeface="+mn-ea"/>
              <a:cs typeface="+mn-cs"/>
            </a:endParaRPr>
          </a:p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</a:pPr>
            <a:r>
              <a:rPr lang="es-CL" sz="1600" dirty="0" smtClean="0">
                <a:solidFill>
                  <a:prstClr val="black"/>
                </a:solidFill>
                <a:ea typeface="+mn-ea"/>
                <a:cs typeface="+mn-cs"/>
              </a:rPr>
              <a:t>La ejecución presupuestaria del </a:t>
            </a:r>
            <a:r>
              <a:rPr lang="es-CL" sz="1600" dirty="0">
                <a:solidFill>
                  <a:prstClr val="black"/>
                </a:solidFill>
                <a:ea typeface="+mn-ea"/>
                <a:cs typeface="+mn-cs"/>
              </a:rPr>
              <a:t>Ministerio, </a:t>
            </a:r>
            <a:r>
              <a:rPr lang="es-CL" sz="1600" dirty="0" smtClean="0">
                <a:solidFill>
                  <a:prstClr val="black"/>
                </a:solidFill>
                <a:ea typeface="+mn-ea"/>
                <a:cs typeface="+mn-cs"/>
              </a:rPr>
              <a:t>al </a:t>
            </a:r>
            <a:r>
              <a:rPr lang="es-CL" sz="1600" dirty="0">
                <a:solidFill>
                  <a:prstClr val="black"/>
                </a:solidFill>
                <a:ea typeface="+mn-ea"/>
                <a:cs typeface="+mn-cs"/>
              </a:rPr>
              <a:t>mes de </a:t>
            </a:r>
            <a:r>
              <a:rPr lang="es-CL" sz="1600" dirty="0" smtClean="0">
                <a:solidFill>
                  <a:prstClr val="black"/>
                </a:solidFill>
                <a:ea typeface="+mn-ea"/>
                <a:cs typeface="+mn-cs"/>
              </a:rPr>
              <a:t>agosto </a:t>
            </a:r>
            <a:r>
              <a:rPr lang="es-CL" sz="1600" dirty="0">
                <a:solidFill>
                  <a:prstClr val="black"/>
                </a:solidFill>
                <a:ea typeface="+mn-ea"/>
                <a:cs typeface="+mn-cs"/>
              </a:rPr>
              <a:t>ascendió a </a:t>
            </a:r>
            <a:r>
              <a:rPr lang="es-CL" sz="1600" b="1" dirty="0" smtClean="0">
                <a:solidFill>
                  <a:prstClr val="black"/>
                </a:solidFill>
                <a:ea typeface="+mn-ea"/>
                <a:cs typeface="+mn-cs"/>
              </a:rPr>
              <a:t>$105.163 </a:t>
            </a:r>
            <a:r>
              <a:rPr lang="es-CL" sz="1600" b="1" dirty="0" smtClean="0">
                <a:solidFill>
                  <a:prstClr val="black"/>
                </a:solidFill>
                <a:ea typeface="+mn-ea"/>
                <a:cs typeface="+mn-cs"/>
              </a:rPr>
              <a:t>millones</a:t>
            </a:r>
            <a:r>
              <a:rPr lang="es-CL" sz="1600" dirty="0">
                <a:solidFill>
                  <a:prstClr val="black"/>
                </a:solidFill>
                <a:ea typeface="+mn-ea"/>
                <a:cs typeface="+mn-cs"/>
              </a:rPr>
              <a:t>, es decir, un </a:t>
            </a:r>
            <a:r>
              <a:rPr lang="es-CL" sz="1600" dirty="0" smtClean="0">
                <a:solidFill>
                  <a:prstClr val="black"/>
                </a:solidFill>
                <a:ea typeface="+mn-ea"/>
                <a:cs typeface="+mn-cs"/>
              </a:rPr>
              <a:t>66% </a:t>
            </a:r>
            <a:r>
              <a:rPr lang="es-CL" sz="1600" dirty="0">
                <a:solidFill>
                  <a:prstClr val="black"/>
                </a:solidFill>
                <a:ea typeface="+mn-ea"/>
                <a:cs typeface="+mn-cs"/>
              </a:rPr>
              <a:t>respecto de la ley </a:t>
            </a:r>
            <a:r>
              <a:rPr lang="es-CL" sz="1600" dirty="0" smtClean="0">
                <a:solidFill>
                  <a:prstClr val="black"/>
                </a:solidFill>
                <a:ea typeface="+mn-ea"/>
                <a:cs typeface="+mn-cs"/>
              </a:rPr>
              <a:t>vigente y </a:t>
            </a:r>
            <a:r>
              <a:rPr lang="es-CL" sz="1600" dirty="0" smtClean="0">
                <a:solidFill>
                  <a:prstClr val="black"/>
                </a:solidFill>
                <a:ea typeface="+mn-ea"/>
                <a:cs typeface="+mn-cs"/>
              </a:rPr>
              <a:t>70% </a:t>
            </a:r>
            <a:r>
              <a:rPr lang="es-CL" sz="1600" dirty="0" smtClean="0">
                <a:solidFill>
                  <a:prstClr val="black"/>
                </a:solidFill>
                <a:ea typeface="+mn-ea"/>
                <a:cs typeface="+mn-cs"/>
              </a:rPr>
              <a:t>respecto a la ley inicial. </a:t>
            </a:r>
          </a:p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</a:pPr>
            <a:endParaRPr lang="es-CL" sz="1600" dirty="0" smtClean="0">
              <a:solidFill>
                <a:prstClr val="black"/>
              </a:solidFill>
              <a:ea typeface="+mn-ea"/>
              <a:cs typeface="+mn-cs"/>
            </a:endParaRPr>
          </a:p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</a:pPr>
            <a:r>
              <a:rPr lang="es-CL" sz="1600" dirty="0" smtClean="0">
                <a:solidFill>
                  <a:prstClr val="black"/>
                </a:solidFill>
                <a:ea typeface="+mn-ea"/>
                <a:cs typeface="+mn-cs"/>
              </a:rPr>
              <a:t>En comparación con el mes de </a:t>
            </a:r>
            <a:r>
              <a:rPr lang="es-CL" sz="1600" dirty="0" smtClean="0">
                <a:solidFill>
                  <a:prstClr val="black"/>
                </a:solidFill>
                <a:ea typeface="+mn-ea"/>
                <a:cs typeface="+mn-cs"/>
              </a:rPr>
              <a:t>agosto </a:t>
            </a:r>
            <a:r>
              <a:rPr lang="es-CL" sz="1600" dirty="0" smtClean="0">
                <a:solidFill>
                  <a:prstClr val="black"/>
                </a:solidFill>
                <a:ea typeface="+mn-ea"/>
                <a:cs typeface="+mn-cs"/>
              </a:rPr>
              <a:t>de 2016, considerando los recursos aprobados en la Ley de Presupuestos, se observó un gasto mayor en </a:t>
            </a:r>
            <a:r>
              <a:rPr lang="es-CL" sz="1600" dirty="0" smtClean="0">
                <a:solidFill>
                  <a:prstClr val="black"/>
                </a:solidFill>
                <a:ea typeface="+mn-ea"/>
                <a:cs typeface="+mn-cs"/>
              </a:rPr>
              <a:t>2,5 </a:t>
            </a:r>
            <a:r>
              <a:rPr lang="es-CL" sz="1600" dirty="0" smtClean="0">
                <a:solidFill>
                  <a:prstClr val="black"/>
                </a:solidFill>
                <a:ea typeface="+mn-ea"/>
                <a:cs typeface="+mn-cs"/>
              </a:rPr>
              <a:t>puntos porcentuales.</a:t>
            </a:r>
            <a:endParaRPr lang="es-CL" sz="1600" dirty="0">
              <a:solidFill>
                <a:prstClr val="black"/>
              </a:solidFill>
              <a:ea typeface="+mn-ea"/>
              <a:cs typeface="+mn-cs"/>
            </a:endParaRPr>
          </a:p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</a:pPr>
            <a:endParaRPr lang="es-CL" sz="1600" dirty="0" smtClean="0">
              <a:solidFill>
                <a:prstClr val="black"/>
              </a:solidFill>
            </a:endParaRPr>
          </a:p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</a:pPr>
            <a:r>
              <a:rPr lang="es-CL" sz="1600" dirty="0" smtClean="0">
                <a:solidFill>
                  <a:prstClr val="black"/>
                </a:solidFill>
              </a:rPr>
              <a:t>En la </a:t>
            </a:r>
            <a:r>
              <a:rPr lang="es-CL" sz="1600" b="1" dirty="0" smtClean="0">
                <a:solidFill>
                  <a:prstClr val="black"/>
                </a:solidFill>
              </a:rPr>
              <a:t>Subsecretaría de Energía </a:t>
            </a:r>
            <a:r>
              <a:rPr lang="es-CL" sz="1600" dirty="0" smtClean="0">
                <a:solidFill>
                  <a:prstClr val="black"/>
                </a:solidFill>
              </a:rPr>
              <a:t>se observó que </a:t>
            </a:r>
            <a:r>
              <a:rPr lang="es-CL" sz="1600" dirty="0">
                <a:solidFill>
                  <a:prstClr val="black"/>
                </a:solidFill>
              </a:rPr>
              <a:t>la asignación “Prospectiva y Política Energética y Desarrollo </a:t>
            </a:r>
            <a:r>
              <a:rPr lang="es-CL" sz="1600" dirty="0" smtClean="0">
                <a:solidFill>
                  <a:prstClr val="black"/>
                </a:solidFill>
              </a:rPr>
              <a:t>Sustentable”, presentó un </a:t>
            </a:r>
            <a:r>
              <a:rPr lang="es-CL" sz="1600" dirty="0" smtClean="0">
                <a:solidFill>
                  <a:prstClr val="black"/>
                </a:solidFill>
              </a:rPr>
              <a:t>99% </a:t>
            </a:r>
            <a:r>
              <a:rPr lang="es-CL" sz="1600" dirty="0" smtClean="0">
                <a:solidFill>
                  <a:prstClr val="black"/>
                </a:solidFill>
              </a:rPr>
              <a:t>de gasto, con </a:t>
            </a:r>
            <a:r>
              <a:rPr lang="es-CL" sz="1600" dirty="0" smtClean="0">
                <a:solidFill>
                  <a:prstClr val="black"/>
                </a:solidFill>
              </a:rPr>
              <a:t>$472  </a:t>
            </a:r>
            <a:r>
              <a:rPr lang="es-CL" sz="1600" dirty="0" smtClean="0">
                <a:solidFill>
                  <a:prstClr val="black"/>
                </a:solidFill>
              </a:rPr>
              <a:t>millones y un aumento de recursos de $22 millones. La transferencia a la Empresa Nacional de Petróleo ejecutó sus recursos en un </a:t>
            </a:r>
            <a:r>
              <a:rPr lang="es-CL" sz="1600" dirty="0" smtClean="0">
                <a:solidFill>
                  <a:prstClr val="black"/>
                </a:solidFill>
              </a:rPr>
              <a:t>55</a:t>
            </a:r>
            <a:r>
              <a:rPr lang="es-CL" sz="1600" dirty="0" smtClean="0">
                <a:solidFill>
                  <a:prstClr val="black"/>
                </a:solidFill>
              </a:rPr>
              <a:t>%.</a:t>
            </a:r>
          </a:p>
          <a:p>
            <a:pPr marL="342900" indent="-342900" algn="just">
              <a:spcBef>
                <a:spcPts val="0"/>
              </a:spcBef>
              <a:buFont typeface="+mj-lt"/>
              <a:buAutoNum type="arabicPeriod"/>
            </a:pPr>
            <a:endParaRPr lang="es-CL" sz="1600" dirty="0">
              <a:solidFill>
                <a:prstClr val="black"/>
              </a:solidFill>
            </a:endParaRPr>
          </a:p>
          <a:p>
            <a:pPr marL="342900" indent="-342900" algn="just">
              <a:spcBef>
                <a:spcPts val="0"/>
              </a:spcBef>
              <a:buFont typeface="+mj-lt"/>
              <a:buAutoNum type="arabicPeriod"/>
            </a:pPr>
            <a:endParaRPr lang="es-CL" sz="1600" dirty="0">
              <a:solidFill>
                <a:prstClr val="black"/>
              </a:solidFill>
            </a:endParaRPr>
          </a:p>
          <a:p>
            <a:pPr marL="342900" indent="-342900" algn="just">
              <a:spcBef>
                <a:spcPts val="0"/>
              </a:spcBef>
              <a:buFont typeface="+mj-lt"/>
              <a:buAutoNum type="arabicPeriod"/>
            </a:pPr>
            <a:endParaRPr lang="es-CL" sz="16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5384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Gastos Acumulada al Mes 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2017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Energía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3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68760"/>
            <a:ext cx="8229600" cy="518457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342900" lvl="0" indent="-342900" algn="just">
              <a:spcBef>
                <a:spcPts val="0"/>
              </a:spcBef>
              <a:buFont typeface="+mj-lt"/>
              <a:buAutoNum type="arabicPeriod" startAt="5"/>
            </a:pPr>
            <a:r>
              <a:rPr lang="es-CL" sz="1600" dirty="0" smtClean="0">
                <a:solidFill>
                  <a:prstClr val="black"/>
                </a:solidFill>
              </a:rPr>
              <a:t>El Programa Apoyo al Desarrollo de Energías Renovables No Convencionales, con recursos aprobados por $7.319 millones, ejecutó a </a:t>
            </a:r>
            <a:r>
              <a:rPr lang="es-CL" sz="1600" dirty="0" smtClean="0">
                <a:solidFill>
                  <a:prstClr val="black"/>
                </a:solidFill>
              </a:rPr>
              <a:t>Agosto, </a:t>
            </a:r>
            <a:r>
              <a:rPr lang="es-CL" sz="1600" dirty="0" smtClean="0">
                <a:solidFill>
                  <a:prstClr val="black"/>
                </a:solidFill>
              </a:rPr>
              <a:t>un </a:t>
            </a:r>
            <a:r>
              <a:rPr lang="es-CL" sz="1600" dirty="0" smtClean="0">
                <a:solidFill>
                  <a:prstClr val="black"/>
                </a:solidFill>
              </a:rPr>
              <a:t>74% </a:t>
            </a:r>
            <a:r>
              <a:rPr lang="es-CL" sz="1600" dirty="0" smtClean="0">
                <a:solidFill>
                  <a:prstClr val="black"/>
                </a:solidFill>
              </a:rPr>
              <a:t>de sus recursos, que se explica, en gran parte, por la transferencia consolidable a la Corporación de Fomento de la Producción por $1.641 millones y por los recursos transferidos a la Subsecretaría de Vivienda y Urbanismo por $1.069 millones.</a:t>
            </a:r>
          </a:p>
          <a:p>
            <a:pPr marL="342900" lvl="0" indent="-342900" algn="just">
              <a:spcBef>
                <a:spcPts val="0"/>
              </a:spcBef>
              <a:buFont typeface="+mj-lt"/>
              <a:buAutoNum type="arabicPeriod" startAt="5"/>
            </a:pPr>
            <a:endParaRPr lang="es-CL" sz="1600" dirty="0" smtClean="0">
              <a:solidFill>
                <a:prstClr val="black"/>
              </a:solidFill>
            </a:endParaRPr>
          </a:p>
          <a:p>
            <a:pPr marL="342900" lvl="0" indent="-342900" algn="just">
              <a:spcBef>
                <a:spcPts val="0"/>
              </a:spcBef>
              <a:buFont typeface="+mj-lt"/>
              <a:buAutoNum type="arabicPeriod" startAt="5"/>
            </a:pPr>
            <a:r>
              <a:rPr lang="es-CL" sz="1600" dirty="0" smtClean="0">
                <a:solidFill>
                  <a:prstClr val="black"/>
                </a:solidFill>
              </a:rPr>
              <a:t>La Aplicación </a:t>
            </a:r>
            <a:r>
              <a:rPr lang="es-CL" sz="1600" dirty="0">
                <a:solidFill>
                  <a:prstClr val="black"/>
                </a:solidFill>
              </a:rPr>
              <a:t>Programa Energización Rural y </a:t>
            </a:r>
            <a:r>
              <a:rPr lang="es-CL" sz="1600" dirty="0" smtClean="0">
                <a:solidFill>
                  <a:prstClr val="black"/>
                </a:solidFill>
              </a:rPr>
              <a:t>Social presentó un avance presupuestario de un 11%, totalizando un gasto de $128 millones. </a:t>
            </a:r>
            <a:r>
              <a:rPr lang="es-CL" sz="1600" dirty="0">
                <a:solidFill>
                  <a:prstClr val="black"/>
                </a:solidFill>
              </a:rPr>
              <a:t>La Aplicación Plan de Acción de Eficiencia </a:t>
            </a:r>
            <a:r>
              <a:rPr lang="es-CL" sz="1600" dirty="0" smtClean="0">
                <a:solidFill>
                  <a:prstClr val="black"/>
                </a:solidFill>
              </a:rPr>
              <a:t>Energética, con recursos aprobados por $13.380 millones, desembolsó recursos por </a:t>
            </a:r>
            <a:r>
              <a:rPr lang="es-CL" sz="1600" dirty="0" smtClean="0">
                <a:solidFill>
                  <a:prstClr val="black"/>
                </a:solidFill>
              </a:rPr>
              <a:t>$11.186 </a:t>
            </a:r>
            <a:r>
              <a:rPr lang="es-CL" sz="1600" dirty="0" smtClean="0">
                <a:solidFill>
                  <a:prstClr val="black"/>
                </a:solidFill>
              </a:rPr>
              <a:t>millones </a:t>
            </a:r>
            <a:r>
              <a:rPr lang="es-CL" sz="1600" dirty="0" smtClean="0">
                <a:solidFill>
                  <a:prstClr val="black"/>
                </a:solidFill>
              </a:rPr>
              <a:t>(84% </a:t>
            </a:r>
            <a:r>
              <a:rPr lang="es-CL" sz="1600" dirty="0" smtClean="0">
                <a:solidFill>
                  <a:prstClr val="black"/>
                </a:solidFill>
              </a:rPr>
              <a:t>de ejecución).</a:t>
            </a:r>
          </a:p>
          <a:p>
            <a:pPr marL="342900" lvl="0" indent="-342900" algn="just">
              <a:spcBef>
                <a:spcPts val="0"/>
              </a:spcBef>
              <a:buFont typeface="+mj-lt"/>
              <a:buAutoNum type="arabicPeriod" startAt="5"/>
            </a:pPr>
            <a:endParaRPr lang="es-CL" sz="1600" dirty="0" smtClean="0">
              <a:solidFill>
                <a:prstClr val="black"/>
              </a:solidFill>
            </a:endParaRPr>
          </a:p>
          <a:p>
            <a:pPr marL="342900" lvl="0" indent="-342900" algn="just">
              <a:spcBef>
                <a:spcPts val="0"/>
              </a:spcBef>
              <a:buFont typeface="+mj-lt"/>
              <a:buAutoNum type="arabicPeriod" startAt="5"/>
            </a:pPr>
            <a:r>
              <a:rPr lang="es-CL" sz="1600" dirty="0" smtClean="0">
                <a:solidFill>
                  <a:prstClr val="black"/>
                </a:solidFill>
              </a:rPr>
              <a:t>Las Iniciativas de Inversión de la Comisión Chilena de Energía Nuclear, con recursos disponibles por $200 </a:t>
            </a:r>
            <a:r>
              <a:rPr lang="es-CL" sz="1600" dirty="0" smtClean="0">
                <a:solidFill>
                  <a:prstClr val="black"/>
                </a:solidFill>
              </a:rPr>
              <a:t>millones, presentaron una ejecución </a:t>
            </a:r>
            <a:r>
              <a:rPr lang="es-CL" sz="1600" dirty="0" smtClean="0">
                <a:solidFill>
                  <a:prstClr val="black"/>
                </a:solidFill>
              </a:rPr>
              <a:t>presupuestaria </a:t>
            </a:r>
            <a:r>
              <a:rPr lang="es-CL" sz="1600" dirty="0" smtClean="0">
                <a:solidFill>
                  <a:prstClr val="black"/>
                </a:solidFill>
              </a:rPr>
              <a:t>de un 10%.</a:t>
            </a:r>
            <a:endParaRPr lang="es-CL" sz="1600" b="1" dirty="0">
              <a:solidFill>
                <a:prstClr val="black"/>
              </a:solidFill>
            </a:endParaRPr>
          </a:p>
          <a:p>
            <a:pPr marL="342900" indent="-342900" algn="just">
              <a:spcBef>
                <a:spcPts val="0"/>
              </a:spcBef>
              <a:buFont typeface="+mj-lt"/>
              <a:buAutoNum type="arabicPeriod" startAt="5"/>
            </a:pPr>
            <a:endParaRPr lang="es-CL" sz="1600" dirty="0">
              <a:solidFill>
                <a:prstClr val="black"/>
              </a:solidFill>
            </a:endParaRPr>
          </a:p>
          <a:p>
            <a:pPr marL="342900" indent="-342900" algn="just">
              <a:spcBef>
                <a:spcPts val="0"/>
              </a:spcBef>
              <a:buFont typeface="+mj-lt"/>
              <a:buAutoNum type="arabicPeriod" startAt="5"/>
            </a:pPr>
            <a:endParaRPr lang="es-CL" sz="1600" dirty="0">
              <a:solidFill>
                <a:prstClr val="black"/>
              </a:solidFill>
            </a:endParaRPr>
          </a:p>
          <a:p>
            <a:pPr marL="342900" indent="-342900" algn="just">
              <a:spcBef>
                <a:spcPts val="0"/>
              </a:spcBef>
              <a:buFont typeface="+mj-lt"/>
              <a:buAutoNum type="arabicPeriod" startAt="5"/>
            </a:pPr>
            <a:endParaRPr lang="es-CL" sz="16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315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Gastos Acumulada al Mes 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2017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Energía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68760"/>
            <a:ext cx="8229600" cy="518457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indent="-342900" algn="just">
              <a:spcBef>
                <a:spcPts val="0"/>
              </a:spcBef>
              <a:buFont typeface="+mj-lt"/>
              <a:buAutoNum type="arabicPeriod"/>
            </a:pPr>
            <a:endParaRPr lang="es-CL" sz="1600" dirty="0">
              <a:solidFill>
                <a:prstClr val="black"/>
              </a:solidFill>
            </a:endParaRPr>
          </a:p>
          <a:p>
            <a:pPr marL="342900" indent="-342900" algn="just">
              <a:spcBef>
                <a:spcPts val="0"/>
              </a:spcBef>
              <a:buFont typeface="+mj-lt"/>
              <a:buAutoNum type="arabicPeriod"/>
            </a:pPr>
            <a:endParaRPr lang="es-CL" sz="1600" dirty="0">
              <a:solidFill>
                <a:prstClr val="black"/>
              </a:solidFill>
            </a:endParaRPr>
          </a:p>
          <a:p>
            <a:pPr marL="342900" indent="-342900" algn="just">
              <a:spcBef>
                <a:spcPts val="0"/>
              </a:spcBef>
              <a:buFont typeface="+mj-lt"/>
              <a:buAutoNum type="arabicPeriod"/>
            </a:pPr>
            <a:endParaRPr lang="es-CL" sz="1600" dirty="0">
              <a:solidFill>
                <a:prstClr val="black"/>
              </a:solidFill>
            </a:endParaRP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Comportamiento de la Ejecución Presupuestaria de la Partida 2016 </a:t>
            </a:r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– 2017 (En pesos)</a:t>
            </a:r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1897063"/>
            <a:ext cx="5748734" cy="3455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63475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Gastos Acumulada al Mes 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2017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Energía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5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68760"/>
            <a:ext cx="8229600" cy="518457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indent="-342900" algn="just">
              <a:spcBef>
                <a:spcPts val="0"/>
              </a:spcBef>
              <a:buFont typeface="+mj-lt"/>
              <a:buAutoNum type="arabicPeriod"/>
            </a:pPr>
            <a:endParaRPr lang="es-CL" sz="1600" dirty="0">
              <a:solidFill>
                <a:prstClr val="black"/>
              </a:solidFill>
            </a:endParaRPr>
          </a:p>
          <a:p>
            <a:pPr marL="342900" indent="-342900" algn="just">
              <a:spcBef>
                <a:spcPts val="0"/>
              </a:spcBef>
              <a:buFont typeface="+mj-lt"/>
              <a:buAutoNum type="arabicPeriod"/>
            </a:pPr>
            <a:endParaRPr lang="es-CL" sz="1600" dirty="0">
              <a:solidFill>
                <a:prstClr val="black"/>
              </a:solidFill>
            </a:endParaRPr>
          </a:p>
          <a:p>
            <a:pPr marL="342900" indent="-342900" algn="just">
              <a:spcBef>
                <a:spcPts val="0"/>
              </a:spcBef>
              <a:buFont typeface="+mj-lt"/>
              <a:buAutoNum type="arabicPeriod"/>
            </a:pPr>
            <a:endParaRPr lang="es-CL" sz="1600" dirty="0">
              <a:solidFill>
                <a:prstClr val="black"/>
              </a:solidFill>
            </a:endParaRP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Comportamiento de la Ejecución Presupuestaria de la Partida 2016 </a:t>
            </a:r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– 2017 (En pesos)</a:t>
            </a:r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1897062"/>
            <a:ext cx="5820742" cy="34988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97142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Gastos Acumulada al Mes 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2017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24 Ministerio de Energía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95536" y="4216003"/>
            <a:ext cx="7011278" cy="365125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</a:t>
            </a:r>
            <a:r>
              <a:rPr lang="es-CL" sz="1050" dirty="0" smtClean="0">
                <a:solidFill>
                  <a:prstClr val="black"/>
                </a:solidFill>
              </a:rPr>
              <a:t>ejecución presupuestaria </a:t>
            </a:r>
            <a:r>
              <a:rPr lang="es-CL" sz="1050" dirty="0">
                <a:solidFill>
                  <a:prstClr val="black"/>
                </a:solidFill>
              </a:rPr>
              <a:t>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6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95536" y="1340768"/>
            <a:ext cx="6989463" cy="3833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13854052"/>
              </p:ext>
            </p:extLst>
          </p:nvPr>
        </p:nvGraphicFramePr>
        <p:xfrm>
          <a:off x="467544" y="1700808"/>
          <a:ext cx="8136904" cy="2428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5" name="Hoja de cálculo" r:id="rId3" imgW="7410585" imgH="2428875" progId="Excel.Sheet.8">
                  <p:embed/>
                </p:oleObj>
              </mc:Choice>
              <mc:Fallback>
                <p:oleObj name="Hoja de cálculo" r:id="rId3" imgW="7410585" imgH="2428875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67544" y="1700808"/>
                        <a:ext cx="8136904" cy="24288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5362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10799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Ejecución </a:t>
            </a: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Presupuestaria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Gastos</a:t>
            </a: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 Acumulada al Mes de </a:t>
            </a: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Agosto </a:t>
            </a: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de 2017 </a:t>
            </a: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Partida 24, Resumen </a:t>
            </a: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por </a:t>
            </a: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Capítulos</a:t>
            </a:r>
            <a:endParaRPr lang="es-CL" sz="1800" b="1" dirty="0">
              <a:solidFill>
                <a:schemeClr val="tx1"/>
              </a:solidFill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7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467544" y="3567931"/>
            <a:ext cx="6790121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</a:t>
            </a:r>
            <a:r>
              <a:rPr lang="es-CL" sz="1050" dirty="0" smtClean="0">
                <a:solidFill>
                  <a:prstClr val="black"/>
                </a:solidFill>
              </a:rPr>
              <a:t>informes </a:t>
            </a:r>
            <a:r>
              <a:rPr lang="es-CL" sz="1050" dirty="0">
                <a:solidFill>
                  <a:prstClr val="black"/>
                </a:solidFill>
              </a:rPr>
              <a:t>de </a:t>
            </a:r>
            <a:r>
              <a:rPr lang="es-CL" sz="1050" dirty="0" smtClean="0">
                <a:solidFill>
                  <a:prstClr val="black"/>
                </a:solidFill>
              </a:rPr>
              <a:t>ejecución presupuestaria </a:t>
            </a:r>
            <a:r>
              <a:rPr lang="es-CL" sz="1050" dirty="0">
                <a:solidFill>
                  <a:prstClr val="black"/>
                </a:solidFill>
              </a:rPr>
              <a:t>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67544" y="1484784"/>
            <a:ext cx="6856238" cy="3350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12364158"/>
              </p:ext>
            </p:extLst>
          </p:nvPr>
        </p:nvGraphicFramePr>
        <p:xfrm>
          <a:off x="467543" y="1844824"/>
          <a:ext cx="8208913" cy="1685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99" name="Hoja de cálculo" r:id="rId4" imgW="8886757" imgH="1685925" progId="Excel.Sheet.8">
                  <p:embed/>
                </p:oleObj>
              </mc:Choice>
              <mc:Fallback>
                <p:oleObj name="Hoja de cálculo" r:id="rId4" imgW="8886757" imgH="1685925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67543" y="1844824"/>
                        <a:ext cx="8208913" cy="16859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87172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67544" y="5800179"/>
            <a:ext cx="7641642" cy="365125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</a:t>
            </a:r>
            <a:r>
              <a:rPr lang="es-CL" sz="1050" dirty="0" smtClean="0">
                <a:solidFill>
                  <a:prstClr val="black"/>
                </a:solidFill>
              </a:rPr>
              <a:t>propia en </a:t>
            </a:r>
            <a:r>
              <a:rPr lang="es-CL" sz="1050" dirty="0">
                <a:solidFill>
                  <a:prstClr val="black"/>
                </a:solidFill>
              </a:rPr>
              <a:t>base </a:t>
            </a:r>
            <a:r>
              <a:rPr lang="es-CL" sz="1050" dirty="0" smtClean="0">
                <a:solidFill>
                  <a:prstClr val="black"/>
                </a:solidFill>
              </a:rPr>
              <a:t> a Informes de </a:t>
            </a:r>
            <a:r>
              <a:rPr lang="es-CL" sz="1050" dirty="0">
                <a:solidFill>
                  <a:prstClr val="black"/>
                </a:solidFill>
              </a:rPr>
              <a:t>e</a:t>
            </a:r>
            <a:r>
              <a:rPr lang="es-CL" sz="1050" dirty="0" smtClean="0">
                <a:solidFill>
                  <a:prstClr val="black"/>
                </a:solidFill>
              </a:rPr>
              <a:t>jecución </a:t>
            </a:r>
            <a:r>
              <a:rPr lang="es-CL" sz="1050" dirty="0">
                <a:solidFill>
                  <a:prstClr val="black"/>
                </a:solidFill>
              </a:rPr>
              <a:t>p</a:t>
            </a:r>
            <a:r>
              <a:rPr lang="es-CL" sz="1050" dirty="0" smtClean="0">
                <a:solidFill>
                  <a:prstClr val="black"/>
                </a:solidFill>
              </a:rPr>
              <a:t>resupuestaria mensual de DIPRES</a:t>
            </a:r>
            <a:endParaRPr lang="es-CL" sz="1050" dirty="0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383176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Ejecución Presupuestaria de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Gastos Acumulada al Mes de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24, Capítulo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01, Programa 01: SUBSECRETARÍA DE ENERGÍA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67544" y="1221775"/>
            <a:ext cx="7328935" cy="3833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1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92032167"/>
              </p:ext>
            </p:extLst>
          </p:nvPr>
        </p:nvGraphicFramePr>
        <p:xfrm>
          <a:off x="467545" y="1589881"/>
          <a:ext cx="8126430" cy="4143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23" name="Hoja de cálculo" r:id="rId3" imgW="7762943" imgH="4143375" progId="Excel.Sheet.8">
                  <p:embed/>
                </p:oleObj>
              </mc:Choice>
              <mc:Fallback>
                <p:oleObj name="Hoja de cálculo" r:id="rId3" imgW="7762943" imgH="4143375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67545" y="1589881"/>
                        <a:ext cx="8126430" cy="41433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99511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39552" y="6016203"/>
            <a:ext cx="6696426" cy="365125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</a:t>
            </a:r>
            <a:r>
              <a:rPr lang="es-CL" sz="1050" dirty="0" smtClean="0">
                <a:solidFill>
                  <a:prstClr val="black"/>
                </a:solidFill>
              </a:rPr>
              <a:t>propia en </a:t>
            </a:r>
            <a:r>
              <a:rPr lang="es-CL" sz="1050" dirty="0">
                <a:solidFill>
                  <a:prstClr val="black"/>
                </a:solidFill>
              </a:rPr>
              <a:t>base </a:t>
            </a:r>
            <a:r>
              <a:rPr lang="es-CL" sz="1050" dirty="0" smtClean="0">
                <a:solidFill>
                  <a:prstClr val="black"/>
                </a:solidFill>
              </a:rPr>
              <a:t> a Informes de </a:t>
            </a:r>
            <a:r>
              <a:rPr lang="es-CL" sz="1050" dirty="0">
                <a:solidFill>
                  <a:prstClr val="black"/>
                </a:solidFill>
              </a:rPr>
              <a:t>e</a:t>
            </a:r>
            <a:r>
              <a:rPr lang="es-CL" sz="1050" dirty="0" smtClean="0">
                <a:solidFill>
                  <a:prstClr val="black"/>
                </a:solidFill>
              </a:rPr>
              <a:t>jecución </a:t>
            </a:r>
            <a:r>
              <a:rPr lang="es-CL" sz="1050" dirty="0">
                <a:solidFill>
                  <a:prstClr val="black"/>
                </a:solidFill>
              </a:rPr>
              <a:t>p</a:t>
            </a:r>
            <a:r>
              <a:rPr lang="es-CL" sz="1050" dirty="0" smtClean="0">
                <a:solidFill>
                  <a:prstClr val="black"/>
                </a:solidFill>
              </a:rPr>
              <a:t>resupuestaria mensual de DIPRES</a:t>
            </a:r>
            <a:endParaRPr lang="es-CL" sz="1050" dirty="0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383176" y="548680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Ejecución Presupuestaria de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Gastos Acumulada al Mes de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24, Capítulo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01, Programa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03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: APOYO AL DESARROLLO DE ENERGÍAS RENOVABLES NO CONVENCIONALES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2" y="1570044"/>
            <a:ext cx="7034032" cy="3833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                                                                                                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1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48644682"/>
              </p:ext>
            </p:extLst>
          </p:nvPr>
        </p:nvGraphicFramePr>
        <p:xfrm>
          <a:off x="539552" y="1958305"/>
          <a:ext cx="8054423" cy="3990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48" name="Hoja de cálculo" r:id="rId3" imgW="7562985" imgH="3991065" progId="Excel.Sheet.8">
                  <p:embed/>
                </p:oleObj>
              </mc:Choice>
              <mc:Fallback>
                <p:oleObj name="Hoja de cálculo" r:id="rId3" imgW="7562985" imgH="3991065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39552" y="1958305"/>
                        <a:ext cx="8054423" cy="39909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69682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6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4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17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5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544</TotalTime>
  <Words>728</Words>
  <Application>Microsoft Office PowerPoint</Application>
  <PresentationFormat>Presentación en pantalla (4:3)</PresentationFormat>
  <Paragraphs>73</Paragraphs>
  <Slides>14</Slides>
  <Notes>4</Notes>
  <HiddenSlides>0</HiddenSlides>
  <MMClips>0</MMClips>
  <ScaleCrop>false</ScaleCrop>
  <HeadingPairs>
    <vt:vector size="6" baseType="variant">
      <vt:variant>
        <vt:lpstr>Tema</vt:lpstr>
      </vt:variant>
      <vt:variant>
        <vt:i4>7</vt:i4>
      </vt:variant>
      <vt:variant>
        <vt:lpstr>Servidores OLE incrustados</vt:lpstr>
      </vt:variant>
      <vt:variant>
        <vt:i4>2</vt:i4>
      </vt:variant>
      <vt:variant>
        <vt:lpstr>Títulos de diapositiva</vt:lpstr>
      </vt:variant>
      <vt:variant>
        <vt:i4>14</vt:i4>
      </vt:variant>
    </vt:vector>
  </HeadingPairs>
  <TitlesOfParts>
    <vt:vector size="23" baseType="lpstr">
      <vt:lpstr>1_Tema de Office</vt:lpstr>
      <vt:lpstr>16_Tema de Office</vt:lpstr>
      <vt:lpstr>2_Tema de Office</vt:lpstr>
      <vt:lpstr>3_Tema de Office</vt:lpstr>
      <vt:lpstr>4_Tema de Office</vt:lpstr>
      <vt:lpstr>17_Tema de Office</vt:lpstr>
      <vt:lpstr>5_Tema de Office</vt:lpstr>
      <vt:lpstr>Imagen de mapa de bits</vt:lpstr>
      <vt:lpstr>Hoja de cálculo de Microsoft Excel 97-2003</vt:lpstr>
      <vt:lpstr>EJECUCIÓN PRESUPUESTARIA DE GASTOS ACUMULADA AL MES DE AGOSTO DE 2017 PARTIDA 24: MINISTERIO DE ENERGÍA</vt:lpstr>
      <vt:lpstr>Ejecución Presupuestaria de Gastos Acumulada al Mes de Agosto de 2017  Ministerio de Energía</vt:lpstr>
      <vt:lpstr>Ejecución Presupuestaria de Gastos Acumulada al Mes de Agosto de 2017  Ministerio de Energía</vt:lpstr>
      <vt:lpstr>Ejecución Presupuestaria de Gastos Acumulada al Mes de Agosto de 2017  Ministerio de Energía</vt:lpstr>
      <vt:lpstr>Ejecución Presupuestaria de Gastos Acumulada al Mes de Agosto de 2017  Ministerio de Energía</vt:lpstr>
      <vt:lpstr>Ejecución Presupuestaria de Gastos Acumulada al Mes de Agosto de 2017  Partida 24 Ministerio de Energía</vt:lpstr>
      <vt:lpstr>Ejecución Presupuestaria de Gastos Acumulada al Mes de Agosto de 2017  Partida 24, Resumen por Capítulos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EJECUCIÓN PRESUPUESTARIA DE GASTOS ACUMULADA AL MES DE JUNIO DE 2016 PARTIDA 24: MINISTERIO DE ENERGÍA</dc:title>
  <dc:creator>Ruben Catalan</dc:creator>
  <cp:lastModifiedBy>EDIAZ</cp:lastModifiedBy>
  <cp:revision>46</cp:revision>
  <cp:lastPrinted>2016-08-01T15:51:15Z</cp:lastPrinted>
  <dcterms:created xsi:type="dcterms:W3CDTF">2016-08-01T15:22:37Z</dcterms:created>
  <dcterms:modified xsi:type="dcterms:W3CDTF">2017-12-12T20:30:15Z</dcterms:modified>
</cp:coreProperties>
</file>