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xls" ContentType="application/vnd.ms-excel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8"/>
  </p:notesMasterIdLst>
  <p:handoutMasterIdLst>
    <p:handoutMasterId r:id="rId9"/>
  </p:handoutMasterIdLst>
  <p:sldIdLst>
    <p:sldId id="256" r:id="rId3"/>
    <p:sldId id="298" r:id="rId4"/>
    <p:sldId id="300" r:id="rId5"/>
    <p:sldId id="299" r:id="rId6"/>
    <p:sldId id="264" r:id="rId7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010" y="-47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02-11-2017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02-11-2017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02-11-2017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02-11-2017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02-11-2017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02-11-2017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02-11-2017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02-11-2017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02-11-2017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02-11-2017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02-11-2017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02-11-2017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02-11-2017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02-11-2017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02-11-2017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02-11-2017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02-11-2017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02-11-2017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02-11-2017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02-11-2017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02-11-2017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02-11-2017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02-11-2017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02-11-2017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02-11-2017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24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02-11-2017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7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7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 smtClean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 smtClean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Hoja_de_c_lculo_de_Microsoft_Excel_97-20031.xls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 smtClean="0">
                <a:latin typeface="+mn-lt"/>
              </a:rPr>
              <a:t>EJECUCIÓN PRESUPUESTARIA DE GASTOS ACUMULADA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al mes de </a:t>
            </a:r>
            <a:r>
              <a:rPr lang="es-CL" sz="2400" b="1" dirty="0" smtClean="0">
                <a:latin typeface="+mn-lt"/>
              </a:rPr>
              <a:t>Agosto </a:t>
            </a:r>
            <a:r>
              <a:rPr lang="es-CL" sz="2400" b="1" dirty="0" smtClean="0">
                <a:latin typeface="+mn-lt"/>
              </a:rPr>
              <a:t>de 2017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Partida 23:</a:t>
            </a:r>
            <a:br>
              <a:rPr lang="es-CL" sz="2400" b="1" dirty="0" smtClean="0">
                <a:latin typeface="+mn-lt"/>
              </a:rPr>
            </a:br>
            <a:r>
              <a:rPr lang="es-CL" sz="2400" b="1" dirty="0" smtClean="0">
                <a:latin typeface="+mn-lt"/>
              </a:rPr>
              <a:t>MINISTERIO PÚBLICO</a:t>
            </a:r>
            <a:endParaRPr lang="es-CL" sz="2400" b="1" dirty="0">
              <a:latin typeface="+mn-lt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octubre </a:t>
            </a:r>
            <a:r>
              <a:rPr lang="es-CL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2017</a:t>
            </a:r>
            <a:endParaRPr lang="es-CL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 smtClean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DE LA REPÚBLICA DE </a:t>
            </a:r>
            <a:r>
              <a:rPr lang="es-CL" sz="1200" b="1" kern="1200" dirty="0" smtClean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46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 smtClean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 smtClean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Público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 smtClean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 smtClean="0">
                <a:latin typeface="+mn-lt"/>
              </a:rPr>
              <a:t>Entre las prioridades del Ministerio Público se </a:t>
            </a:r>
            <a:r>
              <a:rPr lang="es-CL" sz="1600" dirty="0">
                <a:latin typeface="+mn-lt"/>
              </a:rPr>
              <a:t>da cuenta de los recursos necesarios para el funcionamiento </a:t>
            </a:r>
            <a:r>
              <a:rPr lang="es-CL" sz="1600" dirty="0" smtClean="0">
                <a:latin typeface="+mn-lt"/>
              </a:rPr>
              <a:t>de la  </a:t>
            </a:r>
            <a:r>
              <a:rPr lang="es-CL" sz="1600" dirty="0">
                <a:latin typeface="+mn-lt"/>
              </a:rPr>
              <a:t>Fiscalía Nacional, 18 Fiscalías Regionales, 136 Fiscalías Locales y 11 Oficinas </a:t>
            </a:r>
            <a:r>
              <a:rPr lang="es-CL" sz="1600" dirty="0" smtClean="0">
                <a:latin typeface="+mn-lt"/>
              </a:rPr>
              <a:t>de Atención </a:t>
            </a:r>
            <a:r>
              <a:rPr lang="es-CL" sz="1600" dirty="0">
                <a:latin typeface="+mn-lt"/>
              </a:rPr>
              <a:t>de Público (en total son 166 dependencias a lo largo del país). Además, se </a:t>
            </a:r>
            <a:r>
              <a:rPr lang="es-CL" sz="1600" dirty="0" smtClean="0">
                <a:latin typeface="+mn-lt"/>
              </a:rPr>
              <a:t>financia una </a:t>
            </a:r>
            <a:r>
              <a:rPr lang="es-CL" sz="1600" dirty="0">
                <a:latin typeface="+mn-lt"/>
              </a:rPr>
              <a:t>dotación de 3.787 personas (666 fiscales y 3.121 funcionarios</a:t>
            </a:r>
            <a:r>
              <a:rPr lang="es-CL" sz="1600" dirty="0" smtClean="0">
                <a:latin typeface="+mn-lt"/>
              </a:rPr>
              <a:t>). La ejecución acumulada a </a:t>
            </a:r>
            <a:r>
              <a:rPr lang="es-CL" sz="1600" dirty="0" smtClean="0">
                <a:latin typeface="+mn-lt"/>
              </a:rPr>
              <a:t>Agosto, </a:t>
            </a:r>
            <a:r>
              <a:rPr lang="es-CL" sz="1600" dirty="0" smtClean="0">
                <a:latin typeface="+mn-lt"/>
              </a:rPr>
              <a:t>respecto a los recursos vigentes evidenció un </a:t>
            </a:r>
            <a:r>
              <a:rPr lang="es-CL" sz="1600" dirty="0" smtClean="0">
                <a:latin typeface="+mn-lt"/>
              </a:rPr>
              <a:t>63%.</a:t>
            </a:r>
            <a:endParaRPr lang="es-CL" sz="1600" dirty="0" smtClean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CL" sz="1600" dirty="0" smtClean="0">
                <a:latin typeface="+mn-lt"/>
              </a:rPr>
              <a:t>Respecto al mismo mes del año 2016, considerando los recursos aprobados en la Ley de Presupuestos, se observó una mayor ejecución en cerca de 2 puntos porcentuales.</a:t>
            </a:r>
          </a:p>
          <a:p>
            <a:pPr marL="342900" indent="-342900" algn="just">
              <a:buFont typeface="+mj-lt"/>
              <a:buAutoNum type="arabicPeriod"/>
            </a:pPr>
            <a:endParaRPr lang="es-CL" sz="1600" dirty="0" smtClean="0">
              <a:latin typeface="+mn-lt"/>
            </a:endParaRPr>
          </a:p>
          <a:p>
            <a:pPr marL="342900" indent="-342900" algn="just">
              <a:buFont typeface="+mj-lt"/>
              <a:buAutoNum type="arabicPeriod"/>
            </a:pPr>
            <a:r>
              <a:rPr lang="es-ES" sz="1600" dirty="0"/>
              <a:t>Las </a:t>
            </a:r>
            <a:r>
              <a:rPr lang="es-ES" sz="1600" b="1" dirty="0" smtClean="0"/>
              <a:t>Iniciativas </a:t>
            </a:r>
            <a:r>
              <a:rPr lang="es-ES" sz="1600" b="1" dirty="0"/>
              <a:t>de </a:t>
            </a:r>
            <a:r>
              <a:rPr lang="es-ES" sz="1600" b="1" dirty="0" smtClean="0"/>
              <a:t>inversión</a:t>
            </a:r>
            <a:r>
              <a:rPr lang="es-ES" sz="1600" dirty="0" smtClean="0"/>
              <a:t>, con </a:t>
            </a:r>
            <a:r>
              <a:rPr lang="es-CL" sz="1600" dirty="0" smtClean="0"/>
              <a:t>28 proyectos </a:t>
            </a:r>
            <a:r>
              <a:rPr lang="es-CL" sz="1600" dirty="0"/>
              <a:t>de arrastre del servicio (18 en etapa de ejecución y 10 </a:t>
            </a:r>
            <a:r>
              <a:rPr lang="es-CL" sz="1600" dirty="0" smtClean="0"/>
              <a:t>en etapa </a:t>
            </a:r>
            <a:r>
              <a:rPr lang="es-CL" sz="1600" dirty="0"/>
              <a:t>de diseño</a:t>
            </a:r>
            <a:r>
              <a:rPr lang="es-CL" sz="1600" dirty="0" smtClean="0"/>
              <a:t>),</a:t>
            </a:r>
            <a:r>
              <a:rPr lang="es-ES" sz="1600" b="1" dirty="0" smtClean="0"/>
              <a:t> </a:t>
            </a:r>
            <a:r>
              <a:rPr lang="es-ES" sz="1600" dirty="0" smtClean="0"/>
              <a:t>presentaron desembolsos por $</a:t>
            </a:r>
            <a:r>
              <a:rPr lang="es-ES" sz="1600" dirty="0" smtClean="0"/>
              <a:t>9.336728 </a:t>
            </a:r>
            <a:r>
              <a:rPr lang="es-ES" sz="1600" dirty="0" smtClean="0"/>
              <a:t>millones, que significaron una ejecución de 67%. </a:t>
            </a:r>
            <a:r>
              <a:rPr lang="es-ES" sz="1600" b="1" dirty="0" smtClean="0"/>
              <a:t>Además, se observa que el presupuesto vigente para el Subtítulo 31 ha manifestado un </a:t>
            </a:r>
            <a:r>
              <a:rPr lang="es-ES" sz="1600" b="1" dirty="0" smtClean="0"/>
              <a:t>aumento, </a:t>
            </a:r>
            <a:r>
              <a:rPr lang="es-ES" sz="1600" b="1" dirty="0" smtClean="0"/>
              <a:t>respecto a los recursos aprobados por el Congreso Nacional, en aproximadamente </a:t>
            </a:r>
            <a:r>
              <a:rPr lang="es-ES" sz="1600" b="1" dirty="0" smtClean="0"/>
              <a:t>$329 </a:t>
            </a:r>
            <a:r>
              <a:rPr lang="es-ES" sz="1600" b="1" dirty="0" smtClean="0"/>
              <a:t>millones. 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Público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968552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algn="just"/>
            <a:endParaRPr lang="es-CL" sz="1600" b="1" dirty="0" smtClean="0">
              <a:latin typeface="+mn-lt"/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buFont typeface="+mj-lt"/>
              <a:buAutoNum type="arabicPeriod" startAt="4"/>
            </a:pPr>
            <a:r>
              <a:rPr lang="es-CL" sz="1600" dirty="0" smtClean="0"/>
              <a:t>En </a:t>
            </a:r>
            <a:r>
              <a:rPr lang="es-CL" sz="1600" b="1" dirty="0"/>
              <a:t>becas de postgrado</a:t>
            </a:r>
            <a:r>
              <a:rPr lang="es-CL" sz="1600" dirty="0"/>
              <a:t>, que contiene recursos para financiar estudios de postgrado para fiscales </a:t>
            </a:r>
            <a:r>
              <a:rPr lang="es-CL" sz="1600" dirty="0" smtClean="0"/>
              <a:t>y funcionarios </a:t>
            </a:r>
            <a:r>
              <a:rPr lang="es-CL" sz="1600" dirty="0"/>
              <a:t>del Ministerio Público, sobre todo en materias de persecución penal y </a:t>
            </a:r>
            <a:r>
              <a:rPr lang="es-CL" sz="1600" dirty="0" smtClean="0"/>
              <a:t>economía de </a:t>
            </a:r>
            <a:r>
              <a:rPr lang="es-CL" sz="1600" dirty="0"/>
              <a:t>la </a:t>
            </a:r>
            <a:r>
              <a:rPr lang="es-CL" sz="1600" dirty="0" smtClean="0"/>
              <a:t>justicia, </a:t>
            </a:r>
            <a:r>
              <a:rPr lang="es-ES" sz="1600" b="1" dirty="0" smtClean="0"/>
              <a:t>se </a:t>
            </a:r>
            <a:r>
              <a:rPr lang="es-ES" sz="1600" b="1" dirty="0"/>
              <a:t>observaron </a:t>
            </a:r>
            <a:r>
              <a:rPr lang="es-ES" sz="1600" b="1" dirty="0" smtClean="0"/>
              <a:t>desembolsos por $</a:t>
            </a:r>
            <a:r>
              <a:rPr lang="es-ES" sz="1600" b="1" dirty="0" smtClean="0"/>
              <a:t>14 </a:t>
            </a:r>
            <a:r>
              <a:rPr lang="es-ES" sz="1600" b="1" dirty="0" smtClean="0"/>
              <a:t>millones.</a:t>
            </a:r>
          </a:p>
          <a:p>
            <a:pPr marL="342900" indent="-342900" algn="just">
              <a:buFont typeface="+mj-lt"/>
              <a:buAutoNum type="arabicPeriod" startAt="4"/>
            </a:pPr>
            <a:endParaRPr lang="es-ES" sz="1600" dirty="0" smtClean="0"/>
          </a:p>
          <a:p>
            <a:pPr marL="342900" indent="-342900" algn="just">
              <a:buFont typeface="+mj-lt"/>
              <a:buAutoNum type="arabicPeriod" startAt="4"/>
            </a:pPr>
            <a:r>
              <a:rPr lang="es-ES" sz="1600" dirty="0" smtClean="0"/>
              <a:t>Respecto a la deuda flotante, con un presupuesto vigente de $763, se observa un porcentaje de ejecución de 100%.</a:t>
            </a:r>
          </a:p>
          <a:p>
            <a:pPr marL="342900" indent="-342900" algn="just">
              <a:buFont typeface="+mj-lt"/>
              <a:buAutoNum type="arabicPeriod" startAt="4"/>
            </a:pPr>
            <a:endParaRPr lang="es-ES" sz="1600" dirty="0" smtClean="0">
              <a:latin typeface="+mn-lt"/>
            </a:endParaRPr>
          </a:p>
          <a:p>
            <a:pPr marL="342900" indent="-342900" algn="just">
              <a:buFont typeface="+mj-lt"/>
              <a:buAutoNum type="arabicPeriod" startAt="4"/>
            </a:pPr>
            <a:r>
              <a:rPr lang="es-ES" sz="1600" dirty="0" smtClean="0">
                <a:latin typeface="+mn-lt"/>
              </a:rPr>
              <a:t>En relación con la transferencia al Ministerio de Justicia</a:t>
            </a:r>
            <a:r>
              <a:rPr lang="es-ES" sz="1600" dirty="0">
                <a:latin typeface="+mn-lt"/>
              </a:rPr>
              <a:t>, relativa </a:t>
            </a:r>
            <a:r>
              <a:rPr lang="es-ES" sz="1600" dirty="0" smtClean="0">
                <a:latin typeface="+mn-lt"/>
              </a:rPr>
              <a:t>al Programa </a:t>
            </a:r>
            <a:r>
              <a:rPr lang="es-ES" sz="1600" dirty="0">
                <a:latin typeface="+mn-lt"/>
              </a:rPr>
              <a:t>de Concesiones Ministerio de </a:t>
            </a:r>
            <a:r>
              <a:rPr lang="es-ES" sz="1600" dirty="0" smtClean="0">
                <a:latin typeface="+mn-lt"/>
              </a:rPr>
              <a:t>Justicia, </a:t>
            </a:r>
            <a:r>
              <a:rPr lang="es-ES" sz="1600" smtClean="0">
                <a:latin typeface="+mn-lt"/>
              </a:rPr>
              <a:t>a </a:t>
            </a:r>
            <a:r>
              <a:rPr lang="es-ES" sz="1600" smtClean="0">
                <a:latin typeface="+mn-lt"/>
              </a:rPr>
              <a:t>agosto </a:t>
            </a:r>
            <a:r>
              <a:rPr lang="es-ES" sz="1600" dirty="0" smtClean="0">
                <a:latin typeface="+mn-lt"/>
              </a:rPr>
              <a:t>de 2017 se ha producido una ejecución de un 49%, con $384 millones transferidos.</a:t>
            </a:r>
            <a:endParaRPr lang="es-CL" sz="1600" dirty="0" smtClean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36590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Público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2016 - 2017</a:t>
            </a: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473" y="2246540"/>
            <a:ext cx="3777495" cy="2838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4249" y="2246538"/>
            <a:ext cx="4184591" cy="2838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2174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 Acumulada al Mes de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Agosto </a:t>
            </a: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2017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/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 smtClean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23 Ministerio Público</a:t>
            </a:r>
            <a:endParaRPr lang="es-CL" sz="1800" b="1" dirty="0">
              <a:solidFill>
                <a:schemeClr val="tx1"/>
              </a:solidFill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290231" y="6453336"/>
            <a:ext cx="8406135" cy="365125"/>
          </a:xfrm>
        </p:spPr>
        <p:txBody>
          <a:bodyPr/>
          <a:lstStyle/>
          <a:p>
            <a:pPr lvl="0"/>
            <a:r>
              <a:rPr lang="es-CL" sz="1050" b="1" dirty="0">
                <a:solidFill>
                  <a:prstClr val="black"/>
                </a:solidFill>
              </a:rPr>
              <a:t>Fuente</a:t>
            </a:r>
            <a:r>
              <a:rPr lang="es-CL" sz="1050" dirty="0">
                <a:solidFill>
                  <a:prstClr val="black"/>
                </a:solidFill>
              </a:rPr>
              <a:t>: Elaboración propia en base  a Informes de </a:t>
            </a:r>
            <a:r>
              <a:rPr lang="es-CL" sz="1050" dirty="0" smtClean="0">
                <a:solidFill>
                  <a:prstClr val="black"/>
                </a:solidFill>
              </a:rPr>
              <a:t>ejecución presupuestaria </a:t>
            </a:r>
            <a:r>
              <a:rPr lang="es-CL" sz="1050" dirty="0">
                <a:solidFill>
                  <a:prstClr val="black"/>
                </a:solidFill>
              </a:rPr>
              <a:t>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78499" y="130583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 smtClean="0">
                <a:latin typeface="+mn-lt"/>
                <a:ea typeface="Verdana" pitchFamily="34" charset="0"/>
                <a:cs typeface="Verdana" pitchFamily="34" charset="0"/>
              </a:rPr>
              <a:t>en miles de pesos de 2017</a:t>
            </a:r>
            <a:endParaRPr lang="es-CL" sz="1600" b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14811076"/>
              </p:ext>
            </p:extLst>
          </p:nvPr>
        </p:nvGraphicFramePr>
        <p:xfrm>
          <a:off x="539552" y="1700361"/>
          <a:ext cx="8068548" cy="4752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9" name="Hoja de cálculo" r:id="rId3" imgW="7515157" imgH="4752885" progId="Excel.Sheet.8">
                  <p:embed/>
                </p:oleObj>
              </mc:Choice>
              <mc:Fallback>
                <p:oleObj name="Hoja de cálculo" r:id="rId3" imgW="7515157" imgH="4752885" progId="Excel.Sheet.8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9552" y="1700361"/>
                        <a:ext cx="8068548" cy="4752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1608</TotalTime>
  <Words>386</Words>
  <Application>Microsoft Office PowerPoint</Application>
  <PresentationFormat>Presentación en pantalla (4:3)</PresentationFormat>
  <Paragraphs>29</Paragraphs>
  <Slides>5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2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1_Tema de Office</vt:lpstr>
      <vt:lpstr>Tema de Office</vt:lpstr>
      <vt:lpstr>Imagen de mapa de bits</vt:lpstr>
      <vt:lpstr>Hoja de cálculo de Microsoft Excel 97-2003</vt:lpstr>
      <vt:lpstr>EJECUCIÓN PRESUPUESTARIA DE GASTOS ACUMULADA al mes de Agosto de 2017 Partida 23: MINISTERIO PÚBLICO</vt:lpstr>
      <vt:lpstr>Ejecución Presupuestaria de Gastos Acumulada al Mes de Agosto de 2017  Ministerio Público</vt:lpstr>
      <vt:lpstr>Ejecución Presupuestaria de Gastos Acumulada al Mes de Agosto de 2017  Ministerio Público</vt:lpstr>
      <vt:lpstr>Ejecución Presupuestaria de Gastos Acumulada al Mes de Agosto de 2017  Ministerio Público</vt:lpstr>
      <vt:lpstr>Ejecución Presupuestaria de Gastos Acumulada al Mes de Agosto de 2017  Partida 23 Ministerio Público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EDIAZ</cp:lastModifiedBy>
  <cp:revision>94</cp:revision>
  <cp:lastPrinted>2016-07-04T14:42:46Z</cp:lastPrinted>
  <dcterms:created xsi:type="dcterms:W3CDTF">2016-06-23T13:38:47Z</dcterms:created>
  <dcterms:modified xsi:type="dcterms:W3CDTF">2017-11-02T16:55:18Z</dcterms:modified>
</cp:coreProperties>
</file>