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25614588801399824"/>
          <c:y val="4.6296296296296294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6666666666666666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Partida'!$X$15:$AE$15</c:f>
              <c:strCache>
                <c:ptCount val="8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Partida'!$X$16:$AE$16</c:f>
              <c:numCache>
                <c:formatCode>0.0%</c:formatCode>
                <c:ptCount val="8"/>
                <c:pt idx="0">
                  <c:v>5.1970921496565889E-2</c:v>
                </c:pt>
                <c:pt idx="1">
                  <c:v>5.9793626485363259E-2</c:v>
                </c:pt>
                <c:pt idx="2">
                  <c:v>7.1319743365318433E-2</c:v>
                </c:pt>
                <c:pt idx="3">
                  <c:v>7.0179906991240826E-2</c:v>
                </c:pt>
                <c:pt idx="4">
                  <c:v>7.4287145561156287E-2</c:v>
                </c:pt>
                <c:pt idx="5">
                  <c:v>8.3681910093355488E-2</c:v>
                </c:pt>
                <c:pt idx="6">
                  <c:v>0.10011434403050466</c:v>
                </c:pt>
                <c:pt idx="7">
                  <c:v>8.552451300640046E-2</c:v>
                </c:pt>
              </c:numCache>
            </c:numRef>
          </c:val>
        </c:ser>
        <c:ser>
          <c:idx val="1"/>
          <c:order val="1"/>
          <c:tx>
            <c:strRef>
              <c:f>'Resumen Partida'!$W$17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5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333333333332309E-3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666666666666566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Partida'!$X$15:$AE$15</c:f>
              <c:strCache>
                <c:ptCount val="8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Partida'!$X$17:$AE$17</c:f>
              <c:numCache>
                <c:formatCode>0.0%</c:formatCode>
                <c:ptCount val="8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  <c:pt idx="5">
                  <c:v>8.5544526507126448E-2</c:v>
                </c:pt>
                <c:pt idx="6">
                  <c:v>6.5504687538032277E-2</c:v>
                </c:pt>
                <c:pt idx="7">
                  <c:v>7.1475566672824384E-2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720640"/>
        <c:axId val="38722176"/>
      </c:barChart>
      <c:catAx>
        <c:axId val="38720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8722176"/>
        <c:crosses val="autoZero"/>
        <c:auto val="1"/>
        <c:lblAlgn val="ctr"/>
        <c:lblOffset val="100"/>
        <c:noMultiLvlLbl val="0"/>
      </c:catAx>
      <c:valAx>
        <c:axId val="387221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crossAx val="387206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Partida'!$AJ$16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590988626421697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4243219597550304E-2"/>
                  <c:y val="0.1064814814814814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8766404199475E-2"/>
                  <c:y val="4.62926509186351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59251968503937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Partida'!$AK$15:$AR$15</c:f>
              <c:strCache>
                <c:ptCount val="8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Partida'!$AK$16:$AR$16</c:f>
              <c:numCache>
                <c:formatCode>0.0%</c:formatCode>
                <c:ptCount val="8"/>
                <c:pt idx="0">
                  <c:v>5.1970921496565889E-2</c:v>
                </c:pt>
                <c:pt idx="1">
                  <c:v>0.11176454798192914</c:v>
                </c:pt>
                <c:pt idx="2">
                  <c:v>0.18308429134724757</c:v>
                </c:pt>
                <c:pt idx="3">
                  <c:v>0.2532641983384884</c:v>
                </c:pt>
                <c:pt idx="4">
                  <c:v>0.32755134389964469</c:v>
                </c:pt>
                <c:pt idx="5">
                  <c:v>0.41123325399300015</c:v>
                </c:pt>
                <c:pt idx="6">
                  <c:v>0.51134759802350482</c:v>
                </c:pt>
                <c:pt idx="7">
                  <c:v>0.59687211102990534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14654418197725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8313210848643918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1646544181977253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4146544181977252"/>
                  <c:y val="-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Partida'!$AK$15:$AR$15</c:f>
              <c:strCache>
                <c:ptCount val="8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Partida'!$AK$17:$AR$17</c:f>
              <c:numCache>
                <c:formatCode>0.0%</c:formatCode>
                <c:ptCount val="8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  <c:pt idx="5">
                  <c:v>0.42364823989168471</c:v>
                </c:pt>
                <c:pt idx="6">
                  <c:v>0.489152927429717</c:v>
                </c:pt>
                <c:pt idx="7">
                  <c:v>0.56062849410254134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7711872"/>
        <c:axId val="37714944"/>
      </c:lineChart>
      <c:catAx>
        <c:axId val="37711872"/>
        <c:scaling>
          <c:orientation val="minMax"/>
        </c:scaling>
        <c:delete val="0"/>
        <c:axPos val="b"/>
        <c:majorTickMark val="out"/>
        <c:minorTickMark val="none"/>
        <c:tickLblPos val="nextTo"/>
        <c:crossAx val="37714944"/>
        <c:crosses val="autoZero"/>
        <c:auto val="1"/>
        <c:lblAlgn val="ctr"/>
        <c:lblOffset val="100"/>
        <c:noMultiLvlLbl val="0"/>
      </c:catAx>
      <c:valAx>
        <c:axId val="377149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7711872"/>
        <c:crosses val="autoZero"/>
        <c:crossBetween val="between"/>
      </c:valAx>
    </c:plotArea>
    <c:legend>
      <c:legendPos val="b"/>
      <c:layout/>
      <c:overlay val="0"/>
    </c:legend>
    <c:plotVisOnly val="0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4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Agosto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Octubre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el mes </a:t>
            </a:r>
            <a:r>
              <a:rPr lang="es-CL" sz="1400" dirty="0"/>
              <a:t>de </a:t>
            </a:r>
            <a:r>
              <a:rPr lang="es-CL" sz="1400" dirty="0" smtClean="0"/>
              <a:t>Agosto, </a:t>
            </a:r>
            <a:r>
              <a:rPr lang="es-CL" sz="1400" dirty="0" smtClean="0"/>
              <a:t>el Ministerio presentó una ejecución de </a:t>
            </a:r>
            <a:r>
              <a:rPr lang="es-CL" sz="1400" b="1" dirty="0" smtClean="0"/>
              <a:t>$</a:t>
            </a:r>
            <a:r>
              <a:rPr lang="es-CL" sz="1400" b="1" dirty="0" smtClean="0"/>
              <a:t>1.165  </a:t>
            </a:r>
            <a:r>
              <a:rPr lang="es-CL" sz="1400" b="1" dirty="0" smtClean="0"/>
              <a:t>millones, equivalente a un </a:t>
            </a:r>
            <a:r>
              <a:rPr lang="es-CL" sz="1400" b="1" dirty="0" smtClean="0"/>
              <a:t>7,1%., </a:t>
            </a:r>
            <a:r>
              <a:rPr lang="es-CL" sz="1400" b="1" dirty="0" smtClean="0"/>
              <a:t>inferior al </a:t>
            </a:r>
            <a:r>
              <a:rPr lang="es-CL" sz="1400" b="1" dirty="0" smtClean="0"/>
              <a:t>8,6% </a:t>
            </a:r>
            <a:r>
              <a:rPr lang="es-CL" sz="1400" b="1" dirty="0" smtClean="0"/>
              <a:t>de ejecución en el mismo mes del año anterior. Con ello, la ejecución acumulada de la Partida asciende a </a:t>
            </a:r>
            <a:r>
              <a:rPr lang="es-CL" sz="1400" b="1" dirty="0" smtClean="0"/>
              <a:t>$9.143 </a:t>
            </a:r>
            <a:r>
              <a:rPr lang="es-CL" sz="1400" b="1" dirty="0" smtClean="0"/>
              <a:t>millones</a:t>
            </a:r>
            <a:r>
              <a:rPr lang="es-CL" sz="1400" dirty="0"/>
              <a:t>, equivalente a un </a:t>
            </a:r>
            <a:r>
              <a:rPr lang="es-CL" sz="1400" b="1" dirty="0" smtClean="0"/>
              <a:t>56</a:t>
            </a:r>
            <a:r>
              <a:rPr lang="es-CL" sz="1400" b="1" dirty="0" smtClean="0"/>
              <a:t>,1%</a:t>
            </a:r>
            <a:r>
              <a:rPr lang="es-CL" sz="1400" dirty="0" smtClean="0"/>
              <a:t> </a:t>
            </a:r>
            <a:r>
              <a:rPr lang="es-CL" sz="1400" dirty="0"/>
              <a:t>respecto </a:t>
            </a:r>
            <a:r>
              <a:rPr lang="es-CL" sz="1400" dirty="0" smtClean="0"/>
              <a:t>de la ley de presupuestos.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cuanto a los programas, el </a:t>
            </a:r>
            <a:r>
              <a:rPr lang="es-CL" sz="1400" dirty="0" smtClean="0"/>
              <a:t>57% se </a:t>
            </a:r>
            <a:r>
              <a:rPr lang="es-CL" sz="1400" dirty="0"/>
              <a:t>concentra en la </a:t>
            </a:r>
            <a:r>
              <a:rPr lang="es-CL" sz="1400" b="1" dirty="0"/>
              <a:t>Secretaría General de la Presidencia de la </a:t>
            </a:r>
            <a:r>
              <a:rPr lang="es-CL" sz="1400" b="1" dirty="0" smtClean="0"/>
              <a:t>República, y presenta una ejecución equivalente al 58,5% respecto de la ley inicial</a:t>
            </a:r>
            <a:r>
              <a:rPr lang="es-CL" sz="1400" dirty="0" smtClean="0"/>
              <a:t>. Cabe destacar que con posterioridad a la aprobación de la ley de presupuestos, vía decretos de modificación presupuestaria, en este programa se creó </a:t>
            </a:r>
            <a:r>
              <a:rPr lang="es-CL" sz="1400" dirty="0"/>
              <a:t>una transferencia para </a:t>
            </a:r>
            <a:r>
              <a:rPr lang="es-CL" sz="1400" dirty="0" smtClean="0"/>
              <a:t>«Programa </a:t>
            </a:r>
            <a:r>
              <a:rPr lang="es-CL" sz="1400" dirty="0"/>
              <a:t>Naciones Unidas para el Desarrollo (PNUD</a:t>
            </a:r>
            <a:r>
              <a:rPr lang="es-CL" sz="1400" dirty="0" smtClean="0"/>
              <a:t>)» por $400 millones, y que en el Programa de Consejo Nacional de la Infancia se rebajó, en el Subtítulo 22, Bienes y Servicios de Consumo, por la misma cantidad.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programa </a:t>
            </a:r>
            <a:r>
              <a:rPr lang="es-CL" sz="1400" b="1" dirty="0" smtClean="0"/>
              <a:t>Gobierno Digital </a:t>
            </a:r>
            <a:r>
              <a:rPr lang="es-CL" sz="1400" dirty="0"/>
              <a:t>es el que presenta el </a:t>
            </a:r>
            <a:r>
              <a:rPr lang="es-CL" sz="1400" b="1" dirty="0"/>
              <a:t>menor </a:t>
            </a:r>
            <a:r>
              <a:rPr lang="es-CL" sz="1400" b="1" dirty="0" smtClean="0"/>
              <a:t>avance, </a:t>
            </a:r>
            <a:r>
              <a:rPr lang="es-CL" sz="1400" b="1" dirty="0"/>
              <a:t>con un </a:t>
            </a:r>
            <a:r>
              <a:rPr lang="es-CL" sz="1400" b="1" dirty="0" smtClean="0"/>
              <a:t>29,8%. </a:t>
            </a:r>
            <a:r>
              <a:rPr lang="es-CL" sz="1400" dirty="0" smtClean="0"/>
              <a:t>Dentro del presupuesto de este Programa, la Transferencia Corriente para </a:t>
            </a:r>
            <a:r>
              <a:rPr lang="es-CL" sz="1400" b="1" dirty="0" smtClean="0"/>
              <a:t>Programa Modernización del Estado </a:t>
            </a:r>
            <a:r>
              <a:rPr lang="es-CL" sz="1400" dirty="0" smtClean="0"/>
              <a:t>presenta un </a:t>
            </a:r>
            <a:r>
              <a:rPr lang="es-CL" sz="1400" dirty="0" smtClean="0"/>
              <a:t>20% </a:t>
            </a:r>
            <a:r>
              <a:rPr lang="es-CL" sz="1400" dirty="0" smtClean="0"/>
              <a:t>de ejecución. Además, vía decretos de modificación presupuestaria del Ministerio de Hacienda, se rebajó el Gasto en Personal de Gobierno Digital en $247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</a:t>
            </a:r>
            <a:r>
              <a:rPr lang="es-CL" sz="1400" b="1" dirty="0" smtClean="0"/>
              <a:t>Consejo de Auditoria Interna General de Gobierno </a:t>
            </a:r>
            <a:r>
              <a:rPr lang="es-CL" sz="1400" dirty="0" smtClean="0"/>
              <a:t>presenta una </a:t>
            </a:r>
            <a:r>
              <a:rPr lang="es-CL" sz="1400" dirty="0"/>
              <a:t>ejecución </a:t>
            </a:r>
            <a:r>
              <a:rPr lang="es-CL" sz="1400" dirty="0" smtClean="0"/>
              <a:t>de </a:t>
            </a:r>
            <a:r>
              <a:rPr lang="es-CL" sz="1400" dirty="0" smtClean="0"/>
              <a:t>61,5% </a:t>
            </a:r>
            <a:r>
              <a:rPr lang="es-CL" sz="1400" dirty="0" smtClean="0"/>
              <a:t>y el </a:t>
            </a:r>
            <a:r>
              <a:rPr lang="es-CL" sz="1400" b="1" dirty="0" smtClean="0"/>
              <a:t>Consejo de la Infancia </a:t>
            </a:r>
            <a:r>
              <a:rPr lang="es-CL" sz="1400" dirty="0" smtClean="0"/>
              <a:t>alcanzó a </a:t>
            </a:r>
            <a:r>
              <a:rPr lang="es-CL" sz="1400" dirty="0" smtClean="0"/>
              <a:t>50,7%.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937872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683755"/>
              </p:ext>
            </p:extLst>
          </p:nvPr>
        </p:nvGraphicFramePr>
        <p:xfrm>
          <a:off x="251520" y="1772816"/>
          <a:ext cx="453650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255892"/>
              </p:ext>
            </p:extLst>
          </p:nvPr>
        </p:nvGraphicFramePr>
        <p:xfrm>
          <a:off x="4788024" y="1772816"/>
          <a:ext cx="413995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431525"/>
              </p:ext>
            </p:extLst>
          </p:nvPr>
        </p:nvGraphicFramePr>
        <p:xfrm>
          <a:off x="538163" y="2605088"/>
          <a:ext cx="80676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Hoja de cálculo" r:id="rId3" imgW="8067790" imgH="1647810" progId="Excel.Sheet.12">
                  <p:embed/>
                </p:oleObj>
              </mc:Choice>
              <mc:Fallback>
                <p:oleObj name="Hoja de cálculo" r:id="rId3" imgW="8067790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8163" y="2605088"/>
                        <a:ext cx="8067675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Agosto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244302"/>
              </p:ext>
            </p:extLst>
          </p:nvPr>
        </p:nvGraphicFramePr>
        <p:xfrm>
          <a:off x="804863" y="2605088"/>
          <a:ext cx="75342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Hoja de cálculo" r:id="rId4" imgW="7534278" imgH="1647810" progId="Excel.Sheet.12">
                  <p:embed/>
                </p:oleObj>
              </mc:Choice>
              <mc:Fallback>
                <p:oleObj name="Hoja de cálculo" r:id="rId4" imgW="7534278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4863" y="2605088"/>
                        <a:ext cx="7534275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506143"/>
              </p:ext>
            </p:extLst>
          </p:nvPr>
        </p:nvGraphicFramePr>
        <p:xfrm>
          <a:off x="721544" y="1988840"/>
          <a:ext cx="7734300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Hoja de cálculo" r:id="rId3" imgW="7734176" imgH="3210030" progId="Excel.Sheet.12">
                  <p:embed/>
                </p:oleObj>
              </mc:Choice>
              <mc:Fallback>
                <p:oleObj name="Hoja de cálculo" r:id="rId3" imgW="7734176" imgH="32100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1544" y="1988840"/>
                        <a:ext cx="7734300" cy="320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4551"/>
              </p:ext>
            </p:extLst>
          </p:nvPr>
        </p:nvGraphicFramePr>
        <p:xfrm>
          <a:off x="804863" y="2357438"/>
          <a:ext cx="7534275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Hoja de cálculo" r:id="rId3" imgW="7534278" imgH="2143260" progId="Excel.Sheet.12">
                  <p:embed/>
                </p:oleObj>
              </mc:Choice>
              <mc:Fallback>
                <p:oleObj name="Hoja de cálculo" r:id="rId3" imgW="7534278" imgH="21432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4863" y="2357438"/>
                        <a:ext cx="7534275" cy="214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431179"/>
              </p:ext>
            </p:extLst>
          </p:nvPr>
        </p:nvGraphicFramePr>
        <p:xfrm>
          <a:off x="700088" y="2452688"/>
          <a:ext cx="774382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Hoja de cálculo" r:id="rId3" imgW="7743901" imgH="1952640" progId="Excel.Sheet.12">
                  <p:embed/>
                </p:oleObj>
              </mc:Choice>
              <mc:Fallback>
                <p:oleObj name="Hoja de cálculo" r:id="rId3" imgW="7743901" imgH="19526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0088" y="2452688"/>
                        <a:ext cx="7743825" cy="195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365945"/>
              </p:ext>
            </p:extLst>
          </p:nvPr>
        </p:nvGraphicFramePr>
        <p:xfrm>
          <a:off x="719138" y="2643188"/>
          <a:ext cx="770572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Hoja de cálculo" r:id="rId3" imgW="7705812" imgH="1571670" progId="Excel.Sheet.12">
                  <p:embed/>
                </p:oleObj>
              </mc:Choice>
              <mc:Fallback>
                <p:oleObj name="Hoja de cálculo" r:id="rId3" imgW="7705812" imgH="15716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138" y="2643188"/>
                        <a:ext cx="7705725" cy="157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2738</TotalTime>
  <Words>543</Words>
  <Application>Microsoft Office PowerPoint</Application>
  <PresentationFormat>Presentación en pantalla (4:3)</PresentationFormat>
  <Paragraphs>63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Agosto de 2017 Partida 22: MINISTERIO SECRETARÍA DE LA PRESIDENCIA</vt:lpstr>
      <vt:lpstr>Ejecución Presupuestaria de Gastos Acumulada al mes de Agosto de 2017  Ministerio Secretaría General de la Presidencia</vt:lpstr>
      <vt:lpstr>Ejecución Presupuestaria de Gastos Acumulada al mes de Agosto de 2017  Ministerio Secretaría General de la Presidencia</vt:lpstr>
      <vt:lpstr>Ejecución Presupuestaria de Gastos Acumulada al mes de Agosto de 2017  Ministerio Secretaría General de la Presidencia</vt:lpstr>
      <vt:lpstr>Ejecución Presupuestaria de Gastos Acumulada al mes de Agosto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149</cp:revision>
  <cp:lastPrinted>2017-05-05T19:52:29Z</cp:lastPrinted>
  <dcterms:created xsi:type="dcterms:W3CDTF">2016-06-23T13:38:47Z</dcterms:created>
  <dcterms:modified xsi:type="dcterms:W3CDTF">2017-12-05T22:31:46Z</dcterms:modified>
</cp:coreProperties>
</file>