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99" r:id="rId5"/>
    <p:sldId id="264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25614588801399824"/>
          <c:y val="4.6296296296296294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Partida'!$W$16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666666666666666E-2"/>
                  <c:y val="-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 baseline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Partida'!$X$15:$AE$15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Partida'!$X$16:$AE$16</c:f>
              <c:numCache>
                <c:formatCode>0.0%</c:formatCode>
                <c:ptCount val="8"/>
                <c:pt idx="0">
                  <c:v>5.1970921496565889E-2</c:v>
                </c:pt>
                <c:pt idx="1">
                  <c:v>5.9793626485363259E-2</c:v>
                </c:pt>
                <c:pt idx="2">
                  <c:v>7.1319743365318433E-2</c:v>
                </c:pt>
                <c:pt idx="3">
                  <c:v>7.0179906991240826E-2</c:v>
                </c:pt>
                <c:pt idx="4">
                  <c:v>7.4287145561156287E-2</c:v>
                </c:pt>
                <c:pt idx="5">
                  <c:v>8.3681910093355488E-2</c:v>
                </c:pt>
                <c:pt idx="6">
                  <c:v>0.10011434403050466</c:v>
                </c:pt>
                <c:pt idx="7">
                  <c:v>8.552451300640046E-2</c:v>
                </c:pt>
              </c:numCache>
            </c:numRef>
          </c:val>
        </c:ser>
        <c:ser>
          <c:idx val="1"/>
          <c:order val="1"/>
          <c:tx>
            <c:strRef>
              <c:f>'Resumen Partida'!$W$17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8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222222222222223E-2"/>
                  <c:y val="-8.48755627201332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05"/>
                  <c:y val="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2309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666666666666566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Partida'!$X$15:$AE$15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Partida'!$X$17:$AE$17</c:f>
              <c:numCache>
                <c:formatCode>0.0%</c:formatCode>
                <c:ptCount val="8"/>
                <c:pt idx="0">
                  <c:v>4.9713059239574642E-2</c:v>
                </c:pt>
                <c:pt idx="1">
                  <c:v>5.874663039806903E-2</c:v>
                </c:pt>
                <c:pt idx="2">
                  <c:v>7.6921435662100454E-2</c:v>
                </c:pt>
                <c:pt idx="3">
                  <c:v>8.833560870429176E-2</c:v>
                </c:pt>
                <c:pt idx="4">
                  <c:v>6.4386979380522361E-2</c:v>
                </c:pt>
                <c:pt idx="5">
                  <c:v>8.5544526507126448E-2</c:v>
                </c:pt>
                <c:pt idx="6">
                  <c:v>6.5504687538032277E-2</c:v>
                </c:pt>
                <c:pt idx="7">
                  <c:v>7.1475566672824384E-2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20640"/>
        <c:axId val="38722176"/>
      </c:barChart>
      <c:catAx>
        <c:axId val="387206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8722176"/>
        <c:crosses val="autoZero"/>
        <c:auto val="1"/>
        <c:lblAlgn val="ctr"/>
        <c:lblOffset val="100"/>
        <c:noMultiLvlLbl val="0"/>
      </c:catAx>
      <c:valAx>
        <c:axId val="387221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low"/>
        <c:crossAx val="387206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0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1286351706036746"/>
          <c:y val="4.214129483814523E-2"/>
          <c:w val="0.85658092738407698"/>
          <c:h val="0.72112459900845727"/>
        </c:manualLayout>
      </c:layout>
      <c:lineChart>
        <c:grouping val="standard"/>
        <c:varyColors val="0"/>
        <c:ser>
          <c:idx val="0"/>
          <c:order val="0"/>
          <c:tx>
            <c:strRef>
              <c:f>'Resumen Partida'!$AJ$16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8354111986001748E-2"/>
                  <c:y val="3.2407042869641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90988626421697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4243219597550304E-2"/>
                  <c:y val="0.1064814814814814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98775153105863E-2"/>
                  <c:y val="4.1666666666666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368766404199475E-2"/>
                  <c:y val="4.629265091863517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7333333333333336E-2"/>
                  <c:y val="5.555555555555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0111111111111114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59251968503937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Partida'!$AK$15:$AR$15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Partida'!$AK$16:$AR$16</c:f>
              <c:numCache>
                <c:formatCode>0.0%</c:formatCode>
                <c:ptCount val="8"/>
                <c:pt idx="0">
                  <c:v>5.1970921496565889E-2</c:v>
                </c:pt>
                <c:pt idx="1">
                  <c:v>0.11176454798192914</c:v>
                </c:pt>
                <c:pt idx="2">
                  <c:v>0.18308429134724757</c:v>
                </c:pt>
                <c:pt idx="3">
                  <c:v>0.2532641983384884</c:v>
                </c:pt>
                <c:pt idx="4">
                  <c:v>0.32755134389964469</c:v>
                </c:pt>
                <c:pt idx="5">
                  <c:v>0.41123325399300015</c:v>
                </c:pt>
                <c:pt idx="6">
                  <c:v>0.51134759802350482</c:v>
                </c:pt>
                <c:pt idx="7">
                  <c:v>0.59687211102990534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Partida'!$AJ$17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7756999125109366E-2"/>
                  <c:y val="-1.85185185185185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4146544181977252"/>
                  <c:y val="-2.31481481481481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8313210848643918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1646544181977253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4146544181977252"/>
                  <c:y val="-4.629629629629629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3444444444444451E-2"/>
                  <c:y val="-1.38888888888888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8444444444444443E-2"/>
                  <c:y val="6.01851851851851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258530183727036E-2"/>
                  <c:y val="2.77777777777777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Partida'!$AK$15:$AR$15</c:f>
              <c:strCache>
                <c:ptCount val="8"/>
                <c:pt idx="0">
                  <c:v>enero 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'Resumen Partida'!$AK$17:$AR$17</c:f>
              <c:numCache>
                <c:formatCode>0.0%</c:formatCode>
                <c:ptCount val="8"/>
                <c:pt idx="0">
                  <c:v>4.9713059239574642E-2</c:v>
                </c:pt>
                <c:pt idx="1">
                  <c:v>0.10845968963764367</c:v>
                </c:pt>
                <c:pt idx="2">
                  <c:v>0.18538112529974413</c:v>
                </c:pt>
                <c:pt idx="3">
                  <c:v>0.2737167340040359</c:v>
                </c:pt>
                <c:pt idx="4">
                  <c:v>0.33810371338455825</c:v>
                </c:pt>
                <c:pt idx="5">
                  <c:v>0.42364823989168471</c:v>
                </c:pt>
                <c:pt idx="6">
                  <c:v>0.489152927429717</c:v>
                </c:pt>
                <c:pt idx="7">
                  <c:v>0.56062849410254134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7711872"/>
        <c:axId val="37714944"/>
      </c:lineChart>
      <c:catAx>
        <c:axId val="37711872"/>
        <c:scaling>
          <c:orientation val="minMax"/>
        </c:scaling>
        <c:delete val="0"/>
        <c:axPos val="b"/>
        <c:majorTickMark val="out"/>
        <c:minorTickMark val="none"/>
        <c:tickLblPos val="nextTo"/>
        <c:crossAx val="37714944"/>
        <c:crosses val="autoZero"/>
        <c:auto val="1"/>
        <c:lblAlgn val="ctr"/>
        <c:lblOffset val="100"/>
        <c:noMultiLvlLbl val="0"/>
      </c:catAx>
      <c:valAx>
        <c:axId val="377149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37711872"/>
        <c:crosses val="autoZero"/>
        <c:crossBetween val="between"/>
      </c:valAx>
    </c:plotArea>
    <c:legend>
      <c:legendPos val="b"/>
      <c:layout/>
      <c:overlay val="0"/>
    </c:legend>
    <c:plotVisOnly val="0"/>
    <c:dispBlanksAs val="gap"/>
    <c:showDLblsOverMax val="0"/>
  </c:chart>
  <c:spPr>
    <a:ln>
      <a:solidFill>
        <a:srgbClr val="4F81BD"/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package" Target="../embeddings/Hoja_de_c_lculo_de_Microsoft_Excel4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Agosto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22: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SECRETARÍA DE LA PRESIDENCIA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0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el mes </a:t>
            </a:r>
            <a:r>
              <a:rPr lang="es-CL" sz="1400" dirty="0"/>
              <a:t>de </a:t>
            </a:r>
            <a:r>
              <a:rPr lang="es-CL" sz="1400" dirty="0" smtClean="0"/>
              <a:t>Agosto, </a:t>
            </a:r>
            <a:r>
              <a:rPr lang="es-CL" sz="1400" dirty="0" smtClean="0"/>
              <a:t>el Ministerio presentó una ejecución de </a:t>
            </a:r>
            <a:r>
              <a:rPr lang="es-CL" sz="1400" b="1" dirty="0" smtClean="0"/>
              <a:t>$</a:t>
            </a:r>
            <a:r>
              <a:rPr lang="es-CL" sz="1400" b="1" dirty="0" smtClean="0"/>
              <a:t>1.165  </a:t>
            </a:r>
            <a:r>
              <a:rPr lang="es-CL" sz="1400" b="1" dirty="0" smtClean="0"/>
              <a:t>millones, equivalente a un </a:t>
            </a:r>
            <a:r>
              <a:rPr lang="es-CL" sz="1400" b="1" dirty="0" smtClean="0"/>
              <a:t>7,1%., </a:t>
            </a:r>
            <a:r>
              <a:rPr lang="es-CL" sz="1400" b="1" dirty="0" smtClean="0"/>
              <a:t>inferior al </a:t>
            </a:r>
            <a:r>
              <a:rPr lang="es-CL" sz="1400" b="1" dirty="0" smtClean="0"/>
              <a:t>8,6% </a:t>
            </a:r>
            <a:r>
              <a:rPr lang="es-CL" sz="1400" b="1" dirty="0" smtClean="0"/>
              <a:t>de ejecución en el mismo mes del año anterior. Con ello, la ejecución acumulada de la Partida asciende a </a:t>
            </a:r>
            <a:r>
              <a:rPr lang="es-CL" sz="1400" b="1" dirty="0" smtClean="0"/>
              <a:t>$9.143 </a:t>
            </a:r>
            <a:r>
              <a:rPr lang="es-CL" sz="1400" b="1" dirty="0" smtClean="0"/>
              <a:t>millones</a:t>
            </a:r>
            <a:r>
              <a:rPr lang="es-CL" sz="1400" dirty="0"/>
              <a:t>, equivalente a un </a:t>
            </a:r>
            <a:r>
              <a:rPr lang="es-CL" sz="1400" b="1" dirty="0" smtClean="0"/>
              <a:t>56</a:t>
            </a:r>
            <a:r>
              <a:rPr lang="es-CL" sz="1400" b="1" dirty="0" smtClean="0"/>
              <a:t>,1%</a:t>
            </a:r>
            <a:r>
              <a:rPr lang="es-CL" sz="1400" dirty="0" smtClean="0"/>
              <a:t> </a:t>
            </a:r>
            <a:r>
              <a:rPr lang="es-CL" sz="1400" dirty="0"/>
              <a:t>respecto </a:t>
            </a:r>
            <a:r>
              <a:rPr lang="es-CL" sz="1400" dirty="0" smtClean="0"/>
              <a:t>de la ley de presupuestos.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cuanto a los programas, el </a:t>
            </a:r>
            <a:r>
              <a:rPr lang="es-CL" sz="1400" dirty="0" smtClean="0"/>
              <a:t>57% se </a:t>
            </a:r>
            <a:r>
              <a:rPr lang="es-CL" sz="1400" dirty="0"/>
              <a:t>concentra en la </a:t>
            </a:r>
            <a:r>
              <a:rPr lang="es-CL" sz="1400" b="1" dirty="0"/>
              <a:t>Secretaría General de la Presidencia de la </a:t>
            </a:r>
            <a:r>
              <a:rPr lang="es-CL" sz="1400" b="1" dirty="0" smtClean="0"/>
              <a:t>República, y presenta una ejecución equivalente al 58,5% respecto de la ley inicial</a:t>
            </a:r>
            <a:r>
              <a:rPr lang="es-CL" sz="1400" dirty="0" smtClean="0"/>
              <a:t>. Cabe destacar que con posterioridad a la aprobación de la ley de presupuestos, vía decretos de modificación presupuestaria, en este programa se creó </a:t>
            </a:r>
            <a:r>
              <a:rPr lang="es-CL" sz="1400" dirty="0"/>
              <a:t>una transferencia para </a:t>
            </a:r>
            <a:r>
              <a:rPr lang="es-CL" sz="1400" dirty="0" smtClean="0"/>
              <a:t>«Programa </a:t>
            </a:r>
            <a:r>
              <a:rPr lang="es-CL" sz="1400" dirty="0"/>
              <a:t>Naciones Unidas para el Desarrollo (PNUD</a:t>
            </a:r>
            <a:r>
              <a:rPr lang="es-CL" sz="1400" dirty="0" smtClean="0"/>
              <a:t>)» por $400 millones, y que en el Programa de Consejo Nacional de la Infancia se rebajó, en el Subtítulo 22, Bienes y Servicios de Consumo, por la misma cantidad.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programa </a:t>
            </a:r>
            <a:r>
              <a:rPr lang="es-CL" sz="1400" b="1" dirty="0" smtClean="0"/>
              <a:t>Gobierno Digital </a:t>
            </a:r>
            <a:r>
              <a:rPr lang="es-CL" sz="1400" dirty="0"/>
              <a:t>es el que presenta el </a:t>
            </a:r>
            <a:r>
              <a:rPr lang="es-CL" sz="1400" b="1" dirty="0"/>
              <a:t>menor </a:t>
            </a:r>
            <a:r>
              <a:rPr lang="es-CL" sz="1400" b="1" dirty="0" smtClean="0"/>
              <a:t>avance, </a:t>
            </a:r>
            <a:r>
              <a:rPr lang="es-CL" sz="1400" b="1" dirty="0"/>
              <a:t>con un </a:t>
            </a:r>
            <a:r>
              <a:rPr lang="es-CL" sz="1400" b="1" dirty="0" smtClean="0"/>
              <a:t>29,8%. </a:t>
            </a:r>
            <a:r>
              <a:rPr lang="es-CL" sz="1400" dirty="0" smtClean="0"/>
              <a:t>Dentro del presupuesto de este Programa, la Transferencia Corriente para </a:t>
            </a:r>
            <a:r>
              <a:rPr lang="es-CL" sz="1400" b="1" dirty="0" smtClean="0"/>
              <a:t>Programa Modernización del Estado </a:t>
            </a:r>
            <a:r>
              <a:rPr lang="es-CL" sz="1400" dirty="0" smtClean="0"/>
              <a:t>presenta un </a:t>
            </a:r>
            <a:r>
              <a:rPr lang="es-CL" sz="1400" dirty="0" smtClean="0"/>
              <a:t>20% </a:t>
            </a:r>
            <a:r>
              <a:rPr lang="es-CL" sz="1400" dirty="0" smtClean="0"/>
              <a:t>de ejecución. Además, vía decretos de modificación presupuestaria del Ministerio de Hacienda, se rebajó el Gasto en Personal de Gobierno Digital en $247 millones.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 smtClean="0"/>
              <a:t>El </a:t>
            </a:r>
            <a:r>
              <a:rPr lang="es-CL" sz="1400" b="1" dirty="0" smtClean="0"/>
              <a:t>Consejo de Auditoria Interna General de Gobierno </a:t>
            </a:r>
            <a:r>
              <a:rPr lang="es-CL" sz="1400" dirty="0" smtClean="0"/>
              <a:t>presenta una </a:t>
            </a:r>
            <a:r>
              <a:rPr lang="es-CL" sz="1400" dirty="0"/>
              <a:t>ejecución </a:t>
            </a:r>
            <a:r>
              <a:rPr lang="es-CL" sz="1400" dirty="0" smtClean="0"/>
              <a:t>de </a:t>
            </a:r>
            <a:r>
              <a:rPr lang="es-CL" sz="1400" dirty="0" smtClean="0"/>
              <a:t>61,5% </a:t>
            </a:r>
            <a:r>
              <a:rPr lang="es-CL" sz="1400" dirty="0" smtClean="0"/>
              <a:t>y el </a:t>
            </a:r>
            <a:r>
              <a:rPr lang="es-CL" sz="1400" b="1" dirty="0" smtClean="0"/>
              <a:t>Consejo de la Infancia </a:t>
            </a:r>
            <a:r>
              <a:rPr lang="es-CL" sz="1400" dirty="0" smtClean="0"/>
              <a:t>alcanzó a </a:t>
            </a:r>
            <a:r>
              <a:rPr lang="es-CL" sz="1400" dirty="0" smtClean="0"/>
              <a:t>50,7%.</a:t>
            </a:r>
            <a:endParaRPr lang="es-CL" sz="14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937872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graphicFrame>
        <p:nvGraphicFramePr>
          <p:cNvPr id="7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683755"/>
              </p:ext>
            </p:extLst>
          </p:nvPr>
        </p:nvGraphicFramePr>
        <p:xfrm>
          <a:off x="251520" y="1772816"/>
          <a:ext cx="453650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6255892"/>
              </p:ext>
            </p:extLst>
          </p:nvPr>
        </p:nvGraphicFramePr>
        <p:xfrm>
          <a:off x="4788024" y="1772816"/>
          <a:ext cx="413995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760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4797152"/>
            <a:ext cx="8179981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</a:t>
            </a:r>
            <a:r>
              <a:rPr lang="es-CL" sz="1050" dirty="0" smtClean="0"/>
              <a:t>DIPRES.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946553"/>
            <a:ext cx="8091714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431525"/>
              </p:ext>
            </p:extLst>
          </p:nvPr>
        </p:nvGraphicFramePr>
        <p:xfrm>
          <a:off x="538163" y="2605088"/>
          <a:ext cx="80676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Hoja de cálculo" r:id="rId3" imgW="8067790" imgH="1647810" progId="Excel.Sheet.12">
                  <p:embed/>
                </p:oleObj>
              </mc:Choice>
              <mc:Fallback>
                <p:oleObj name="Hoja de cálculo" r:id="rId3" imgW="8067790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163" y="2605088"/>
                        <a:ext cx="80676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37" y="764704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Agosto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5" y="4797152"/>
            <a:ext cx="8147247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 smtClean="0"/>
              <a:t>Fuente</a:t>
            </a:r>
            <a:r>
              <a:rPr lang="es-CL" sz="1050" dirty="0" smtClean="0"/>
              <a:t>: </a:t>
            </a:r>
            <a:r>
              <a:rPr lang="es-CL" sz="1050" dirty="0"/>
              <a:t>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5" y="1727429"/>
            <a:ext cx="788836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244302"/>
              </p:ext>
            </p:extLst>
          </p:nvPr>
        </p:nvGraphicFramePr>
        <p:xfrm>
          <a:off x="804863" y="2605088"/>
          <a:ext cx="75342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Hoja de cálculo" r:id="rId4" imgW="7534278" imgH="1647810" progId="Excel.Sheet.12">
                  <p:embed/>
                </p:oleObj>
              </mc:Choice>
              <mc:Fallback>
                <p:oleObj name="Hoja de cálculo" r:id="rId4" imgW="7534278" imgH="16478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4863" y="2605088"/>
                        <a:ext cx="7534275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872187"/>
            <a:ext cx="804609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Agosto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SECRETARÍA GENERAL DE LA 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533500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506143"/>
              </p:ext>
            </p:extLst>
          </p:nvPr>
        </p:nvGraphicFramePr>
        <p:xfrm>
          <a:off x="721544" y="1988840"/>
          <a:ext cx="7734300" cy="320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Hoja de cálculo" r:id="rId3" imgW="7734176" imgH="3210030" progId="Excel.Sheet.12">
                  <p:embed/>
                </p:oleObj>
              </mc:Choice>
              <mc:Fallback>
                <p:oleObj name="Hoja de cálculo" r:id="rId3" imgW="7734176" imgH="32100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1544" y="1988840"/>
                        <a:ext cx="7734300" cy="3209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3" y="5085184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04: GOBIERNO DIGITAL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827583" y="1844824"/>
            <a:ext cx="780695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4551"/>
              </p:ext>
            </p:extLst>
          </p:nvPr>
        </p:nvGraphicFramePr>
        <p:xfrm>
          <a:off x="804863" y="2357438"/>
          <a:ext cx="7534275" cy="214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Hoja de cálculo" r:id="rId3" imgW="7534278" imgH="2143260" progId="Excel.Sheet.12">
                  <p:embed/>
                </p:oleObj>
              </mc:Choice>
              <mc:Fallback>
                <p:oleObj name="Hoja de cálculo" r:id="rId3" imgW="7534278" imgH="21432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4863" y="2357438"/>
                        <a:ext cx="7534275" cy="214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73216"/>
            <a:ext cx="809733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76672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DE AUDITORÍA INTERNA GENERAL DE GOBIERNO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89162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431179"/>
              </p:ext>
            </p:extLst>
          </p:nvPr>
        </p:nvGraphicFramePr>
        <p:xfrm>
          <a:off x="700088" y="2452688"/>
          <a:ext cx="7743825" cy="195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Hoja de cálculo" r:id="rId3" imgW="7743901" imgH="1952640" progId="Excel.Sheet.12">
                  <p:embed/>
                </p:oleObj>
              </mc:Choice>
              <mc:Fallback>
                <p:oleObj name="Hoja de cálculo" r:id="rId3" imgW="7743901" imgH="19526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00088" y="2452688"/>
                        <a:ext cx="7743825" cy="1952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301208"/>
            <a:ext cx="813146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22, Capítulo 01, Programa 06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CONSEJO NACIONAL DE LA INFANCIA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640446"/>
            <a:ext cx="786024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365945"/>
              </p:ext>
            </p:extLst>
          </p:nvPr>
        </p:nvGraphicFramePr>
        <p:xfrm>
          <a:off x="719138" y="2643188"/>
          <a:ext cx="770572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Hoja de cálculo" r:id="rId3" imgW="7705812" imgH="1571670" progId="Excel.Sheet.12">
                  <p:embed/>
                </p:oleObj>
              </mc:Choice>
              <mc:Fallback>
                <p:oleObj name="Hoja de cálculo" r:id="rId3" imgW="7705812" imgH="15716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138" y="2643188"/>
                        <a:ext cx="7705725" cy="1571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543</Words>
  <Application>Microsoft Office PowerPoint</Application>
  <PresentationFormat>Presentación en pantalla (4:3)</PresentationFormat>
  <Paragraphs>63</Paragraphs>
  <Slides>9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1_Tema de Office</vt:lpstr>
      <vt:lpstr>Tema de Office</vt:lpstr>
      <vt:lpstr>Imagen de mapa de bits</vt:lpstr>
      <vt:lpstr>Hoja de cálculo de Microsoft Excel</vt:lpstr>
      <vt:lpstr>EJECUCIÓN PRESUPUESTARIA DE GASTOS ACUMULADA al mes de Agosto de 2017 Partida 22: MINISTERIO SECRETARÍA DE LA PRESIDENCIA</vt:lpstr>
      <vt:lpstr>Ejecución Presupuestaria de Gastos Acumulada al mes de Agosto de 2017  Ministerio Secretaría General de la Presidencia</vt:lpstr>
      <vt:lpstr>Ejecución Presupuestaria de Gastos Acumulada al mes de Agosto de 2017  Ministerio Secretaría General de la Presidencia</vt:lpstr>
      <vt:lpstr>Ejecución Presupuestaria de Gastos Acumulada al mes de Agosto de 2017  Ministerio Secretaría General de la Presidencia</vt:lpstr>
      <vt:lpstr>Ejecución Presupuestaria de Gastos Acumulada al mes de Agosto de 2017  Partida 22,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149</cp:revision>
  <cp:lastPrinted>2017-05-05T19:52:29Z</cp:lastPrinted>
  <dcterms:created xsi:type="dcterms:W3CDTF">2016-06-23T13:38:47Z</dcterms:created>
  <dcterms:modified xsi:type="dcterms:W3CDTF">2017-12-05T22:31:46Z</dcterms:modified>
</cp:coreProperties>
</file>