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304" r:id="rId6"/>
    <p:sldId id="264" r:id="rId7"/>
    <p:sldId id="301" r:id="rId8"/>
    <p:sldId id="263" r:id="rId9"/>
    <p:sldId id="265" r:id="rId10"/>
    <p:sldId id="302" r:id="rId11"/>
    <p:sldId id="267" r:id="rId12"/>
    <p:sldId id="303" r:id="rId13"/>
    <p:sldId id="268" r:id="rId14"/>
    <p:sldId id="269" r:id="rId15"/>
    <p:sldId id="305" r:id="rId16"/>
    <p:sldId id="275" r:id="rId17"/>
    <p:sldId id="276" r:id="rId18"/>
    <p:sldId id="300" r:id="rId19"/>
    <p:sldId id="277" r:id="rId20"/>
    <p:sldId id="278" r:id="rId21"/>
    <p:sldId id="306" r:id="rId22"/>
    <p:sldId id="272" r:id="rId2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3" autoAdjust="0"/>
  </p:normalViewPr>
  <p:slideViewPr>
    <p:cSldViewPr>
      <p:cViewPr varScale="1">
        <p:scale>
          <a:sx n="104" d="100"/>
          <a:sy n="10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3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Agosto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21: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4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308" y="548716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86ED8B0-5CC5-49BD-A6B0-915D4886F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04296"/>
              </p:ext>
            </p:extLst>
          </p:nvPr>
        </p:nvGraphicFramePr>
        <p:xfrm>
          <a:off x="414336" y="1916832"/>
          <a:ext cx="8210800" cy="35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3" imgW="8553489" imgH="3781350" progId="Excel.Sheet.12">
                  <p:embed/>
                </p:oleObj>
              </mc:Choice>
              <mc:Fallback>
                <p:oleObj name="Worksheet" r:id="rId3" imgW="8553489" imgH="3781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800" cy="357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071D8EF-B037-4E94-93D2-95F8231DA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96483"/>
              </p:ext>
            </p:extLst>
          </p:nvPr>
        </p:nvGraphicFramePr>
        <p:xfrm>
          <a:off x="414335" y="1916832"/>
          <a:ext cx="8201489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Worksheet" r:id="rId3" imgW="8553489" imgH="4010040" progId="Excel.Sheet.12">
                  <p:embed/>
                </p:oleObj>
              </mc:Choice>
              <mc:Fallback>
                <p:oleObj name="Worksheet" r:id="rId3" imgW="8553489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38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9122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06: SISTEMA DE PROTECCIÓN INTEGRAL A LA INFANCIA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601A28D-CE8A-42CA-A013-68E8FFC33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8727"/>
              </p:ext>
            </p:extLst>
          </p:nvPr>
        </p:nvGraphicFramePr>
        <p:xfrm>
          <a:off x="414335" y="1916832"/>
          <a:ext cx="8201489" cy="407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Worksheet" r:id="rId3" imgW="8553489" imgH="4391010" progId="Excel.Sheet.12">
                  <p:embed/>
                </p:oleObj>
              </mc:Choice>
              <mc:Fallback>
                <p:oleObj name="Worksheet" r:id="rId3" imgW="855348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4074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22411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9E264CF-F419-429A-9043-022D69245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088465"/>
              </p:ext>
            </p:extLst>
          </p:nvPr>
        </p:nvGraphicFramePr>
        <p:xfrm>
          <a:off x="414336" y="1772816"/>
          <a:ext cx="8210799" cy="345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Worksheet" r:id="rId3" imgW="8648576" imgH="3667140" progId="Excel.Sheet.12">
                  <p:embed/>
                </p:oleObj>
              </mc:Choice>
              <mc:Fallback>
                <p:oleObj name="Worksheet" r:id="rId3" imgW="8648576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345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1317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BFC772F-E20D-4815-AAE4-088EDC76A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26417"/>
              </p:ext>
            </p:extLst>
          </p:nvPr>
        </p:nvGraphicFramePr>
        <p:xfrm>
          <a:off x="414336" y="1772817"/>
          <a:ext cx="8201488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Worksheet" r:id="rId3" imgW="8648576" imgH="3362310" progId="Excel.Sheet.12">
                  <p:embed/>
                </p:oleObj>
              </mc:Choice>
              <mc:Fallback>
                <p:oleObj name="Worksheet" r:id="rId3" imgW="8648576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7"/>
                        <a:ext cx="8201488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578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D23D28E-E388-4909-AA51-57325AA2C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57113"/>
              </p:ext>
            </p:extLst>
          </p:nvPr>
        </p:nvGraphicFramePr>
        <p:xfrm>
          <a:off x="414336" y="1724100"/>
          <a:ext cx="8272464" cy="36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Worksheet" r:id="rId3" imgW="8648576" imgH="3857760" progId="Excel.Sheet.12">
                  <p:embed/>
                </p:oleObj>
              </mc:Choice>
              <mc:Fallback>
                <p:oleObj name="Worksheet" r:id="rId3" imgW="8648576" imgH="385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72464" cy="363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4848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2818126-716A-41DD-94A0-592C530FF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101560"/>
              </p:ext>
            </p:extLst>
          </p:nvPr>
        </p:nvGraphicFramePr>
        <p:xfrm>
          <a:off x="414335" y="1724100"/>
          <a:ext cx="8190113" cy="41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Worksheet" r:id="rId3" imgW="8677210" imgH="4848120" progId="Excel.Sheet.12">
                  <p:embed/>
                </p:oleObj>
              </mc:Choice>
              <mc:Fallback>
                <p:oleObj name="Worksheet" r:id="rId3" imgW="8677210" imgH="484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190113" cy="412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41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A7D0970-0E14-4705-AD57-D848ABF00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688937"/>
              </p:ext>
            </p:extLst>
          </p:nvPr>
        </p:nvGraphicFramePr>
        <p:xfrm>
          <a:off x="414336" y="1700808"/>
          <a:ext cx="8210799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Worksheet" r:id="rId3" imgW="8677210" imgH="4733910" progId="Excel.Sheet.12">
                  <p:embed/>
                </p:oleObj>
              </mc:Choice>
              <mc:Fallback>
                <p:oleObj name="Worksheet" r:id="rId3" imgW="8677210" imgH="473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424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00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3C50B82-3411-48B3-B09E-50CA393DD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16069"/>
              </p:ext>
            </p:extLst>
          </p:nvPr>
        </p:nvGraphicFramePr>
        <p:xfrm>
          <a:off x="414337" y="1700807"/>
          <a:ext cx="8201488" cy="438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Worksheet" r:id="rId3" imgW="8658301" imgH="5076810" progId="Excel.Sheet.12">
                  <p:embed/>
                </p:oleObj>
              </mc:Choice>
              <mc:Fallback>
                <p:oleObj name="Worksheet" r:id="rId3" imgW="8658301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7"/>
                        <a:ext cx="8201488" cy="4387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92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 						… 1 de 2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2014DC3-6A4A-42F6-A98F-B014CA655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49632"/>
              </p:ext>
            </p:extLst>
          </p:nvPr>
        </p:nvGraphicFramePr>
        <p:xfrm>
          <a:off x="414336" y="1772816"/>
          <a:ext cx="8210799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Worksheet" r:id="rId3" imgW="8648576" imgH="4810050" progId="Excel.Sheet.12">
                  <p:embed/>
                </p:oleObj>
              </mc:Choice>
              <mc:Fallback>
                <p:oleObj name="Worksheet" r:id="rId3" imgW="8648576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Para el año 2017 la Partida presenta un presupuesto aprobado de </a:t>
            </a:r>
            <a:r>
              <a:rPr lang="es-CL" sz="1600" b="1" dirty="0"/>
              <a:t>$621.072 millones</a:t>
            </a:r>
            <a:r>
              <a:rPr lang="es-CL" sz="1600" dirty="0"/>
              <a:t>, de los cuales un 85,6% se destina a transferencias corrientes y de capital, con una participación de un 63,9% y 21,7% respectivamente, los que al mes de agosto registraron erogaciones del 75,3% y 34,3%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La Ejecución del Ministerio, del mes de agosto ascendió a </a:t>
            </a:r>
            <a:r>
              <a:rPr lang="es-CL" sz="1600" b="1" dirty="0"/>
              <a:t>$45.255 millones</a:t>
            </a:r>
            <a:r>
              <a:rPr lang="es-CL" sz="1600" dirty="0"/>
              <a:t>, es decir, un </a:t>
            </a:r>
            <a:r>
              <a:rPr lang="es-CL" sz="1600" b="1" dirty="0"/>
              <a:t>7,3%</a:t>
            </a:r>
            <a:r>
              <a:rPr lang="es-CL" sz="1600" dirty="0"/>
              <a:t> respecto de la ley inicial, 1 punto porcentual por sobre el gasto registrado a igual mes del año 2016 (6,2%).  Mientras que la ejecución acumulada a agosto de 2017 ascendió a </a:t>
            </a:r>
            <a:r>
              <a:rPr lang="es-CL" sz="1600" b="1" dirty="0"/>
              <a:t>$425.900 millones</a:t>
            </a:r>
            <a:r>
              <a:rPr lang="es-CL" sz="1600" dirty="0"/>
              <a:t>, equivalente a un </a:t>
            </a:r>
            <a:r>
              <a:rPr lang="es-CL" sz="1600" b="1" dirty="0"/>
              <a:t>65,7%</a:t>
            </a:r>
            <a:r>
              <a:rPr lang="es-CL" sz="1600" dirty="0"/>
              <a:t> del presupuesto vigente y un </a:t>
            </a:r>
            <a:r>
              <a:rPr lang="es-CL" sz="1600" b="1" dirty="0"/>
              <a:t>68,6%</a:t>
            </a:r>
            <a:r>
              <a:rPr lang="es-CL" sz="1600" dirty="0"/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agosto un incremento consolidado de </a:t>
            </a:r>
            <a:r>
              <a:rPr lang="es-CL" sz="1600" b="1" dirty="0"/>
              <a:t>$27.472 millones</a:t>
            </a:r>
            <a:r>
              <a:rPr lang="es-CL" sz="1600" dirty="0"/>
              <a:t>.  Afectando la mayoría de los subtítulos, destacando por su monto “servicio de la deuda”, “saldo final de caja” y “bienes y servicios de consumo” que presentan aumentos de $23.869 millones; $1.358 millones; y, $1.582 millones respectivamente. Asimismo, el subtítulo 24 “transferencias corrientes” y 33 “transferencias de capital”, experimentan una disminución por un monto de $318 millones y $1.358 millones respectivamente.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89059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C81CB51-3D0B-4A0F-9530-68033D343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52220"/>
              </p:ext>
            </p:extLst>
          </p:nvPr>
        </p:nvGraphicFramePr>
        <p:xfrm>
          <a:off x="414336" y="1772817"/>
          <a:ext cx="8201488" cy="211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Worksheet" r:id="rId3" imgW="8648576" imgH="2219400" progId="Excel.Sheet.12">
                  <p:embed/>
                </p:oleObj>
              </mc:Choice>
              <mc:Fallback>
                <p:oleObj name="Worksheet" r:id="rId3" imgW="8648576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7"/>
                        <a:ext cx="8201488" cy="211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83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778" y="566231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3778" y="127895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18D1599-28B6-4F30-879D-99CD45816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03637"/>
              </p:ext>
            </p:extLst>
          </p:nvPr>
        </p:nvGraphicFramePr>
        <p:xfrm>
          <a:off x="413778" y="1628801"/>
          <a:ext cx="8211357" cy="403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Worksheet" r:id="rId3" imgW="8648576" imgH="4314870" progId="Excel.Sheet.12">
                  <p:embed/>
                </p:oleObj>
              </mc:Choice>
              <mc:Fallback>
                <p:oleObj name="Worksheet" r:id="rId3" imgW="8648576" imgH="4314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78" y="1628801"/>
                        <a:ext cx="8211357" cy="4033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</a:t>
            </a:r>
            <a:r>
              <a:rPr lang="es-CL" sz="1800" dirty="0"/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Los subtítulo que presentan el mayor nivel de gasto por su incidencia en la ejecución total de la Partida con un 79,9%, son: </a:t>
            </a:r>
            <a:r>
              <a:rPr lang="es-CL" sz="1600" b="1" dirty="0"/>
              <a:t>“transferencias corrientes” y “gastos en personal”, </a:t>
            </a:r>
            <a:r>
              <a:rPr lang="es-CL" sz="1600" dirty="0"/>
              <a:t>con erogaciones de </a:t>
            </a:r>
            <a:r>
              <a:rPr lang="es-CL" sz="1600" b="1" dirty="0"/>
              <a:t>75,3% y 67,4% </a:t>
            </a:r>
            <a:r>
              <a:rPr lang="es-CL" sz="1600" dirty="0"/>
              <a:t>respectivamente.</a:t>
            </a:r>
          </a:p>
          <a:p>
            <a:pPr marL="360363"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/>
              <a:t>En el caso de las </a:t>
            </a:r>
            <a:r>
              <a:rPr lang="es-CL" sz="1600" b="1" dirty="0"/>
              <a:t>transferencias corrientes </a:t>
            </a:r>
            <a:r>
              <a:rPr lang="es-CL" sz="1600" dirty="0"/>
              <a:t>el gasto se explica por las transferencias al gobierno central realizadas por la Subsecretaría de Servicios Sociales (programa Ingreso Ético Familiar y Sistema Chile Solidario) a través de las asignaciones 24.03.021 “Subsidio Empleo a la Mujer, Ley N°20.595 – SENCE” y 24.03.337 “Bonos Art. 2° Transitorio, Ley N°19.949” las que alcanzan una ejecución del 100% (representando a su vez el 36,9% del gasto total del subtítulo).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el 72% del presupuesto inicial, se concentró en el programa Ingreso Ético Familiar y Sistema Chile Solidario (39%), Fondo de Solidaridad e Inversión Social (13%) y la Corporación Nacional de Desarrollo Indígena (20%), los que al mes de agosto alcanzaron niveles de ejecución de 83,7%, 68% y 35,5% respectivamente, calculados respecto al presupuesto vigente.</a:t>
            </a:r>
            <a:endParaRPr lang="es-CL" sz="1600" b="1" i="1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El programa Ingreso Ético Familiar y Sistema Chile Solidario es el que presenta el mayor avance con un 83,7%, mientras que la Corporación Nacional de Desarrollo Indígena es la que presenta la ejecución menor con un 35,5%, explicado éste último por el bajo nivel de gasto de los subtítulos 24 transparencias corrientes y 33 transferencias de capital, que alcanzan gastos de 51,4 % y 23,1% respectivamente, representando a su vez al 84% del programa.</a:t>
            </a:r>
          </a:p>
        </p:txBody>
      </p:sp>
    </p:spTree>
    <p:extLst>
      <p:ext uri="{BB962C8B-B14F-4D97-AF65-F5344CB8AC3E}">
        <p14:creationId xmlns:p14="http://schemas.microsoft.com/office/powerpoint/2010/main" val="32331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676" y="44371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F3B046D-7321-4124-97DE-898D01E19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67694"/>
              </p:ext>
            </p:extLst>
          </p:nvPr>
        </p:nvGraphicFramePr>
        <p:xfrm>
          <a:off x="432477" y="1724100"/>
          <a:ext cx="8211461" cy="27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3" imgW="8105879" imgH="2790720" progId="Excel.Sheet.12">
                  <p:embed/>
                </p:oleObj>
              </mc:Choice>
              <mc:Fallback>
                <p:oleObj name="Worksheet" r:id="rId3" imgW="8105879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77" y="1724100"/>
                        <a:ext cx="8211461" cy="27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044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51A7EF-03A5-435B-BF0D-F4341211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882103"/>
            <a:ext cx="4085656" cy="2522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710F38-55DE-49CA-AAFB-C8652488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82103"/>
            <a:ext cx="4053136" cy="25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9761" y="426369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D0740F9-010B-465F-BE41-84FADCA03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25945"/>
              </p:ext>
            </p:extLst>
          </p:nvPr>
        </p:nvGraphicFramePr>
        <p:xfrm>
          <a:off x="414336" y="1700808"/>
          <a:ext cx="8210799" cy="256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Worksheet" r:id="rId4" imgW="8448678" imgH="2409750" progId="Excel.Sheet.12">
                  <p:embed/>
                </p:oleObj>
              </mc:Choice>
              <mc:Fallback>
                <p:oleObj name="Worksheet" r:id="rId4" imgW="8448678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256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6333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2CC28FB-24CB-4414-B015-0DAA0333E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36776"/>
              </p:ext>
            </p:extLst>
          </p:nvPr>
        </p:nvGraphicFramePr>
        <p:xfrm>
          <a:off x="414335" y="1772816"/>
          <a:ext cx="8199425" cy="453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3" imgW="8553489" imgH="4695840" progId="Excel.Sheet.12">
                  <p:embed/>
                </p:oleObj>
              </mc:Choice>
              <mc:Fallback>
                <p:oleObj name="Worksheet" r:id="rId3" imgW="8553489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199425" cy="4537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034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19675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E0D04C8-972E-4416-8CC2-129EBAA61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633031"/>
              </p:ext>
            </p:extLst>
          </p:nvPr>
        </p:nvGraphicFramePr>
        <p:xfrm>
          <a:off x="414336" y="1652092"/>
          <a:ext cx="82108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3" imgW="8553489" imgH="2409750" progId="Excel.Sheet.12">
                  <p:embed/>
                </p:oleObj>
              </mc:Choice>
              <mc:Fallback>
                <p:oleObj name="Worksheet" r:id="rId3" imgW="8553489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2"/>
                        <a:ext cx="821080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11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1157</Words>
  <Application>Microsoft Office PowerPoint</Application>
  <PresentationFormat>Presentación en pantalla (4:3)</PresentationFormat>
  <Paragraphs>96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Agosto de 2017 Partida 21: MINISTERIO DE DESARROLLO SOCIAL</vt:lpstr>
      <vt:lpstr>Ejecución Presupuestaria de Gastos Acumulada al mes de Agosto de 2017  Ministerio de Desarrollo Social</vt:lpstr>
      <vt:lpstr>Ejecución Presupuestaria de Gastos Acumulada al mes de Agosto de 2017  Ministerio de Desarrollo Social</vt:lpstr>
      <vt:lpstr>Ejecución Presupuestaria de Gastos Acumulada al mes de Agosto de 2017  Ministerio de Desarrollo Social</vt:lpstr>
      <vt:lpstr>Ejecución Presupuestaria de Gastos Acumulada al mes de Agosto de 2017  Ministerio de Desarrollo Social</vt:lpstr>
      <vt:lpstr>Ejecución Presupuestaria de Gastos Acumulada al mes de Agosto de 2017  Ministerio de Desarrollo Social</vt:lpstr>
      <vt:lpstr>Ejecución Presupuestaria de Gastos Acumulada al mes de Agosto de 2017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183</cp:revision>
  <cp:lastPrinted>2017-06-15T16:55:12Z</cp:lastPrinted>
  <dcterms:created xsi:type="dcterms:W3CDTF">2016-06-23T13:38:47Z</dcterms:created>
  <dcterms:modified xsi:type="dcterms:W3CDTF">2017-11-02T18:35:35Z</dcterms:modified>
</cp:coreProperties>
</file>