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Agosto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agosto ascendió a $11.071 millones, es decir, un 38,1% respecto de la ley inicial.  Con ello, la ejecución acumulada </a:t>
            </a:r>
            <a:r>
              <a:rPr lang="es-CL" sz="1600"/>
              <a:t>a agosto </a:t>
            </a:r>
            <a:r>
              <a:rPr lang="es-CL" sz="1600" dirty="0"/>
              <a:t>de 2017 ascendió a </a:t>
            </a:r>
            <a:r>
              <a:rPr lang="es-CL" sz="1600" b="1" dirty="0"/>
              <a:t>$23.088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79,4% </a:t>
            </a:r>
            <a:r>
              <a:rPr lang="es-CL" sz="1600" dirty="0"/>
              <a:t>del presupuesto inicial, siendo 13 puntos porcentuales superior respecto a igual periodo del año 2016.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62%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agosto alcanzó un nivel de ejecución de </a:t>
            </a:r>
            <a:r>
              <a:rPr lang="es-CL" sz="1600" b="1" dirty="0"/>
              <a:t>58%.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 los subtítulos </a:t>
            </a:r>
            <a:r>
              <a:rPr lang="es-CL" sz="1600" b="1" dirty="0"/>
              <a:t>bienes y servicios de consumo y transferencias corrientes </a:t>
            </a:r>
            <a:r>
              <a:rPr lang="es-CL" sz="1600" dirty="0"/>
              <a:t>que alcanzaron una erogación de </a:t>
            </a:r>
            <a:r>
              <a:rPr lang="es-CL" sz="1600" b="1" dirty="0"/>
              <a:t>42,9% y 57,3% </a:t>
            </a:r>
            <a:r>
              <a:rPr lang="es-CL" sz="1600" dirty="0"/>
              <a:t>respectivamente y una participación dentro de la Secretaría del  52,5%.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84,1%</a:t>
            </a:r>
            <a:r>
              <a:rPr lang="es-CL" sz="1600" dirty="0"/>
              <a:t>, donde los niveles de gasto más bajos se registran en la asignación relativa al “Programa de Televisión Cultural y Educativa CNTV Infantil  (ex  </a:t>
            </a:r>
            <a:r>
              <a:rPr lang="es-CL" sz="1600" dirty="0" err="1"/>
              <a:t>Novasur</a:t>
            </a:r>
            <a:r>
              <a:rPr lang="es-CL" sz="1600" dirty="0"/>
              <a:t>)” que  presenta una erogación del 27,6%.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A nivel agregado, los subtítulos que presentan la mayor erogación, son </a:t>
            </a:r>
            <a:r>
              <a:rPr lang="es-CL" sz="1600" b="1" dirty="0"/>
              <a:t>servicio de la deuda, con un 95,3% y transferencias corrientes</a:t>
            </a:r>
            <a:r>
              <a:rPr lang="es-CL" sz="1600" dirty="0"/>
              <a:t>, con desembolsos que alcanza un </a:t>
            </a:r>
            <a:r>
              <a:rPr lang="es-CL" sz="1600" b="1" dirty="0"/>
              <a:t>70,8%</a:t>
            </a:r>
            <a:r>
              <a:rPr lang="es-CL" sz="1600" dirty="0"/>
              <a:t>, que a su vez representa el 54,5% de los recursos ejecutados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20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E306B43-BB19-4B2C-AA14-1C1607C49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698994"/>
              </p:ext>
            </p:extLst>
          </p:nvPr>
        </p:nvGraphicFramePr>
        <p:xfrm>
          <a:off x="414337" y="1724100"/>
          <a:ext cx="8201487" cy="1796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24100"/>
                        <a:ext cx="8201487" cy="1796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01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F207B25-8F2E-4F76-B789-1F7A1C8FF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133016"/>
            <a:ext cx="4114800" cy="236891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6628441-39D7-4615-9E18-2ECA94AB8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02" y="2133013"/>
            <a:ext cx="4007733" cy="236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308238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B8647F3-893E-4EE7-BCB9-A7AF3D007B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510057"/>
              </p:ext>
            </p:extLst>
          </p:nvPr>
        </p:nvGraphicFramePr>
        <p:xfrm>
          <a:off x="414336" y="1725938"/>
          <a:ext cx="8210799" cy="1343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25938"/>
                        <a:ext cx="8210799" cy="1343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3462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ACC3FAC5-6686-436A-9466-AC94564686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426519"/>
              </p:ext>
            </p:extLst>
          </p:nvPr>
        </p:nvGraphicFramePr>
        <p:xfrm>
          <a:off x="467544" y="1700807"/>
          <a:ext cx="8148280" cy="4747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Worksheet" r:id="rId3" imgW="8648576" imgH="5191020" progId="Excel.Sheet.12">
                  <p:embed/>
                </p:oleObj>
              </mc:Choice>
              <mc:Fallback>
                <p:oleObj name="Worksheet" r:id="rId3" imgW="8648576" imgH="5191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7"/>
                        <a:ext cx="8148280" cy="4747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647" y="54666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E36761E-7100-469D-8EB9-2A0B6B6E4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763761"/>
              </p:ext>
            </p:extLst>
          </p:nvPr>
        </p:nvGraphicFramePr>
        <p:xfrm>
          <a:off x="414336" y="1796108"/>
          <a:ext cx="8201488" cy="364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Worksheet" r:id="rId3" imgW="8648576" imgH="3895830" progId="Excel.Sheet.12">
                  <p:embed/>
                </p:oleObj>
              </mc:Choice>
              <mc:Fallback>
                <p:oleObj name="Worksheet" r:id="rId3" imgW="8648576" imgH="38958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96108"/>
                        <a:ext cx="8201488" cy="3649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432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Agosto de 2017 Partida 20: MINISTERIO SECRETARÍA GENERAL DE GOBIERNO</vt:lpstr>
      <vt:lpstr>Ejecución Presupuestaria de Gastos Acumulada al mes de Agosto de 2017  Ministerio Secretaría General de Gobierno</vt:lpstr>
      <vt:lpstr>Ejecución Presupuestaria de Gastos Acumulada al mes de Agosto de 2017  Ministerio Secretaría General de Gobierno</vt:lpstr>
      <vt:lpstr>Presentación de PowerPoint</vt:lpstr>
      <vt:lpstr>Ejecución Presupuestaria de Gastos Acumulada al mes de Agosto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154</cp:revision>
  <cp:lastPrinted>2016-10-11T11:56:42Z</cp:lastPrinted>
  <dcterms:created xsi:type="dcterms:W3CDTF">2016-06-23T13:38:47Z</dcterms:created>
  <dcterms:modified xsi:type="dcterms:W3CDTF">2017-11-02T18:36:41Z</dcterms:modified>
</cp:coreProperties>
</file>