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98" r:id="rId4"/>
    <p:sldId id="264" r:id="rId5"/>
    <p:sldId id="299" r:id="rId6"/>
    <p:sldId id="263" r:id="rId7"/>
    <p:sldId id="265" r:id="rId8"/>
    <p:sldId id="267" r:id="rId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02-11-2017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02-11-2017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02-11-2017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02-11-2017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02-11-2017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02-11-2017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Agosto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20: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SECRETARÍA GENERAL DE GOBIERNO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octubre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1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La Ejecución de la Partida del mes de agosto ascendió a $11.071 millones, es decir, un 38,1% respecto de la ley inicial.  Con ello, la ejecución acumulada </a:t>
            </a:r>
            <a:r>
              <a:rPr lang="es-CL" sz="1600"/>
              <a:t>a agosto </a:t>
            </a:r>
            <a:r>
              <a:rPr lang="es-CL" sz="1600" dirty="0"/>
              <a:t>de 2017 ascendió a </a:t>
            </a:r>
            <a:r>
              <a:rPr lang="es-CL" sz="1600" b="1" dirty="0"/>
              <a:t>$23.088 millones</a:t>
            </a:r>
            <a:r>
              <a:rPr lang="es-CL" sz="1600" dirty="0"/>
              <a:t>, equivalente a un gasto de </a:t>
            </a:r>
            <a:r>
              <a:rPr lang="es-CL" sz="1600" b="1" dirty="0"/>
              <a:t>79,4% </a:t>
            </a:r>
            <a:r>
              <a:rPr lang="es-CL" sz="1600" dirty="0"/>
              <a:t>del presupuesto inicial, siendo 13 puntos porcentuales superior respecto a igual periodo del año 2016.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En cuanto a los programas, el 62% del presupuesto vigente, se concentra en la </a:t>
            </a:r>
            <a:r>
              <a:rPr lang="es-CL" sz="1600" b="1" dirty="0"/>
              <a:t>Secretaría General de Gobierno</a:t>
            </a:r>
            <a:r>
              <a:rPr lang="es-CL" sz="1600" dirty="0"/>
              <a:t> que al mes de agosto alcanzó un nivel de ejecución de </a:t>
            </a:r>
            <a:r>
              <a:rPr lang="es-CL" sz="1600" b="1" dirty="0"/>
              <a:t>58%.  </a:t>
            </a:r>
            <a:r>
              <a:rPr lang="es-CL" sz="1600" dirty="0"/>
              <a:t>Ejecución afectada por</a:t>
            </a:r>
            <a:r>
              <a:rPr lang="es-CL" sz="1600" b="1" dirty="0"/>
              <a:t> </a:t>
            </a:r>
            <a:r>
              <a:rPr lang="es-CL" sz="1600" dirty="0"/>
              <a:t>el nivel de ejecución de los subtítulos </a:t>
            </a:r>
            <a:r>
              <a:rPr lang="es-CL" sz="1600" b="1" dirty="0"/>
              <a:t>bienes y servicios de consumo y transferencias corrientes </a:t>
            </a:r>
            <a:r>
              <a:rPr lang="es-CL" sz="1600" dirty="0"/>
              <a:t>que alcanzaron una erogación de </a:t>
            </a:r>
            <a:r>
              <a:rPr lang="es-CL" sz="1600" b="1" dirty="0"/>
              <a:t>42,9% y 57,3% </a:t>
            </a:r>
            <a:r>
              <a:rPr lang="es-CL" sz="1600" dirty="0"/>
              <a:t>respectivamente y una participación dentro de la Secretaría del  52,5%.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El programa </a:t>
            </a:r>
            <a:r>
              <a:rPr lang="es-CL" sz="1600" b="1" dirty="0"/>
              <a:t>Consejo Nacional de Televisión </a:t>
            </a:r>
            <a:r>
              <a:rPr lang="es-CL" sz="1600" dirty="0"/>
              <a:t>presentó un </a:t>
            </a:r>
            <a:r>
              <a:rPr lang="es-CL" sz="1600" b="1" dirty="0"/>
              <a:t>avance de 84,1%</a:t>
            </a:r>
            <a:r>
              <a:rPr lang="es-CL" sz="1600" dirty="0"/>
              <a:t>, donde los niveles de gasto más bajos se registran en la asignación relativa al “Programa de Televisión Cultural y Educativa CNTV Infantil  (ex  </a:t>
            </a:r>
            <a:r>
              <a:rPr lang="es-CL" sz="1600" dirty="0" err="1"/>
              <a:t>Novasur</a:t>
            </a:r>
            <a:r>
              <a:rPr lang="es-CL" sz="1600" dirty="0"/>
              <a:t>)” que  presenta una erogación del 27,6%.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s-CL" sz="1600" dirty="0"/>
              <a:t>A nivel agregado, los subtítulos que presentan la mayor erogación, son </a:t>
            </a:r>
            <a:r>
              <a:rPr lang="es-CL" sz="1600" b="1" dirty="0"/>
              <a:t>servicio de la deuda, con un 95,3% y transferencias corrientes</a:t>
            </a:r>
            <a:r>
              <a:rPr lang="es-CL" sz="1600" dirty="0"/>
              <a:t>, con desembolsos que alcanza un </a:t>
            </a:r>
            <a:r>
              <a:rPr lang="es-CL" sz="1600" b="1" dirty="0"/>
              <a:t>70,8%</a:t>
            </a:r>
            <a:r>
              <a:rPr lang="es-CL" sz="1600" dirty="0"/>
              <a:t>, que a su vez representa el 54,5% de los recursos ejecutados a la fecha.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352034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2E306B43-BB19-4B2C-AA14-1C1607C494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3698994"/>
              </p:ext>
            </p:extLst>
          </p:nvPr>
        </p:nvGraphicFramePr>
        <p:xfrm>
          <a:off x="414337" y="1724100"/>
          <a:ext cx="8201487" cy="17962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Worksheet" r:id="rId3" imgW="8105879" imgH="1838430" progId="Excel.Sheet.12">
                  <p:embed/>
                </p:oleObj>
              </mc:Choice>
              <mc:Fallback>
                <p:oleObj name="Worksheet" r:id="rId3" imgW="8105879" imgH="18384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7" y="1724100"/>
                        <a:ext cx="8201487" cy="17962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50193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Comportamiento de la Ejecución Presupuestaria de la Partida 2016 - 2017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F207B25-8F2E-4F76-B789-1F7A1C8FF1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2133016"/>
            <a:ext cx="4114800" cy="236891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6628441-39D7-4615-9E18-2ECA94AB83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7402" y="2133013"/>
            <a:ext cx="4007733" cy="236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37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20,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6" y="308238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2B8647F3-893E-4EE7-BCB9-A7AF3D007B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510057"/>
              </p:ext>
            </p:extLst>
          </p:nvPr>
        </p:nvGraphicFramePr>
        <p:xfrm>
          <a:off x="414336" y="1725938"/>
          <a:ext cx="8210799" cy="1343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Worksheet" r:id="rId4" imgW="8420044" imgH="1266840" progId="Excel.Sheet.12">
                  <p:embed/>
                </p:oleObj>
              </mc:Choice>
              <mc:Fallback>
                <p:oleObj name="Worksheet" r:id="rId4" imgW="8420044" imgH="12668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336" y="1725938"/>
                        <a:ext cx="8210799" cy="13430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01, Programa 01: SECRETARÍA GENERAL DE GOBIERNO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3462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ACC3FAC5-6686-436A-9466-AC94564686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6426519"/>
              </p:ext>
            </p:extLst>
          </p:nvPr>
        </p:nvGraphicFramePr>
        <p:xfrm>
          <a:off x="467544" y="1700807"/>
          <a:ext cx="8148280" cy="4747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Worksheet" r:id="rId3" imgW="8648576" imgH="5191020" progId="Excel.Sheet.12">
                  <p:embed/>
                </p:oleObj>
              </mc:Choice>
              <mc:Fallback>
                <p:oleObj name="Worksheet" r:id="rId3" imgW="8648576" imgH="519102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1700807"/>
                        <a:ext cx="8148280" cy="47474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0647" y="546664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Agosto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20, Capítulo 02, Programa 01: CONSEJO NACIONAL DE TELEVISIÓN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CE36761E-7100-469D-8EB9-2A0B6B6E4F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6763761"/>
              </p:ext>
            </p:extLst>
          </p:nvPr>
        </p:nvGraphicFramePr>
        <p:xfrm>
          <a:off x="414336" y="1796108"/>
          <a:ext cx="8201488" cy="3649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Worksheet" r:id="rId3" imgW="8648576" imgH="3895830" progId="Excel.Sheet.12">
                  <p:embed/>
                </p:oleObj>
              </mc:Choice>
              <mc:Fallback>
                <p:oleObj name="Worksheet" r:id="rId3" imgW="8648576" imgH="389583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336" y="1796108"/>
                        <a:ext cx="8201488" cy="36491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2630</TotalTime>
  <Words>432</Words>
  <Application>Microsoft Office PowerPoint</Application>
  <PresentationFormat>Presentación en pantalla (4:3)</PresentationFormat>
  <Paragraphs>32</Paragraphs>
  <Slides>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Worksheet</vt:lpstr>
      <vt:lpstr>EJECUCIÓN PRESUPUESTARIA DE GASTOS ACUMULADA al mes de Agosto de 2017 Partida 20: MINISTERIO SECRETARÍA GENERAL DE GOBIERNO</vt:lpstr>
      <vt:lpstr>Ejecución Presupuestaria de Gastos Acumulada al mes de Agosto de 2017  Ministerio Secretaría General de Gobierno</vt:lpstr>
      <vt:lpstr>Ejecución Presupuestaria de Gastos Acumulada al mes de Agosto de 2017  Ministerio Secretaría General de Gobierno</vt:lpstr>
      <vt:lpstr>Presentación de PowerPoint</vt:lpstr>
      <vt:lpstr>Ejecución Presupuestaria de Gastos Acumulada al mes de Agosto de 2017  Partida 20, Resumen por Capítulos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154</cp:revision>
  <cp:lastPrinted>2016-10-11T11:56:42Z</cp:lastPrinted>
  <dcterms:created xsi:type="dcterms:W3CDTF">2016-06-23T13:38:47Z</dcterms:created>
  <dcterms:modified xsi:type="dcterms:W3CDTF">2017-11-02T18:36:41Z</dcterms:modified>
</cp:coreProperties>
</file>