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19"/>
  </p:notesMasterIdLst>
  <p:handoutMasterIdLst>
    <p:handoutMasterId r:id="rId20"/>
  </p:handoutMasterIdLst>
  <p:sldIdLst>
    <p:sldId id="256" r:id="rId3"/>
    <p:sldId id="298" r:id="rId4"/>
    <p:sldId id="300" r:id="rId5"/>
    <p:sldId id="264" r:id="rId6"/>
    <p:sldId id="301" r:id="rId7"/>
    <p:sldId id="263" r:id="rId8"/>
    <p:sldId id="265" r:id="rId9"/>
    <p:sldId id="269" r:id="rId10"/>
    <p:sldId id="271" r:id="rId11"/>
    <p:sldId id="273" r:id="rId12"/>
    <p:sldId id="274" r:id="rId13"/>
    <p:sldId id="275" r:id="rId14"/>
    <p:sldId id="287" r:id="rId15"/>
    <p:sldId id="288" r:id="rId16"/>
    <p:sldId id="289" r:id="rId17"/>
    <p:sldId id="290" r:id="rId18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>
      <p:cViewPr varScale="1">
        <p:scale>
          <a:sx n="111" d="100"/>
          <a:sy n="111" d="100"/>
        </p:scale>
        <p:origin x="1572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02-11-2017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0933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2488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64956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CB32A8-ACCF-408E-AE69-3B995A8F0BFF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825204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054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7890853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8883964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69195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09718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706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22748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02360-A21A-4CCD-BCB0-8531ABD610AB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84742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852958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A67D08-3D11-4B0F-A15F-9F52EB68D63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9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8813F-3287-4428-A15C-12A23CF4CFA4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6052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C7CA73-43A2-4A16-A5CB-3D4B44330E0D}" type="datetime1">
              <a:rPr lang="es-CL" smtClean="0"/>
              <a:t>02-11-2017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253105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AF36A-EDE5-4FA8-84EC-3AA788C97240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123680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D39C1-1D08-4F24-AE34-397A80400841}" type="datetime1">
              <a:rPr lang="es-CL" smtClean="0"/>
              <a:t>02-11-2017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0855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55497-5A8F-46E9-977B-DA4B0E8E00C9}" type="datetime1">
              <a:rPr lang="es-CL" smtClean="0"/>
              <a:t>02-11-2017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51522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ED8E3-6EAB-4093-9165-930AB8B37E7F}" type="datetime1">
              <a:rPr lang="es-CL" smtClean="0"/>
              <a:t>02-11-2017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19392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437570-0FE3-4267-B1AE-9E8F529BA4FA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75123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9995C-6C5E-4774-930D-FE8EA32FE7EF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24499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2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630719" y="260648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2114182832"/>
              </p:ext>
            </p:extLst>
          </p:nvPr>
        </p:nvGraphicFramePr>
        <p:xfrm>
          <a:off x="5940152" y="203419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1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203419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444208" y="231031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35791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C81B57-98A3-47CA-AF2F-CC564015EFD3}" type="datetime1">
              <a:rPr lang="es-CL" smtClean="0"/>
              <a:t>02-11-2017</a:t>
            </a:fld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10" name="4 CuadroTexto"/>
          <p:cNvSpPr txBox="1"/>
          <p:nvPr userDrawn="1"/>
        </p:nvSpPr>
        <p:spPr>
          <a:xfrm>
            <a:off x="6702727" y="82405"/>
            <a:ext cx="2189753" cy="16346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7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7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11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3" name="2 Objeto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596557328"/>
              </p:ext>
            </p:extLst>
          </p:nvPr>
        </p:nvGraphicFramePr>
        <p:xfrm>
          <a:off x="6012160" y="44624"/>
          <a:ext cx="565001" cy="4172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4" name="Imagen de mapa de bits" r:id="rId14" imgW="743054" imgH="523810" progId="PBrush">
                  <p:embed/>
                </p:oleObj>
              </mc:Choice>
              <mc:Fallback>
                <p:oleObj name="Imagen de mapa de bits" r:id="rId14" imgW="743054" imgH="523810" progId="PBrush">
                  <p:embed/>
                  <p:pic>
                    <p:nvPicPr>
                      <p:cNvPr id="0" name="11 Objeto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44624"/>
                        <a:ext cx="565001" cy="4172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4 Rectángulo"/>
          <p:cNvSpPr/>
          <p:nvPr userDrawn="1"/>
        </p:nvSpPr>
        <p:spPr>
          <a:xfrm>
            <a:off x="6516216" y="44624"/>
            <a:ext cx="25922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240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050" b="1" kern="1200" dirty="0">
                <a:solidFill>
                  <a:srgbClr val="943634"/>
                </a:solidFill>
                <a:effectLst>
                  <a:outerShdw blurRad="50800" dist="38100" dir="10800000" algn="r">
                    <a:srgbClr val="000000">
                      <a:alpha val="40000"/>
                    </a:srgbClr>
                  </a:outerShdw>
                </a:effectLst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000" dirty="0">
              <a:effectLst/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923576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1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13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15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5.emf"/><Relationship Id="rId4" Type="http://schemas.openxmlformats.org/officeDocument/2006/relationships/oleObject" Target="../embeddings/oleObject5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280920" cy="2016224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400" b="1" dirty="0">
                <a:latin typeface="+mn-lt"/>
              </a:rPr>
              <a:t>EJECUCIÓN PRESUPUESTARIA DE GASTOS ACUMULADA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al mes de Agosto de 2017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Partida 19:</a:t>
            </a:r>
            <a:br>
              <a:rPr lang="es-CL" sz="2400" b="1" dirty="0">
                <a:latin typeface="+mn-lt"/>
              </a:rPr>
            </a:br>
            <a:r>
              <a:rPr lang="es-CL" sz="2400" b="1" dirty="0">
                <a:latin typeface="+mn-lt"/>
              </a:rPr>
              <a:t>MINISTERIO DE TRANSPORTES Y TELECOMUNICACIONES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Valparaíso, octubre 2017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4 CuadroTexto"/>
          <p:cNvSpPr txBox="1"/>
          <p:nvPr/>
        </p:nvSpPr>
        <p:spPr>
          <a:xfrm>
            <a:off x="1844875" y="1064930"/>
            <a:ext cx="3771241" cy="34995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0"/>
              </a:spcAft>
            </a:pPr>
            <a:r>
              <a:rPr lang="es-CL" sz="1200" b="1" kern="1200" dirty="0">
                <a:solidFill>
                  <a:srgbClr val="22519E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    </a:t>
            </a:r>
            <a:r>
              <a:rPr lang="es-CL" sz="1200" b="1" kern="1200" dirty="0">
                <a:solidFill>
                  <a:srgbClr val="3B6285"/>
                </a:solidFill>
                <a:effectLst>
                  <a:outerShdw blurRad="63500" dist="50800" dir="13500000" sx="0" sy="0">
                    <a:srgbClr val="000000">
                      <a:alpha val="50000"/>
                    </a:srgbClr>
                  </a:outerShdw>
                </a:effectLst>
                <a:latin typeface="Andalus"/>
                <a:ea typeface="Times New Roman"/>
              </a:rPr>
              <a:t>SENADO DE LA REPÚBLICA DE CHILE</a:t>
            </a:r>
            <a:endParaRPr lang="es-CL" sz="2400" dirty="0">
              <a:solidFill>
                <a:srgbClr val="3B6285"/>
              </a:solidFill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6" name="5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421450"/>
              </p:ext>
            </p:extLst>
          </p:nvPr>
        </p:nvGraphicFramePr>
        <p:xfrm>
          <a:off x="410078" y="836712"/>
          <a:ext cx="1209594" cy="8933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3" name="Imagen de mapa de bits" r:id="rId3" imgW="743054" imgH="523810" progId="PBrush">
                  <p:embed/>
                </p:oleObj>
              </mc:Choice>
              <mc:Fallback>
                <p:oleObj name="Imagen de mapa de bits" r:id="rId3" imgW="743054" imgH="523810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078" y="836712"/>
                        <a:ext cx="1209594" cy="8933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7 Rectángulo"/>
          <p:cNvSpPr/>
          <p:nvPr/>
        </p:nvSpPr>
        <p:spPr>
          <a:xfrm>
            <a:off x="1547664" y="992922"/>
            <a:ext cx="44644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2806065" algn="ctr"/>
                <a:tab pos="5612130" algn="r"/>
              </a:tabLst>
              <a:defRPr/>
            </a:pPr>
            <a:r>
              <a:rPr lang="es-CL" sz="40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U</a:t>
            </a:r>
            <a:r>
              <a:rPr lang="es-CL" sz="1600" b="1" kern="1200" dirty="0">
                <a:solidFill>
                  <a:srgbClr val="943634"/>
                </a:solidFill>
                <a:latin typeface="Andalus" pitchFamily="18" charset="-78"/>
                <a:ea typeface="Times New Roman"/>
                <a:cs typeface="Andalus" pitchFamily="18" charset="-78"/>
              </a:rPr>
              <a:t>NIDAD DE ASESORÍA PRESUPUESTARIA</a:t>
            </a:r>
            <a:endParaRPr lang="es-CL" sz="1400" dirty="0">
              <a:latin typeface="Andalus" pitchFamily="18" charset="-78"/>
              <a:ea typeface="Times New Roman"/>
              <a:cs typeface="Andalus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013176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04: Unidad Operativa de Control de Tránsito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9E28B98-7305-4143-BC55-D178B29FBF8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6246708"/>
              </p:ext>
            </p:extLst>
          </p:nvPr>
        </p:nvGraphicFramePr>
        <p:xfrm>
          <a:off x="428624" y="1652589"/>
          <a:ext cx="8196511" cy="33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4" y="1652589"/>
                        <a:ext cx="8196511" cy="336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05: Fiscalización y Control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622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94FC9BE7-C2D6-4074-B66F-8D52D514FE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0861491"/>
              </p:ext>
            </p:extLst>
          </p:nvPr>
        </p:nvGraphicFramePr>
        <p:xfrm>
          <a:off x="428625" y="1700809"/>
          <a:ext cx="8187200" cy="30963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3" name="Worksheet" r:id="rId3" imgW="8725024" imgH="3362310" progId="Excel.Sheet.12">
                  <p:embed/>
                </p:oleObj>
              </mc:Choice>
              <mc:Fallback>
                <p:oleObj name="Worksheet" r:id="rId3" imgW="8725024" imgH="33623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28625" y="1700809"/>
                        <a:ext cx="8187200" cy="30963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6448251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06: Subsidio Nacional al Transporte Público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4" y="124546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DF57768-ED04-4AF1-95BD-8AAB20BDB7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998751"/>
              </p:ext>
            </p:extLst>
          </p:nvPr>
        </p:nvGraphicFramePr>
        <p:xfrm>
          <a:off x="395534" y="1700808"/>
          <a:ext cx="8229600" cy="47474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Worksheet" r:id="rId3" imgW="8725024" imgH="5648400" progId="Excel.Sheet.12">
                  <p:embed/>
                </p:oleObj>
              </mc:Choice>
              <mc:Fallback>
                <p:oleObj name="Worksheet" r:id="rId3" imgW="8725024" imgH="56484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4" y="1700808"/>
                        <a:ext cx="8229600" cy="47474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4740629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07: Programa de Desarrollo Logístico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0928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6AF819C-F627-4641-9A6E-264DEE3B4C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5094057"/>
              </p:ext>
            </p:extLst>
          </p:nvPr>
        </p:nvGraphicFramePr>
        <p:xfrm>
          <a:off x="390928" y="1656669"/>
          <a:ext cx="8229600" cy="3083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Worksheet" r:id="rId3" imgW="8725024" imgH="3171960" progId="Excel.Sheet.12">
                  <p:embed/>
                </p:oleObj>
              </mc:Choice>
              <mc:Fallback>
                <p:oleObj name="Worksheet" r:id="rId3" imgW="872502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0928" y="1656669"/>
                        <a:ext cx="8229600" cy="3083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13127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88908" y="4797152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476672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08: Programa de Vialidad y Transporte Urbano: SECTRA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84180" y="1406319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F23339AD-D088-4BA1-BBF1-5220BBACA57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2652009"/>
              </p:ext>
            </p:extLst>
          </p:nvPr>
        </p:nvGraphicFramePr>
        <p:xfrm>
          <a:off x="414336" y="1861659"/>
          <a:ext cx="8210799" cy="29354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Worksheet" r:id="rId3" imgW="8725024" imgH="3171960" progId="Excel.Sheet.12">
                  <p:embed/>
                </p:oleObj>
              </mc:Choice>
              <mc:Fallback>
                <p:oleObj name="Worksheet" r:id="rId3" imgW="872502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61659"/>
                        <a:ext cx="8210799" cy="29354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675571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613796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02, Programa 01: Subsecretaría de Telecomunicaciones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4336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49A7523C-6BAA-471E-A335-B44204BC08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737693"/>
              </p:ext>
            </p:extLst>
          </p:nvPr>
        </p:nvGraphicFramePr>
        <p:xfrm>
          <a:off x="414336" y="1656668"/>
          <a:ext cx="8210799" cy="448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Worksheet" r:id="rId3" imgW="8686935" imgH="5076810" progId="Excel.Sheet.12">
                  <p:embed/>
                </p:oleObj>
              </mc:Choice>
              <mc:Fallback>
                <p:oleObj name="Worksheet" r:id="rId3" imgW="8686935" imgH="507681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656668"/>
                        <a:ext cx="8210799" cy="44812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6372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4576043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03, Programa 01: Junta de Aeronáutica Civil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412963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					</a:t>
            </a:r>
            <a:endParaRPr lang="es-CL" sz="1600" b="1" i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6B895453-5AE2-4FF8-8883-C2540777F6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4113824"/>
              </p:ext>
            </p:extLst>
          </p:nvPr>
        </p:nvGraphicFramePr>
        <p:xfrm>
          <a:off x="412963" y="1656669"/>
          <a:ext cx="8229600" cy="2919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Worksheet" r:id="rId3" imgW="8401134" imgH="3171960" progId="Excel.Sheet.12">
                  <p:embed/>
                </p:oleObj>
              </mc:Choice>
              <mc:Fallback>
                <p:oleObj name="Worksheet" r:id="rId3" imgW="8401134" imgH="31719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963" y="1656669"/>
                        <a:ext cx="8229600" cy="29193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96580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Para el año 2017 la Partida presenta un presupuesto aprobado de </a:t>
            </a:r>
            <a:r>
              <a:rPr lang="es-CL" sz="1600" b="1" dirty="0">
                <a:latin typeface="+mn-lt"/>
              </a:rPr>
              <a:t>$1.021.304 millones</a:t>
            </a:r>
            <a:r>
              <a:rPr lang="es-CL" sz="1600" dirty="0">
                <a:latin typeface="+mn-lt"/>
              </a:rPr>
              <a:t>, de los cuales un 79% se destina a transferencias corrientes y transferencias de capital, con una participación de un 64% y 15% respectivamente, recursos que al mes de agosto registraron erogaciones del 46,9% y 16,3% respectivamente sobre el presupuesto vigente. 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>
                <a:latin typeface="+mn-lt"/>
              </a:rPr>
              <a:t>La Ejecución del Ministerio, del mes de agosto ascendió a </a:t>
            </a:r>
            <a:r>
              <a:rPr lang="es-CL" sz="1600" b="1" dirty="0">
                <a:latin typeface="+mn-lt"/>
              </a:rPr>
              <a:t>$62.694 millones</a:t>
            </a:r>
            <a:r>
              <a:rPr lang="es-CL" sz="1600" dirty="0">
                <a:latin typeface="+mn-lt"/>
              </a:rPr>
              <a:t>, es decir, un </a:t>
            </a:r>
            <a:r>
              <a:rPr lang="es-CL" sz="1600" b="1" dirty="0">
                <a:latin typeface="+mn-lt"/>
              </a:rPr>
              <a:t>6,1%</a:t>
            </a:r>
            <a:r>
              <a:rPr lang="es-CL" sz="1600" dirty="0">
                <a:latin typeface="+mn-lt"/>
              </a:rPr>
              <a:t> respecto de la ley inicial, inferior en 1 punto porcentual al registrado en igual mes del año 2016.  Con ello, la ejecución acumulada </a:t>
            </a:r>
            <a:r>
              <a:rPr lang="es-CL" sz="1600" dirty="0"/>
              <a:t>a la fecha </a:t>
            </a:r>
            <a:r>
              <a:rPr lang="es-CL" sz="1600" dirty="0">
                <a:latin typeface="+mn-lt"/>
              </a:rPr>
              <a:t>ascendió a </a:t>
            </a:r>
            <a:r>
              <a:rPr lang="es-CL" sz="1600" b="1" dirty="0">
                <a:latin typeface="+mn-lt"/>
              </a:rPr>
              <a:t>$513.580 millones</a:t>
            </a:r>
            <a:r>
              <a:rPr lang="es-CL" sz="1600" dirty="0">
                <a:latin typeface="+mn-lt"/>
              </a:rPr>
              <a:t>, equivalente a un </a:t>
            </a:r>
            <a:r>
              <a:rPr lang="es-CL" sz="1600" b="1" dirty="0">
                <a:latin typeface="+mn-lt"/>
              </a:rPr>
              <a:t>49,4%</a:t>
            </a:r>
            <a:r>
              <a:rPr lang="es-CL" sz="1600" dirty="0">
                <a:latin typeface="+mn-lt"/>
              </a:rPr>
              <a:t> del presupuesto vigente y un </a:t>
            </a:r>
            <a:r>
              <a:rPr lang="es-CL" sz="1600" b="1" dirty="0">
                <a:latin typeface="+mn-lt"/>
              </a:rPr>
              <a:t>50,3%</a:t>
            </a:r>
            <a:r>
              <a:rPr lang="es-CL" sz="1600" dirty="0">
                <a:latin typeface="+mn-lt"/>
              </a:rPr>
              <a:t> del presupuesto inicial.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CL" sz="1600" dirty="0"/>
              <a:t>Respecto a los aumentos y disminuciones al presupuesto inicial, la Partida presenta al mes de agosto un aumento consolidado de </a:t>
            </a:r>
            <a:r>
              <a:rPr lang="es-CL" sz="1600" b="1" dirty="0"/>
              <a:t>$18.716 millones</a:t>
            </a:r>
            <a:r>
              <a:rPr lang="es-CL" sz="1600" dirty="0"/>
              <a:t>.  Destacando por su monto el incremento del subtítulo 34 “servicio de la deuda”, por un monto de $11.639 millones; seguida por el subtítulo 34 “transferencias corrientes”, con $5.213 millones; y, por el subtítulo 35 “saldo final de caja”, con $2.949 millones.  Asimismo, “iniciativas de inversión” presenta una disminución de $2.572 millones.</a:t>
            </a:r>
          </a:p>
        </p:txBody>
      </p:sp>
    </p:spTree>
    <p:extLst>
      <p:ext uri="{BB962C8B-B14F-4D97-AF65-F5344CB8AC3E}">
        <p14:creationId xmlns:p14="http://schemas.microsoft.com/office/powerpoint/2010/main" val="3205060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5112568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Principales hallazgos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En cuanto a los programas, </a:t>
            </a:r>
            <a:r>
              <a:rPr lang="es-CL" sz="1600" b="1" dirty="0"/>
              <a:t>el 97% </a:t>
            </a:r>
            <a:r>
              <a:rPr lang="es-CL" sz="1600" dirty="0"/>
              <a:t>del presupuesto inicial, se concentra en la </a:t>
            </a:r>
            <a:r>
              <a:rPr lang="es-CL" sz="1600" b="1" dirty="0"/>
              <a:t>Secretaría y Administración General de Transportes, </a:t>
            </a:r>
            <a:r>
              <a:rPr lang="es-CL" sz="1600" dirty="0"/>
              <a:t>destacando a su vez, la participación del </a:t>
            </a:r>
            <a:r>
              <a:rPr lang="es-CL" sz="1600" b="1" dirty="0"/>
              <a:t>Subsidio Nacional al Transporte Público</a:t>
            </a:r>
            <a:r>
              <a:rPr lang="es-CL" sz="1600" dirty="0"/>
              <a:t> que representan el 71% de la Partida, el que al mes de agosto alcanzó una ejecución de </a:t>
            </a:r>
            <a:r>
              <a:rPr lang="es-CL" sz="1600" b="1" dirty="0"/>
              <a:t>52%</a:t>
            </a:r>
            <a:r>
              <a:rPr lang="es-CL" sz="1600" dirty="0"/>
              <a:t> respecto al presupuesto vigente.</a:t>
            </a: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La </a:t>
            </a:r>
            <a:r>
              <a:rPr lang="es-CL" sz="1600" b="1" dirty="0"/>
              <a:t>Junta de Aeronáutica Civil </a:t>
            </a:r>
            <a:r>
              <a:rPr lang="es-CL" sz="1600" dirty="0"/>
              <a:t>es la que presenta el </a:t>
            </a:r>
            <a:r>
              <a:rPr lang="es-CL" sz="1600" b="1" dirty="0"/>
              <a:t>mayor avance con un 64%</a:t>
            </a:r>
            <a:r>
              <a:rPr lang="es-CL" sz="1600" dirty="0"/>
              <a:t>, explicado por el nivel de ejecución de gasto en personal que asciende al 67,1%.  Mientras que el Programa </a:t>
            </a:r>
            <a:r>
              <a:rPr lang="es-CL" sz="1600" b="1" dirty="0"/>
              <a:t>Transantiago </a:t>
            </a:r>
            <a:r>
              <a:rPr lang="es-CL" sz="1600" dirty="0"/>
              <a:t>es el que presenta la </a:t>
            </a:r>
            <a:r>
              <a:rPr lang="es-CL" sz="1600" b="1" dirty="0"/>
              <a:t>ejecución menor con un 33,2%</a:t>
            </a:r>
            <a:r>
              <a:rPr lang="es-CL" sz="1600" dirty="0"/>
              <a:t>.</a:t>
            </a:r>
            <a:endParaRPr lang="es-CL" sz="1600" b="1" dirty="0">
              <a:ea typeface="Verdana" pitchFamily="34" charset="0"/>
              <a:cs typeface="Verdana" pitchFamily="34" charset="0"/>
            </a:endParaRPr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CL" sz="1600" dirty="0"/>
              <a:t>Finalmente, se registró una sobre-ejecución de </a:t>
            </a:r>
            <a:r>
              <a:rPr lang="es-CL" sz="1600" b="1" dirty="0"/>
              <a:t>$2.211 millones, </a:t>
            </a:r>
            <a:r>
              <a:rPr lang="es-CL" sz="1600" dirty="0"/>
              <a:t>en el subtítulo 34 Servicio de la Deuda, específicamente en las asignación Deuda Flotante, recursos que a la fecha no presentan los decretos presupuestarios respectivos.  De dicha situación, la más relevante se registra en la Subsecretaría de Telecomunicaciones que dispone gastos por $2.247 millones sin decreto.</a:t>
            </a:r>
            <a:endParaRPr lang="es-CL" sz="1600" b="1" u="sng" dirty="0"/>
          </a:p>
          <a:p>
            <a:pPr marL="342900" indent="-3429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endParaRPr lang="es-CL" sz="1600" dirty="0"/>
          </a:p>
        </p:txBody>
      </p:sp>
    </p:spTree>
    <p:extLst>
      <p:ext uri="{BB962C8B-B14F-4D97-AF65-F5344CB8AC3E}">
        <p14:creationId xmlns:p14="http://schemas.microsoft.com/office/powerpoint/2010/main" val="144365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04937" y="4149218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04937" y="1201328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4AD4A03C-0AEC-4717-B023-E98375A8B4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6343054"/>
              </p:ext>
            </p:extLst>
          </p:nvPr>
        </p:nvGraphicFramePr>
        <p:xfrm>
          <a:off x="404938" y="1656668"/>
          <a:ext cx="8239000" cy="2492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6" name="Worksheet" r:id="rId3" imgW="8315232" imgH="2600370" progId="Excel.Sheet.12">
                  <p:embed/>
                </p:oleObj>
              </mc:Choice>
              <mc:Fallback>
                <p:oleObj name="Worksheet" r:id="rId3" imgW="8315232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938" y="1656668"/>
                        <a:ext cx="8239000" cy="249254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548680"/>
            <a:ext cx="8210798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Ministerio de Transportes y Telecomunicaciones</a:t>
            </a: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7" y="450912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955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Comportamiento de la Ejecución Presupuestaria de la Partida 2016 - 2017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7A1EF19A-2EB6-41E6-ADA4-B505AFEF78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12" y="1998770"/>
            <a:ext cx="4085658" cy="2510349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D25CF50F-EC7C-43B0-B015-44101E5AE0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1998769"/>
            <a:ext cx="3981128" cy="251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1927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6" y="548680"/>
            <a:ext cx="8210799" cy="6526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Ejecución Presupuestaria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de Gastos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 Acumulada al mes de </a:t>
            </a: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Agosto </a:t>
            </a: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de 2017 </a:t>
            </a:r>
            <a:b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latin typeface="+mn-lt"/>
                <a:ea typeface="Verdana" pitchFamily="34" charset="0"/>
                <a:cs typeface="Verdana" pitchFamily="34" charset="0"/>
              </a:rPr>
              <a:t>Partida 19,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8" name="3 Marcador de pie de página"/>
          <p:cNvSpPr txBox="1">
            <a:spLocks/>
          </p:cNvSpPr>
          <p:nvPr/>
        </p:nvSpPr>
        <p:spPr>
          <a:xfrm>
            <a:off x="414335" y="4365104"/>
            <a:ext cx="8406135" cy="365125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3" name="Objeto 2">
            <a:extLst>
              <a:ext uri="{FF2B5EF4-FFF2-40B4-BE49-F238E27FC236}">
                <a16:creationId xmlns:a16="http://schemas.microsoft.com/office/drawing/2014/main" id="{EB4B04F4-DB68-4A46-9531-59C959BF5E5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524241"/>
              </p:ext>
            </p:extLst>
          </p:nvPr>
        </p:nvGraphicFramePr>
        <p:xfrm>
          <a:off x="414335" y="1652092"/>
          <a:ext cx="8210800" cy="2713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Worksheet" r:id="rId4" imgW="10344201" imgH="2600370" progId="Excel.Sheet.12">
                  <p:embed/>
                </p:oleObj>
              </mc:Choice>
              <mc:Fallback>
                <p:oleObj name="Worksheet" r:id="rId4" imgW="10344201" imgH="260037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4335" y="1652092"/>
                        <a:ext cx="8210800" cy="27130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625" y="5589240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14336" y="500188"/>
            <a:ext cx="8210799" cy="929647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01: Secretaría y Administración General de Transporte</a:t>
            </a: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386224" y="146149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6" name="Objeto 5">
            <a:extLst>
              <a:ext uri="{FF2B5EF4-FFF2-40B4-BE49-F238E27FC236}">
                <a16:creationId xmlns:a16="http://schemas.microsoft.com/office/drawing/2014/main" id="{3493120A-434F-4FAA-9A90-4FEA16BF67E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5201387"/>
              </p:ext>
            </p:extLst>
          </p:nvPr>
        </p:nvGraphicFramePr>
        <p:xfrm>
          <a:off x="414336" y="1831820"/>
          <a:ext cx="8201488" cy="37574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Worksheet" r:id="rId3" imgW="8725024" imgH="4124250" progId="Excel.Sheet.12">
                  <p:embed/>
                </p:oleObj>
              </mc:Choice>
              <mc:Fallback>
                <p:oleObj name="Worksheet" r:id="rId3" imgW="8725024" imgH="412425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4336" y="1831820"/>
                        <a:ext cx="8201488" cy="37574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28625" y="5085184"/>
            <a:ext cx="8406135" cy="365125"/>
          </a:xfrm>
        </p:spPr>
        <p:txBody>
          <a:bodyPr/>
          <a:lstStyle/>
          <a:p>
            <a:r>
              <a:rPr lang="es-CL" sz="1100" b="1" dirty="0"/>
              <a:t>Fuente</a:t>
            </a:r>
            <a:r>
              <a:rPr lang="es-CL" sz="110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548680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02: Empresa de los Ferrocarriles del Estado  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1196752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B40B286A-6AF8-4895-A40B-9083A3EB603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7320473"/>
              </p:ext>
            </p:extLst>
          </p:nvPr>
        </p:nvGraphicFramePr>
        <p:xfrm>
          <a:off x="395536" y="1652589"/>
          <a:ext cx="8229599" cy="33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6" y="1652589"/>
                        <a:ext cx="8229599" cy="3360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14336" y="5085184"/>
            <a:ext cx="8406135" cy="365125"/>
          </a:xfrm>
        </p:spPr>
        <p:txBody>
          <a:bodyPr/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414336" y="621628"/>
            <a:ext cx="8210799" cy="652648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Presupuestaria de Gastos Acumulada al Mes de Agosto de 2017 </a:t>
            </a:r>
            <a:b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8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19, Capítulo 01, Programa 03: Transantiago</a:t>
            </a: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5" y="1274276"/>
            <a:ext cx="8229600" cy="45534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600" b="1" dirty="0">
                <a:latin typeface="+mn-lt"/>
                <a:ea typeface="Verdana" pitchFamily="34" charset="0"/>
                <a:cs typeface="Verdana" pitchFamily="34" charset="0"/>
              </a:rPr>
              <a:t>en miles de pesos 2017</a:t>
            </a:r>
          </a:p>
        </p:txBody>
      </p:sp>
      <p:graphicFrame>
        <p:nvGraphicFramePr>
          <p:cNvPr id="2" name="Objeto 1">
            <a:extLst>
              <a:ext uri="{FF2B5EF4-FFF2-40B4-BE49-F238E27FC236}">
                <a16:creationId xmlns:a16="http://schemas.microsoft.com/office/drawing/2014/main" id="{C8963A42-9C8D-4FE8-AC39-6DD9927D1D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484251"/>
              </p:ext>
            </p:extLst>
          </p:nvPr>
        </p:nvGraphicFramePr>
        <p:xfrm>
          <a:off x="395534" y="1652589"/>
          <a:ext cx="8229601" cy="3432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Worksheet" r:id="rId3" imgW="8725024" imgH="3552930" progId="Excel.Sheet.12">
                  <p:embed/>
                </p:oleObj>
              </mc:Choice>
              <mc:Fallback>
                <p:oleObj name="Worksheet" r:id="rId3" imgW="8725024" imgH="355293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534" y="1652589"/>
                        <a:ext cx="8229601" cy="343259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3065</TotalTime>
  <Words>862</Words>
  <Application>Microsoft Office PowerPoint</Application>
  <PresentationFormat>Presentación en pantalla (4:3)</PresentationFormat>
  <Paragraphs>69</Paragraphs>
  <Slides>16</Slides>
  <Notes>1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Andalus</vt:lpstr>
      <vt:lpstr>Arial</vt:lpstr>
      <vt:lpstr>Calibri</vt:lpstr>
      <vt:lpstr>Times New Roman</vt:lpstr>
      <vt:lpstr>Verdana</vt:lpstr>
      <vt:lpstr>1_Tema de Office</vt:lpstr>
      <vt:lpstr>Tema de Office</vt:lpstr>
      <vt:lpstr>Imagen de mapa de bits</vt:lpstr>
      <vt:lpstr>Worksheet</vt:lpstr>
      <vt:lpstr>EJECUCIÓN PRESUPUESTARIA DE GASTOS ACUMULADA al mes de Agosto de 2017 Partida 19: MINISTERIO DE TRANSPORTES Y TELECOMUNICACIONES</vt:lpstr>
      <vt:lpstr>Ejecución Presupuestaria de Gastos Acumulada al Mes de Agosto de 2017  Ministerio de Transportes y Telecomunicaciones</vt:lpstr>
      <vt:lpstr>Ejecución Presupuestaria de Gastos Acumulada al Mes de Agosto de 2017  Ministerio de Transportes y Telecomunicaciones</vt:lpstr>
      <vt:lpstr>Ejecución Presupuestaria de Gastos Acumulada al Mes de Agosto de 2017  Ministerio de Transportes y Telecomunicaciones</vt:lpstr>
      <vt:lpstr>Ejecución Presupuestaria de Gastos Acumulada al Mes de Agosto de 2017  Ministerio de Transportes y Telecomunicaciones</vt:lpstr>
      <vt:lpstr>Ejecución Presupuestaria de Gastos Acumulada al mes de Agosto de 2017  Partida 19, Resumen por Capítulos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rodrigo ruiz</cp:lastModifiedBy>
  <cp:revision>176</cp:revision>
  <cp:lastPrinted>2017-10-03T19:07:15Z</cp:lastPrinted>
  <dcterms:created xsi:type="dcterms:W3CDTF">2016-06-23T13:38:47Z</dcterms:created>
  <dcterms:modified xsi:type="dcterms:W3CDTF">2017-11-02T18:38:21Z</dcterms:modified>
</cp:coreProperties>
</file>