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318" r:id="rId6"/>
    <p:sldId id="264"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8" y="100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sz="quarter" idx="1"/>
          </p:nvPr>
        </p:nvSpPr>
        <p:spPr>
          <a:xfrm>
            <a:off x="3970943" y="0"/>
            <a:ext cx="3037841" cy="461803"/>
          </a:xfrm>
          <a:prstGeom prst="rect">
            <a:avLst/>
          </a:prstGeom>
        </p:spPr>
        <p:txBody>
          <a:bodyPr vert="horz" lIns="92416" tIns="46208" rIns="92416" bIns="46208"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9"/>
            <a:ext cx="3037841" cy="461803"/>
          </a:xfrm>
          <a:prstGeom prst="rect">
            <a:avLst/>
          </a:prstGeom>
        </p:spPr>
        <p:txBody>
          <a:bodyPr vert="horz" lIns="92416" tIns="46208" rIns="92416" bIns="46208"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idx="1"/>
          </p:nvPr>
        </p:nvSpPr>
        <p:spPr>
          <a:xfrm>
            <a:off x="3970943" y="0"/>
            <a:ext cx="3037841" cy="461803"/>
          </a:xfrm>
          <a:prstGeom prst="rect">
            <a:avLst/>
          </a:prstGeom>
        </p:spPr>
        <p:txBody>
          <a:bodyPr vert="horz" lIns="92416" tIns="46208" rIns="92416" bIns="46208"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16" tIns="46208" rIns="92416" bIns="46208" rtlCol="0" anchor="ctr"/>
          <a:lstStyle/>
          <a:p>
            <a:endParaRPr lang="es-CL"/>
          </a:p>
        </p:txBody>
      </p:sp>
      <p:sp>
        <p:nvSpPr>
          <p:cNvPr id="5" name="4 Marcador de notas"/>
          <p:cNvSpPr>
            <a:spLocks noGrp="1"/>
          </p:cNvSpPr>
          <p:nvPr>
            <p:ph type="body" sz="quarter" idx="3"/>
          </p:nvPr>
        </p:nvSpPr>
        <p:spPr>
          <a:xfrm>
            <a:off x="701040" y="4387137"/>
            <a:ext cx="5608320" cy="4156233"/>
          </a:xfrm>
          <a:prstGeom prst="rect">
            <a:avLst/>
          </a:prstGeom>
        </p:spPr>
        <p:txBody>
          <a:bodyPr vert="horz" lIns="92416" tIns="46208" rIns="92416" bIns="4620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9"/>
            <a:ext cx="3037841" cy="461803"/>
          </a:xfrm>
          <a:prstGeom prst="rect">
            <a:avLst/>
          </a:prstGeom>
        </p:spPr>
        <p:txBody>
          <a:bodyPr vert="horz" lIns="92416" tIns="46208" rIns="92416" bIns="46208"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8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19"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AGOSTO 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OCTUBRE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09"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7920880" cy="3827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628800"/>
            <a:ext cx="76676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484784"/>
            <a:ext cx="782002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484784"/>
            <a:ext cx="7541270" cy="5025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484784"/>
            <a:ext cx="790575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556792"/>
            <a:ext cx="79152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628800"/>
            <a:ext cx="882015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3" y="1556792"/>
            <a:ext cx="77247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628800"/>
            <a:ext cx="81153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628799"/>
            <a:ext cx="7677150" cy="48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1628800"/>
            <a:ext cx="78962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556792"/>
            <a:ext cx="7667625" cy="4886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484784"/>
            <a:ext cx="822007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556792"/>
            <a:ext cx="86582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1484784"/>
            <a:ext cx="79343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1556792"/>
            <a:ext cx="8258175" cy="4839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3108543"/>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agosto 2017  el presupuesto vigente </a:t>
            </a:r>
            <a:r>
              <a:rPr lang="es-CL" sz="1400" dirty="0"/>
              <a:t>se incrementó en M$18.201.719 </a:t>
            </a:r>
            <a:r>
              <a:rPr lang="es-CL" sz="1400" dirty="0" smtClean="0"/>
              <a:t>.</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agosto un  63,8%. De la ejecución  de  los subtítulos se observó que los subtítulos con mayor avance, aún cuando representan un porcentaje marginal del presupuesto del </a:t>
            </a:r>
            <a:r>
              <a:rPr lang="es-CL" sz="1400" dirty="0" err="1" smtClean="0"/>
              <a:t>Minvu</a:t>
            </a:r>
            <a:r>
              <a:rPr lang="es-CL" sz="1400" dirty="0" smtClean="0"/>
              <a:t>, fueron Otros Gastos Corrientes, Prestaciones de seguridad social e </a:t>
            </a:r>
            <a:r>
              <a:rPr lang="es-CL" sz="1400" dirty="0" err="1" smtClean="0"/>
              <a:t>Integros</a:t>
            </a:r>
            <a:r>
              <a:rPr lang="es-CL" sz="1400" dirty="0" smtClean="0"/>
              <a:t> al Fisco. Las Transferencias de Capital alcanzaron un 73,2% de ejecución del gasto vigente y las Iniciativas de Inversión un  44,4%.</a:t>
            </a:r>
          </a:p>
          <a:p>
            <a:pPr algn="just"/>
            <a:endParaRPr lang="es-CL" sz="1400" dirty="0" smtClean="0"/>
          </a:p>
          <a:p>
            <a:pPr algn="just"/>
            <a:r>
              <a:rPr lang="es-CL" sz="1400" dirty="0" smtClean="0"/>
              <a:t>Respecto a la comparación con las tasas de ejecución 2016 con 2017, el promedio mensual es en ambos años 8%, sin embargo en 2017 se aprecia una mayor tasa de ejecución acumulada al mes de agosto, esto es, un 59% en </a:t>
            </a:r>
            <a:r>
              <a:rPr lang="es-CL" sz="1400" smtClean="0"/>
              <a:t>2016 versus un 64% en 2017.</a:t>
            </a:r>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410181"/>
            <a:ext cx="8210798" cy="929647"/>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a:t>
            </a:r>
            <a:r>
              <a:rPr lang="es-CL" sz="1800" b="1" dirty="0" smtClean="0">
                <a:solidFill>
                  <a:schemeClr val="tx1"/>
                </a:solidFill>
                <a:ea typeface="Verdana" pitchFamily="34" charset="0"/>
                <a:cs typeface="Verdana" pitchFamily="34" charset="0"/>
              </a:rPr>
              <a:t>2016 – AGOSTO DE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95318"/>
            <a:ext cx="4071937"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8 Marcador de texto"/>
          <p:cNvSpPr txBox="1">
            <a:spLocks/>
          </p:cNvSpPr>
          <p:nvPr/>
        </p:nvSpPr>
        <p:spPr>
          <a:xfrm>
            <a:off x="4678735" y="1495318"/>
            <a:ext cx="4041775" cy="51882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b="1" dirty="0" smtClean="0"/>
              <a:t>Porcentaje de ejecución acumulada  respecto al presupuesto vigente, enero-AGOSTO años 2016-2017</a:t>
            </a:r>
            <a:endParaRPr lang="es-CL" sz="1200" b="1" dirty="0"/>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113260"/>
            <a:ext cx="4080644" cy="3187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2113260"/>
            <a:ext cx="4032448" cy="325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073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1844824"/>
            <a:ext cx="8140555"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19224"/>
            <a:ext cx="7704855" cy="46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00809"/>
            <a:ext cx="8353425"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916832"/>
            <a:ext cx="8353425" cy="36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988841"/>
            <a:ext cx="8353425"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1188</Words>
  <Application>Microsoft Office PowerPoint</Application>
  <PresentationFormat>Presentación en pantalla (4:3)</PresentationFormat>
  <Paragraphs>112</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AGOSTO DE 2017 PARTIDA 18: MINISTERIO DE VIVIENDA Y URBANISMO</vt:lpstr>
      <vt:lpstr>EJECUCIÓN PRESUPUESTARIA DE GASTOS ACUMULADA A AGOSTO DE 2017  MINISTERIO DE VIVIENDA Y URBANISMO</vt:lpstr>
      <vt:lpstr>EJECUCIÓN PRESUPUESTARIA DE GASTOS ACUMULADA A AGOSTO DE 2017  MINISTERIO DE VIVIENDA Y URBANISMO</vt:lpstr>
      <vt:lpstr>EJECUCIÓN PRESUPUESTARIA DE GASTOS ACUMULADA A AGOSTO 2016 – AGOSTO DE 2017  MINISTERIO DE VIVIENDA Y URBANISMO</vt:lpstr>
      <vt:lpstr>EJECUCIÓN PRESUPUESTARIA DE GASTOS ACUMULADA A AGOSTO 2017  PARTIDA 18 MINISTERIO DE VIVIENDA Y URBANISMO</vt:lpstr>
      <vt:lpstr>EJECUCIÓN PRESUPUESTARIA DE GASTOS ACUMULADA A AGOSTO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166</cp:revision>
  <cp:lastPrinted>2017-10-04T21:56:24Z</cp:lastPrinted>
  <dcterms:created xsi:type="dcterms:W3CDTF">2016-06-23T13:38:47Z</dcterms:created>
  <dcterms:modified xsi:type="dcterms:W3CDTF">2017-12-15T12:25:39Z</dcterms:modified>
</cp:coreProperties>
</file>