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2"/>
  </p:notesMasterIdLst>
  <p:handoutMasterIdLst>
    <p:handoutMasterId r:id="rId43"/>
  </p:handoutMasterIdLst>
  <p:sldIdLst>
    <p:sldId id="256" r:id="rId14"/>
    <p:sldId id="298" r:id="rId15"/>
    <p:sldId id="299" r:id="rId16"/>
    <p:sldId id="322" r:id="rId17"/>
    <p:sldId id="325" r:id="rId18"/>
    <p:sldId id="264" r:id="rId19"/>
    <p:sldId id="263" r:id="rId20"/>
    <p:sldId id="301" r:id="rId21"/>
    <p:sldId id="321" r:id="rId22"/>
    <p:sldId id="265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0" r:id="rId31"/>
    <p:sldId id="311" r:id="rId32"/>
    <p:sldId id="312" r:id="rId33"/>
    <p:sldId id="313" r:id="rId34"/>
    <p:sldId id="314" r:id="rId35"/>
    <p:sldId id="315" r:id="rId36"/>
    <p:sldId id="323" r:id="rId37"/>
    <p:sldId id="324" r:id="rId38"/>
    <p:sldId id="317" r:id="rId39"/>
    <p:sldId id="319" r:id="rId40"/>
    <p:sldId id="318" r:id="rId4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03-11-2017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3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</a:t>
            </a:r>
            <a:r>
              <a:rPr lang="es-CL" sz="2400" b="1" smtClean="0">
                <a:latin typeface="+mn-lt"/>
              </a:rPr>
              <a:t>DE </a:t>
            </a:r>
            <a:r>
              <a:rPr lang="es-CL" sz="2400" b="1" smtClean="0">
                <a:latin typeface="+mn-lt"/>
              </a:rPr>
              <a:t>AGOSTO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924529"/>
              </p:ext>
            </p:extLst>
          </p:nvPr>
        </p:nvGraphicFramePr>
        <p:xfrm>
          <a:off x="414337" y="1559237"/>
          <a:ext cx="8201487" cy="46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7" name="Hoja de cálculo" r:id="rId3" imgW="7591357" imgH="5962740" progId="Excel.Sheet.8">
                  <p:embed/>
                </p:oleObj>
              </mc:Choice>
              <mc:Fallback>
                <p:oleObj name="Hoja de cálculo" r:id="rId3" imgW="7591357" imgH="5962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559237"/>
                        <a:ext cx="8201487" cy="467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911310"/>
              </p:ext>
            </p:extLst>
          </p:nvPr>
        </p:nvGraphicFramePr>
        <p:xfrm>
          <a:off x="314325" y="1831057"/>
          <a:ext cx="851535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7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" y="1831057"/>
                        <a:ext cx="851535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864075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43671"/>
              </p:ext>
            </p:extLst>
          </p:nvPr>
        </p:nvGraphicFramePr>
        <p:xfrm>
          <a:off x="414336" y="1820019"/>
          <a:ext cx="82108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2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0019"/>
                        <a:ext cx="82108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089171"/>
              </p:ext>
            </p:extLst>
          </p:nvPr>
        </p:nvGraphicFramePr>
        <p:xfrm>
          <a:off x="414337" y="1687041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87041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225517"/>
              </p:ext>
            </p:extLst>
          </p:nvPr>
        </p:nvGraphicFramePr>
        <p:xfrm>
          <a:off x="414336" y="1638997"/>
          <a:ext cx="8210799" cy="459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38997"/>
                        <a:ext cx="8210799" cy="4598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3108"/>
              </p:ext>
            </p:extLst>
          </p:nvPr>
        </p:nvGraphicFramePr>
        <p:xfrm>
          <a:off x="414336" y="1767433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5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55631"/>
              </p:ext>
            </p:extLst>
          </p:nvPr>
        </p:nvGraphicFramePr>
        <p:xfrm>
          <a:off x="414336" y="1761331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1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162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31906"/>
              </p:ext>
            </p:extLst>
          </p:nvPr>
        </p:nvGraphicFramePr>
        <p:xfrm>
          <a:off x="414336" y="1824955"/>
          <a:ext cx="8201488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Hoja de cálculo" r:id="rId3" imgW="7819957" imgH="4124235" progId="Excel.Sheet.8">
                  <p:embed/>
                </p:oleObj>
              </mc:Choice>
              <mc:Fallback>
                <p:oleObj name="Hoja de cálculo" r:id="rId3" imgW="7819957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4955"/>
                        <a:ext cx="8201488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86407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263762"/>
              </p:ext>
            </p:extLst>
          </p:nvPr>
        </p:nvGraphicFramePr>
        <p:xfrm>
          <a:off x="414336" y="1800969"/>
          <a:ext cx="8210799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7" name="Hoja de cálculo" r:id="rId3" imgW="7743757" imgH="2924085" progId="Excel.Sheet.8">
                  <p:embed/>
                </p:oleObj>
              </mc:Choice>
              <mc:Fallback>
                <p:oleObj name="Hoja de cálculo" r:id="rId3" imgW="7743757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00969"/>
                        <a:ext cx="8210799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03936"/>
              </p:ext>
            </p:extLst>
          </p:nvPr>
        </p:nvGraphicFramePr>
        <p:xfrm>
          <a:off x="414336" y="1805905"/>
          <a:ext cx="8210799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9" name="Hoja de cálculo" r:id="rId3" imgW="7743757" imgH="4143375" progId="Excel.Sheet.8">
                  <p:embed/>
                </p:oleObj>
              </mc:Choice>
              <mc:Fallback>
                <p:oleObj name="Hoja de cálculo" r:id="rId3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05905"/>
                        <a:ext cx="8210799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Agosto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Los recurso vigentes al mes de </a:t>
            </a:r>
            <a:r>
              <a:rPr lang="es-CL" sz="1600" dirty="0"/>
              <a:t>a</a:t>
            </a:r>
            <a:r>
              <a:rPr lang="es-CL" sz="1600" dirty="0" smtClean="0"/>
              <a:t>gosto alcanzaron a $7.668.687 millones, que incluyen recursos adicionales por $374.128 millones. En </a:t>
            </a:r>
            <a:r>
              <a:rPr lang="es-CL" sz="1600" dirty="0"/>
              <a:t>comparación con el año 2016, </a:t>
            </a:r>
            <a:r>
              <a:rPr lang="es-CL" sz="1600" dirty="0" smtClean="0"/>
              <a:t>y considerando los recursos aprobados por el Congreso nacional en la Ley de Presupuestos, se </a:t>
            </a:r>
            <a:r>
              <a:rPr lang="es-CL" sz="1600" dirty="0"/>
              <a:t>observó una </a:t>
            </a:r>
            <a:r>
              <a:rPr lang="es-CL" sz="1600" dirty="0" smtClean="0"/>
              <a:t>mayor </a:t>
            </a:r>
            <a:r>
              <a:rPr lang="es-CL" sz="1600" dirty="0"/>
              <a:t>ejecución en cerca de </a:t>
            </a:r>
            <a:r>
              <a:rPr lang="es-CL" sz="1600" dirty="0" smtClean="0"/>
              <a:t>3 </a:t>
            </a:r>
            <a:r>
              <a:rPr lang="es-CL" sz="1600" dirty="0"/>
              <a:t>puntos porcentuales</a:t>
            </a:r>
            <a:r>
              <a:rPr lang="es-CL" sz="1600" dirty="0" smtClean="0"/>
              <a:t>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Agosto de 2017</a:t>
            </a:r>
            <a:r>
              <a:rPr lang="es-CL" sz="1600" dirty="0" smtClean="0"/>
              <a:t> </a:t>
            </a:r>
            <a:r>
              <a:rPr lang="es-CL" sz="1600" dirty="0"/>
              <a:t>finalizó en </a:t>
            </a:r>
            <a:r>
              <a:rPr lang="es-CL" sz="1600" dirty="0" smtClean="0"/>
              <a:t>$5.338.786 millones</a:t>
            </a:r>
            <a:r>
              <a:rPr lang="es-CL" sz="1600" dirty="0"/>
              <a:t>, equivalentes a un </a:t>
            </a:r>
            <a:r>
              <a:rPr lang="es-CL" sz="1600" dirty="0" smtClean="0"/>
              <a:t>69%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$153.445 millones a Agosto, equivalentes a 41% 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71% ($1.149.706 </a:t>
            </a:r>
            <a:r>
              <a:rPr lang="es-CL" sz="1600" dirty="0"/>
              <a:t>millones). En este Programa, el 80% del gasto corresponde a transferencias para los Servicios de Salud. Respecto de aquellas transferencias al sector privado, se observó que el </a:t>
            </a:r>
            <a:r>
              <a:rPr lang="es-CL" sz="1600" b="1" dirty="0"/>
              <a:t>Bono Auge</a:t>
            </a:r>
            <a:r>
              <a:rPr lang="es-CL" sz="1600" dirty="0"/>
              <a:t> presentó desembolsos por </a:t>
            </a:r>
            <a:r>
              <a:rPr lang="es-CL" sz="1600" dirty="0" smtClean="0"/>
              <a:t>$3.763 </a:t>
            </a:r>
            <a:r>
              <a:rPr lang="es-CL" sz="1600" dirty="0"/>
              <a:t>millones, que equivalen a </a:t>
            </a:r>
            <a:r>
              <a:rPr lang="es-CL" sz="1600" dirty="0" smtClean="0"/>
              <a:t>62%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83% ($189.437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</a:t>
            </a:r>
            <a:r>
              <a:rPr lang="es-CL" sz="1600" dirty="0" smtClean="0"/>
              <a:t>presentó una rebaja total de sus recursos al mes de Agosto. El </a:t>
            </a:r>
            <a:r>
              <a:rPr lang="es-CL" sz="1600" dirty="0"/>
              <a:t>Fondo Nacional de Investigación y Desarrollo en Salud, con recursos disponible por $521 </a:t>
            </a:r>
            <a:r>
              <a:rPr lang="es-CL" sz="1600" dirty="0" smtClean="0"/>
              <a:t>millones, no presento desembolsos. El </a:t>
            </a:r>
            <a:r>
              <a:rPr lang="es-CL" sz="1600" dirty="0"/>
              <a:t>Programa Nacional de Alimentación Complementaria ejecutó en un </a:t>
            </a:r>
            <a:r>
              <a:rPr lang="es-CL" sz="1600" dirty="0" smtClean="0"/>
              <a:t>67% </a:t>
            </a:r>
            <a:r>
              <a:rPr lang="es-CL" sz="1600" dirty="0"/>
              <a:t>sus recursos, el Programa Ampliado de Inmunizaciones, un </a:t>
            </a:r>
            <a:r>
              <a:rPr lang="es-CL" sz="1600" dirty="0" smtClean="0"/>
              <a:t>59%, </a:t>
            </a:r>
            <a:r>
              <a:rPr lang="es-CL" sz="1600" dirty="0"/>
              <a:t>y el Programa de Alimentación Complementaria para el Adulto </a:t>
            </a:r>
            <a:r>
              <a:rPr lang="es-CL" sz="1600" dirty="0" smtClean="0"/>
              <a:t>Mayor, </a:t>
            </a:r>
            <a:r>
              <a:rPr lang="es-CL" sz="1600" dirty="0"/>
              <a:t>presentó  un </a:t>
            </a:r>
            <a:r>
              <a:rPr lang="es-CL" sz="1600" dirty="0" smtClean="0"/>
              <a:t>57% </a:t>
            </a:r>
            <a:r>
              <a:rPr lang="es-CL" sz="1600" dirty="0"/>
              <a:t>de gasto a </a:t>
            </a:r>
            <a:r>
              <a:rPr lang="es-CL" sz="1600" dirty="0" smtClean="0"/>
              <a:t>Agosto.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278479"/>
              </p:ext>
            </p:extLst>
          </p:nvPr>
        </p:nvGraphicFramePr>
        <p:xfrm>
          <a:off x="427160" y="1850107"/>
          <a:ext cx="81979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4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60" y="1850107"/>
                        <a:ext cx="8197975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17130"/>
              </p:ext>
            </p:extLst>
          </p:nvPr>
        </p:nvGraphicFramePr>
        <p:xfrm>
          <a:off x="414338" y="1769715"/>
          <a:ext cx="818893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69715"/>
                        <a:ext cx="8188932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298987"/>
              </p:ext>
            </p:extLst>
          </p:nvPr>
        </p:nvGraphicFramePr>
        <p:xfrm>
          <a:off x="414336" y="1783035"/>
          <a:ext cx="8191053" cy="448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1" name="Hoja de cálculo" r:id="rId3" imgW="7743757" imgH="4886325" progId="Excel.Sheet.8">
                  <p:embed/>
                </p:oleObj>
              </mc:Choice>
              <mc:Fallback>
                <p:oleObj name="Hoja de cálculo" r:id="rId3" imgW="7743757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83035"/>
                        <a:ext cx="8191053" cy="4487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97013"/>
              </p:ext>
            </p:extLst>
          </p:nvPr>
        </p:nvGraphicFramePr>
        <p:xfrm>
          <a:off x="414336" y="1760667"/>
          <a:ext cx="8218601" cy="447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4" name="Hoja de cálculo" r:id="rId3" imgW="7915343" imgH="4600575" progId="Excel.Sheet.8">
                  <p:embed/>
                </p:oleObj>
              </mc:Choice>
              <mc:Fallback>
                <p:oleObj name="Hoja de cálculo" r:id="rId3" imgW="79153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0667"/>
                        <a:ext cx="8218601" cy="4476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39680"/>
              </p:ext>
            </p:extLst>
          </p:nvPr>
        </p:nvGraphicFramePr>
        <p:xfrm>
          <a:off x="539553" y="1744663"/>
          <a:ext cx="808558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Hoja de cálculo" r:id="rId3" imgW="7915343" imgH="4276815" progId="Excel.Sheet.8">
                  <p:embed/>
                </p:oleObj>
              </mc:Choice>
              <mc:Fallback>
                <p:oleObj name="Hoja de cálculo" r:id="rId3" imgW="7915343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44663"/>
                        <a:ext cx="808558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445476"/>
              </p:ext>
            </p:extLst>
          </p:nvPr>
        </p:nvGraphicFramePr>
        <p:xfrm>
          <a:off x="414337" y="1751806"/>
          <a:ext cx="8210798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Hoja de cálculo" r:id="rId3" imgW="7915343" imgH="3981360" progId="Excel.Sheet.8">
                  <p:embed/>
                </p:oleObj>
              </mc:Choice>
              <mc:Fallback>
                <p:oleObj name="Hoja de cálculo" r:id="rId3" imgW="7915343" imgH="3981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51806"/>
                        <a:ext cx="8210798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25608"/>
              </p:ext>
            </p:extLst>
          </p:nvPr>
        </p:nvGraphicFramePr>
        <p:xfrm>
          <a:off x="414336" y="1831057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2" name="Hoja de cálculo" r:id="rId3" imgW="7905885" imgH="3686175" progId="Excel.Sheet.8">
                  <p:embed/>
                </p:oleObj>
              </mc:Choice>
              <mc:Fallback>
                <p:oleObj name="Hoja de cálculo" r:id="rId3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586973"/>
              </p:ext>
            </p:extLst>
          </p:nvPr>
        </p:nvGraphicFramePr>
        <p:xfrm>
          <a:off x="619125" y="1841723"/>
          <a:ext cx="800601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6" name="Hoja de cálculo" r:id="rId3" imgW="7905885" imgH="3819615" progId="Excel.Sheet.8">
                  <p:embed/>
                </p:oleObj>
              </mc:Choice>
              <mc:Fallback>
                <p:oleObj name="Hoja de cálculo" r:id="rId3" imgW="7905885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125" y="1841723"/>
                        <a:ext cx="800601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Agosto 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3600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16581"/>
              </p:ext>
            </p:extLst>
          </p:nvPr>
        </p:nvGraphicFramePr>
        <p:xfrm>
          <a:off x="414336" y="1772816"/>
          <a:ext cx="8210799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0" name="Hoja de cálculo" r:id="rId3" imgW="7905885" imgH="2466885" progId="Excel.Sheet.8">
                  <p:embed/>
                </p:oleObj>
              </mc:Choice>
              <mc:Fallback>
                <p:oleObj name="Hoja de cálculo" r:id="rId3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680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la </a:t>
            </a:r>
            <a:r>
              <a:rPr lang="es-CL" sz="1600" dirty="0"/>
              <a:t>“Red Nacional de Laboratorios Ambientales</a:t>
            </a:r>
            <a:r>
              <a:rPr lang="es-CL" sz="1600" dirty="0" smtClean="0"/>
              <a:t>”, presentó una ejecución de $1.549 millones (28% de avance).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</a:t>
            </a:r>
            <a:r>
              <a:rPr lang="es-CL" sz="1600" b="1" dirty="0" smtClean="0"/>
              <a:t>Subsecretaría de Redes Asistenciales</a:t>
            </a:r>
            <a:r>
              <a:rPr lang="es-CL" sz="1600" dirty="0" smtClean="0"/>
              <a:t>, la </a:t>
            </a:r>
            <a:r>
              <a:rPr lang="es-CL" sz="1600" dirty="0"/>
              <a:t>ejecución </a:t>
            </a:r>
            <a:r>
              <a:rPr lang="es-CL" sz="1600" dirty="0" smtClean="0"/>
              <a:t>del </a:t>
            </a:r>
            <a:r>
              <a:rPr lang="es-CL" sz="1600" dirty="0"/>
              <a:t>Subtítulo 33.01.004 Subsidio Fijo a la Construcción, que corresponde a uno de los pagos establecidos en el contrato de concesiones, que contempla el Primer Programa de Concesiones de Infraestructura Hospitalaria, </a:t>
            </a:r>
            <a:r>
              <a:rPr lang="es-CL" sz="1600" dirty="0" smtClean="0"/>
              <a:t>Hospital </a:t>
            </a:r>
            <a:r>
              <a:rPr lang="es-CL" sz="1600" dirty="0"/>
              <a:t>de Maipú, con desembolsos por $13.753 millones y Hospital de La Florida, con $14.899 </a:t>
            </a:r>
            <a:r>
              <a:rPr lang="es-CL" sz="1600" dirty="0" smtClean="0"/>
              <a:t>millones; llegó a un avance de un 98%.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Redes </a:t>
            </a:r>
            <a:r>
              <a:rPr lang="es-CL" sz="1600" b="1" dirty="0" smtClean="0"/>
              <a:t>Asistenciales,</a:t>
            </a:r>
            <a:r>
              <a:rPr lang="es-CL" sz="1600" dirty="0" smtClean="0"/>
              <a:t> se han incluido transferencias corrientes por $2.023 millones hacia los Servicios de Salud; y transferencias de capital por $37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59%, </a:t>
            </a:r>
            <a:r>
              <a:rPr lang="es-CL" sz="1600" dirty="0"/>
              <a:t>con un gasto total de </a:t>
            </a:r>
            <a:r>
              <a:rPr lang="es-CL" sz="1600" dirty="0" smtClean="0"/>
              <a:t>$8.574 </a:t>
            </a:r>
            <a:r>
              <a:rPr lang="es-CL" sz="1600" dirty="0"/>
              <a:t>millones. </a:t>
            </a:r>
            <a:r>
              <a:rPr lang="es-CL" sz="1600" dirty="0" smtClean="0"/>
              <a:t>El programa </a:t>
            </a:r>
            <a:r>
              <a:rPr lang="es-CL" sz="1600" b="1" dirty="0" smtClean="0"/>
              <a:t>“Atención </a:t>
            </a:r>
            <a:r>
              <a:rPr lang="es-CL" sz="1600" b="1" dirty="0"/>
              <a:t>Primaria, Ley N° 20.645 Trato Usuario”</a:t>
            </a:r>
            <a:r>
              <a:rPr lang="es-CL" sz="1600" dirty="0"/>
              <a:t> muestran cero </a:t>
            </a:r>
            <a:r>
              <a:rPr lang="es-CL" sz="1600" dirty="0" smtClean="0"/>
              <a:t>ejecución.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La </a:t>
            </a:r>
            <a:r>
              <a:rPr lang="es-CL" sz="1600" dirty="0"/>
              <a:t>ejecución de los </a:t>
            </a:r>
            <a:r>
              <a:rPr lang="es-CL" sz="1600" b="1" dirty="0"/>
              <a:t>Servicios de Salud, Hospitales y Programa de Contingencias Operacionales</a:t>
            </a:r>
            <a:r>
              <a:rPr lang="es-CL" sz="1600" dirty="0"/>
              <a:t>, </a:t>
            </a:r>
            <a:r>
              <a:rPr lang="es-CL" sz="1600"/>
              <a:t>alcanzaron </a:t>
            </a:r>
            <a:r>
              <a:rPr lang="es-CL" sz="1600" smtClean="0"/>
              <a:t>69% </a:t>
            </a:r>
            <a:r>
              <a:rPr lang="es-CL" sz="1600" dirty="0"/>
              <a:t>al mes de </a:t>
            </a:r>
            <a:r>
              <a:rPr lang="es-CL" sz="1600" dirty="0" smtClean="0"/>
              <a:t>Agosto.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51050"/>
            <a:ext cx="5882548" cy="346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Agosto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57400"/>
            <a:ext cx="6009188" cy="360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Agosto 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554490"/>
              </p:ext>
            </p:extLst>
          </p:nvPr>
        </p:nvGraphicFramePr>
        <p:xfrm>
          <a:off x="378499" y="2060848"/>
          <a:ext cx="8229599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9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499" y="2060848"/>
                        <a:ext cx="8229599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Agosto  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472163"/>
              </p:ext>
            </p:extLst>
          </p:nvPr>
        </p:nvGraphicFramePr>
        <p:xfrm>
          <a:off x="378499" y="1772816"/>
          <a:ext cx="822960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3" name="Hoja de cálculo" r:id="rId4" imgW="7839143" imgH="2524035" progId="Excel.Sheet.8">
                  <p:embed/>
                </p:oleObj>
              </mc:Choice>
              <mc:Fallback>
                <p:oleObj name="Hoja de cálculo" r:id="rId4" imgW="7839143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499" y="1772816"/>
                        <a:ext cx="822960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Agosto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10693"/>
              </p:ext>
            </p:extLst>
          </p:nvPr>
        </p:nvGraphicFramePr>
        <p:xfrm>
          <a:off x="414337" y="1700808"/>
          <a:ext cx="82296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2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00808"/>
                        <a:ext cx="822960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Agosto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517578"/>
              </p:ext>
            </p:extLst>
          </p:nvPr>
        </p:nvGraphicFramePr>
        <p:xfrm>
          <a:off x="414337" y="1748011"/>
          <a:ext cx="82296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4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48011"/>
                        <a:ext cx="82296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1317</Words>
  <Application>Microsoft Office PowerPoint</Application>
  <PresentationFormat>Presentación en pantalla (4:3)</PresentationFormat>
  <Paragraphs>121</Paragraphs>
  <Slides>28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3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</vt:lpstr>
      <vt:lpstr>EJECUCIÓN PRESUPUESTARIA DE GASTOS ACUMULADA AL MES DE AGOSTO DE 2017 PARTIDA 16: MINISTERIO DE SALUD</vt:lpstr>
      <vt:lpstr>Ejecución Presupuestaria de Gastos Acumulada al Mes de Agosto de 2017  Ministerio de Salud</vt:lpstr>
      <vt:lpstr>Ejecución Presupuestaria de Gastos Acumulada al Mes de Agosto de 2017  Ministerio de Salud</vt:lpstr>
      <vt:lpstr>Ejecución Presupuestaria de Gastos Acumulada al Mes de Agosto de 2017  Ministerio de Salud</vt:lpstr>
      <vt:lpstr>Ejecución Presupuestaria de Gastos Acumulada al Mes de Agosto de 2017  Ministerio de Salud</vt:lpstr>
      <vt:lpstr>Ejecución Presupuestaria de Gastos Acumulada al Mes de Agosto de 2017  Partida 16 Ministerio de Salud</vt:lpstr>
      <vt:lpstr>Ejecución Presupuestaria de Gastos Acumulada al Mes de Agosto  de 2017  Partida 16 Resumen por Capítulos</vt:lpstr>
      <vt:lpstr>Ejecución Presupuestaria de Gastos Acumulada al Mes de Agosto de 2017  Partida 16 Resumen por Capítulos Regionalizados</vt:lpstr>
      <vt:lpstr>Ejecución Presupuestaria de Gastos Acumulada al Mes de Agosto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178</cp:revision>
  <cp:lastPrinted>2016-09-09T18:41:06Z</cp:lastPrinted>
  <dcterms:created xsi:type="dcterms:W3CDTF">2016-06-23T13:38:47Z</dcterms:created>
  <dcterms:modified xsi:type="dcterms:W3CDTF">2017-11-03T12:59:14Z</dcterms:modified>
</cp:coreProperties>
</file>