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AGOSTO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78779"/>
              </p:ext>
            </p:extLst>
          </p:nvPr>
        </p:nvGraphicFramePr>
        <p:xfrm>
          <a:off x="552450" y="1839441"/>
          <a:ext cx="80391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839441"/>
                        <a:ext cx="80391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8113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Hoja de cálculo" r:id="rId3" imgW="7819957" imgH="3686175" progId="Excel.Sheet.8">
                  <p:embed/>
                </p:oleObj>
              </mc:Choice>
              <mc:Fallback>
                <p:oleObj name="Hoja de cálculo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20045"/>
              </p:ext>
            </p:extLst>
          </p:nvPr>
        </p:nvGraphicFramePr>
        <p:xfrm>
          <a:off x="899592" y="1643546"/>
          <a:ext cx="7716232" cy="478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Hoja de cálculo" r:id="rId3" imgW="8496300" imgH="5648415" progId="Excel.Sheet.8">
                  <p:embed/>
                </p:oleObj>
              </mc:Choice>
              <mc:Fallback>
                <p:oleObj name="Hoja de cálculo" r:id="rId3" imgW="8496300" imgH="5648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643546"/>
                        <a:ext cx="7716232" cy="478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42142"/>
              </p:ext>
            </p:extLst>
          </p:nvPr>
        </p:nvGraphicFramePr>
        <p:xfrm>
          <a:off x="414335" y="1829147"/>
          <a:ext cx="82107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29147"/>
                        <a:ext cx="82107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57329"/>
              </p:ext>
            </p:extLst>
          </p:nvPr>
        </p:nvGraphicFramePr>
        <p:xfrm>
          <a:off x="414336" y="1653505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5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3505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218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52278"/>
              </p:ext>
            </p:extLst>
          </p:nvPr>
        </p:nvGraphicFramePr>
        <p:xfrm>
          <a:off x="539552" y="1772816"/>
          <a:ext cx="8076272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76272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27322"/>
              </p:ext>
            </p:extLst>
          </p:nvPr>
        </p:nvGraphicFramePr>
        <p:xfrm>
          <a:off x="539551" y="1816126"/>
          <a:ext cx="8085583" cy="413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9" name="Hoja de cálculo" r:id="rId3" imgW="9724957" imgH="4734015" progId="Excel.Sheet.8">
                  <p:embed/>
                </p:oleObj>
              </mc:Choice>
              <mc:Fallback>
                <p:oleObj name="Hoja de cálculo" r:id="rId3" imgW="9724957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816126"/>
                        <a:ext cx="8085583" cy="413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03282"/>
              </p:ext>
            </p:extLst>
          </p:nvPr>
        </p:nvGraphicFramePr>
        <p:xfrm>
          <a:off x="414337" y="1717596"/>
          <a:ext cx="8201488" cy="459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7" name="Hoja de cálculo" r:id="rId3" imgW="7801043" imgH="5067210" progId="Excel.Sheet.8">
                  <p:embed/>
                </p:oleObj>
              </mc:Choice>
              <mc:Fallback>
                <p:oleObj name="Hoja de cálculo" r:id="rId3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17596"/>
                        <a:ext cx="8201488" cy="4591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512147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27284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44013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48951"/>
              </p:ext>
            </p:extLst>
          </p:nvPr>
        </p:nvGraphicFramePr>
        <p:xfrm>
          <a:off x="414336" y="1858491"/>
          <a:ext cx="8210799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8491"/>
                        <a:ext cx="8210799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</a:t>
            </a:r>
            <a:r>
              <a:rPr lang="es-CL" sz="1600" dirty="0" smtClean="0"/>
              <a:t>agosto </a:t>
            </a:r>
            <a:r>
              <a:rPr lang="es-CL" sz="1600" dirty="0" smtClean="0"/>
              <a:t>alcanzó los $</a:t>
            </a:r>
            <a:r>
              <a:rPr lang="es-CL" sz="1600" dirty="0" smtClean="0"/>
              <a:t>7.473.470 </a:t>
            </a:r>
            <a:r>
              <a:rPr lang="es-CL" sz="1600" dirty="0" smtClean="0"/>
              <a:t>millones, que incluye recursos adicionales por $</a:t>
            </a:r>
            <a:r>
              <a:rPr lang="es-CL" sz="1600" dirty="0" smtClean="0"/>
              <a:t>96.247 </a:t>
            </a:r>
            <a:r>
              <a:rPr lang="es-CL" sz="1600" dirty="0" smtClean="0"/>
              <a:t>millones. En </a:t>
            </a:r>
            <a:r>
              <a:rPr lang="es-CL" sz="1600" dirty="0"/>
              <a:t>comparación con el mes de </a:t>
            </a:r>
            <a:r>
              <a:rPr lang="es-CL" sz="1600" dirty="0" smtClean="0"/>
              <a:t>agosto </a:t>
            </a:r>
            <a:r>
              <a:rPr lang="es-CL" sz="1600" dirty="0"/>
              <a:t>de 2016, </a:t>
            </a:r>
            <a:r>
              <a:rPr lang="es-CL" sz="1600" dirty="0" smtClean="0"/>
              <a:t>y considerando los recursos aprobados en la Ley de Presupuestos, la </a:t>
            </a:r>
            <a:r>
              <a:rPr lang="es-CL" sz="1600" dirty="0"/>
              <a:t>ejecución presupuestaria no presenta diferencias significativas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Agosto </a:t>
            </a:r>
            <a:r>
              <a:rPr lang="es-CL" sz="1600" b="1" dirty="0"/>
              <a:t>de 2017</a:t>
            </a:r>
            <a:r>
              <a:rPr lang="es-CL" sz="1600" dirty="0"/>
              <a:t> de la Partida 15 Ministerio del Trabajo y Previsión Social, finalizó en </a:t>
            </a:r>
            <a:r>
              <a:rPr lang="es-CL" sz="1600" dirty="0" smtClean="0"/>
              <a:t>$5.079.432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68</a:t>
            </a:r>
            <a:r>
              <a:rPr lang="es-CL" sz="1600" dirty="0" smtClean="0"/>
              <a:t>% </a:t>
            </a:r>
            <a:r>
              <a:rPr lang="es-CL" sz="1600" dirty="0"/>
              <a:t>del Presupuesto Vigente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$20.195 millones, que totalizó un presupuesto vigente de $22.411 millones, con un </a:t>
            </a:r>
            <a:r>
              <a:rPr lang="es-CL" sz="1600" dirty="0" smtClean="0"/>
              <a:t>914% </a:t>
            </a:r>
            <a:r>
              <a:rPr lang="es-CL" sz="1600" dirty="0" smtClean="0"/>
              <a:t>de ejecución a </a:t>
            </a:r>
            <a:r>
              <a:rPr lang="es-CL" sz="1600" dirty="0" smtClean="0"/>
              <a:t>agosto.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</a:t>
            </a:r>
            <a:r>
              <a:rPr lang="es-CL" sz="1600" dirty="0" smtClean="0"/>
              <a:t>67.859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61%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agosto </a:t>
            </a:r>
            <a:r>
              <a:rPr lang="es-CL" sz="1600" dirty="0" smtClean="0"/>
              <a:t>(con </a:t>
            </a:r>
            <a:r>
              <a:rPr lang="es-CL" sz="1600" dirty="0"/>
              <a:t>un gasto de </a:t>
            </a:r>
            <a:r>
              <a:rPr lang="es-CL" sz="1600" dirty="0" smtClean="0"/>
              <a:t>$50.741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$60.683 millones</a:t>
            </a:r>
            <a:r>
              <a:rPr lang="es-CL" sz="1600" dirty="0"/>
              <a:t>, que significó un avance presupuestario de un </a:t>
            </a:r>
            <a:r>
              <a:rPr lang="es-CL" sz="1600" dirty="0" smtClean="0"/>
              <a:t>81% </a:t>
            </a:r>
            <a:r>
              <a:rPr lang="es-CL" sz="1600" dirty="0" smtClean="0"/>
              <a:t>y que además dispuso de $1.598 millones menos en su disponibilidad a </a:t>
            </a:r>
            <a:r>
              <a:rPr lang="es-CL" sz="1600" dirty="0" smtClean="0"/>
              <a:t>agosto;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$64.855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84% </a:t>
            </a:r>
            <a:r>
              <a:rPr lang="es-CL" sz="1600" dirty="0" smtClean="0"/>
              <a:t>(con menor disponibilidad presupuestaria al mes de </a:t>
            </a:r>
            <a:r>
              <a:rPr lang="es-CL" sz="1600" dirty="0" smtClean="0"/>
              <a:t>agosto </a:t>
            </a:r>
            <a:r>
              <a:rPr lang="es-CL" sz="1600" dirty="0" smtClean="0"/>
              <a:t>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60315"/>
              </p:ext>
            </p:extLst>
          </p:nvPr>
        </p:nvGraphicFramePr>
        <p:xfrm>
          <a:off x="414335" y="1772816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6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40761"/>
              </p:ext>
            </p:extLst>
          </p:nvPr>
        </p:nvGraphicFramePr>
        <p:xfrm>
          <a:off x="414337" y="1717130"/>
          <a:ext cx="8210798" cy="433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Hoja de cálculo" r:id="rId3" imgW="7724843" imgH="4448265" progId="Excel.Sheet.8">
                  <p:embed/>
                </p:oleObj>
              </mc:Choice>
              <mc:Fallback>
                <p:oleObj name="Hoja de cálculo" r:id="rId3" imgW="77248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17130"/>
                        <a:ext cx="8210798" cy="4338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99564"/>
              </p:ext>
            </p:extLst>
          </p:nvPr>
        </p:nvGraphicFramePr>
        <p:xfrm>
          <a:off x="414337" y="1709886"/>
          <a:ext cx="821079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4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9886"/>
                        <a:ext cx="8210798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</a:t>
            </a:r>
            <a:r>
              <a:rPr lang="es-CL" sz="1600" dirty="0" smtClean="0"/>
              <a:t>75%,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</a:t>
            </a:r>
            <a:r>
              <a:rPr lang="es-CL" sz="1600" dirty="0" smtClean="0"/>
              <a:t>356.632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</a:t>
            </a:r>
            <a:r>
              <a:rPr lang="es-CL" sz="1600" dirty="0" smtClean="0"/>
              <a:t>153.710 millones (74%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43%; </a:t>
            </a:r>
            <a:r>
              <a:rPr lang="es-CL" sz="1600" dirty="0"/>
              <a:t>con </a:t>
            </a:r>
            <a:r>
              <a:rPr lang="es-CL" sz="1600" dirty="0" smtClean="0"/>
              <a:t>un gasto total de </a:t>
            </a:r>
            <a:r>
              <a:rPr lang="es-CL" sz="1600" dirty="0" smtClean="0"/>
              <a:t>$662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4%, con desembolsos por $11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</a:t>
            </a:r>
            <a:r>
              <a:rPr lang="es-CL" sz="1600" dirty="0" smtClean="0"/>
              <a:t>43.941 </a:t>
            </a:r>
            <a:r>
              <a:rPr lang="es-CL" sz="1600" dirty="0"/>
              <a:t>millones </a:t>
            </a:r>
            <a:r>
              <a:rPr lang="es-CL" sz="1600" dirty="0" smtClean="0"/>
              <a:t>(</a:t>
            </a:r>
            <a:r>
              <a:rPr lang="es-CL" sz="1600" dirty="0" smtClean="0"/>
              <a:t>77%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77%.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</a:t>
            </a:r>
            <a:r>
              <a:rPr lang="es-CL" sz="1600" dirty="0" smtClean="0"/>
              <a:t>2.246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3%.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3750"/>
            <a:ext cx="3889464" cy="239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98" y="2054225"/>
            <a:ext cx="3992957" cy="24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4805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37674"/>
              </p:ext>
            </p:extLst>
          </p:nvPr>
        </p:nvGraphicFramePr>
        <p:xfrm>
          <a:off x="467544" y="1960612"/>
          <a:ext cx="814055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60612"/>
                        <a:ext cx="814055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00474"/>
              </p:ext>
            </p:extLst>
          </p:nvPr>
        </p:nvGraphicFramePr>
        <p:xfrm>
          <a:off x="467544" y="1772816"/>
          <a:ext cx="8129556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Hoja de cálculo" r:id="rId4" imgW="7734300" imgH="3171825" progId="Excel.Sheet.8">
                  <p:embed/>
                </p:oleObj>
              </mc:Choice>
              <mc:Fallback>
                <p:oleObj name="Hoja de cálculo" r:id="rId4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9556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88899"/>
              </p:ext>
            </p:extLst>
          </p:nvPr>
        </p:nvGraphicFramePr>
        <p:xfrm>
          <a:off x="414337" y="1793504"/>
          <a:ext cx="8210798" cy="451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Hoja de cálculo" r:id="rId3" imgW="7839143" imgH="4752885" progId="Excel.Sheet.8">
                  <p:embed/>
                </p:oleObj>
              </mc:Choice>
              <mc:Fallback>
                <p:oleObj name="Hoja de cálculo" r:id="rId3" imgW="78391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93504"/>
                        <a:ext cx="8210798" cy="4515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197770"/>
              </p:ext>
            </p:extLst>
          </p:nvPr>
        </p:nvGraphicFramePr>
        <p:xfrm>
          <a:off x="509588" y="1831057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Hoja de cálculo" r:id="rId3" imgW="8124757" imgH="3686175" progId="Excel.Sheet.8">
                  <p:embed/>
                </p:oleObj>
              </mc:Choice>
              <mc:Fallback>
                <p:oleObj name="Hoja de cálculo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831057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10869"/>
              </p:ext>
            </p:extLst>
          </p:nvPr>
        </p:nvGraphicFramePr>
        <p:xfrm>
          <a:off x="414335" y="1797521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97521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1127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DE GASTOS ACUMULADA AL MES DE AGOSTO 2017 PARTIDA 15: MINISTERIO Del TRABAJO Y SEGURIDAD SOCIAL</vt:lpstr>
      <vt:lpstr>Ejecución Presupuestaria de Gastos Acumulada al Mes de Agosto de 2017  Ministerio del Trabajo y Seguridad Social</vt:lpstr>
      <vt:lpstr>Ejecución Presupuestaria de Gastos Acumulada al Mes de Agosto de 2017  Ministerio del Trabajo y Seguridad Social</vt:lpstr>
      <vt:lpstr>Ejecución Presupuestaria de Gastos Acumulada al Mes de Agosto de 2017  Ministerio del Trabajo y Seguridad Social</vt:lpstr>
      <vt:lpstr>Ejecución Presupuestaria de Gastos Acumulada al Mes de Agosto de 2017  Partida 15 Ministerio del Trabajo y Seguridad Social</vt:lpstr>
      <vt:lpstr>Ejecución Presupuestaria de Gastos Acumulada al Mes de Agosto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194</cp:revision>
  <cp:lastPrinted>2017-05-09T14:38:34Z</cp:lastPrinted>
  <dcterms:created xsi:type="dcterms:W3CDTF">2016-06-23T13:38:47Z</dcterms:created>
  <dcterms:modified xsi:type="dcterms:W3CDTF">2017-11-02T18:07:30Z</dcterms:modified>
</cp:coreProperties>
</file>