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</p:sldMasterIdLst>
  <p:notesMasterIdLst>
    <p:notesMasterId r:id="rId44"/>
  </p:notesMasterIdLst>
  <p:sldIdLst>
    <p:sldId id="257" r:id="rId18"/>
    <p:sldId id="258" r:id="rId19"/>
    <p:sldId id="281" r:id="rId20"/>
    <p:sldId id="280" r:id="rId21"/>
    <p:sldId id="282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>
        <p:scale>
          <a:sx n="90" d="100"/>
          <a:sy n="90" d="100"/>
        </p:scale>
        <p:origin x="-13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viewProps" Target="viewProps.xml"/><Relationship Id="rId20" Type="http://schemas.openxmlformats.org/officeDocument/2006/relationships/slide" Target="slides/slide3.xml"/><Relationship Id="rId41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15354C-AE9A-4CEC-87F5-59A6713CC057}" type="datetimeFigureOut">
              <a:rPr lang="es-CL" smtClean="0"/>
              <a:t>15-12-2017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9295E-3C88-40DF-975C-0B61BCBFD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0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0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0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94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31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8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1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16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51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12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3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17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01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6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1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82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4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5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64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152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4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28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2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7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57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4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49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55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7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79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92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31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52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06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77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937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444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9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10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8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70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17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38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0107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71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38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4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89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47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764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0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4381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09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43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712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407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662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98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82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872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91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59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660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586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734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0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7513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8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34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7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8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8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2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4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02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5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4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1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8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89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1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8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9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3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4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0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66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6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37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02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2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12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318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6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0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45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6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30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73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65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51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0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46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53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97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19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56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8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02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9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00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070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2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71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5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vmlDrawing" Target="../drawings/vmlDrawing14.v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oleObject" Target="../embeddings/oleObject14.bin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vmlDrawing" Target="../drawings/vmlDrawing15.v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oleObject" Target="../embeddings/oleObject15.bin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vmlDrawing" Target="../drawings/vmlDrawing16.v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oleObject" Target="../embeddings/oleObject16.bin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vmlDrawing" Target="../drawings/vmlDrawing17.v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oleObject" Target="../embeddings/oleObject17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6074909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51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6064961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51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2568131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06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902566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8955803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4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5460814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17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548612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62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7087992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2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0828983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3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31409362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6248607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42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5894273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40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9060735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17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52701296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43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5204126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8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6956536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88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2437348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45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5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6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7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8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9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0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4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8.emf"/><Relationship Id="rId4" Type="http://schemas.openxmlformats.org/officeDocument/2006/relationships/oleObject" Target="../embeddings/Hoja_de_c_lculo_de_Microsoft_Excel_97-200315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9.emf"/><Relationship Id="rId4" Type="http://schemas.openxmlformats.org/officeDocument/2006/relationships/oleObject" Target="../embeddings/Hoja_de_c_lculo_de_Microsoft_Excel_97-200316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20.emf"/><Relationship Id="rId4" Type="http://schemas.openxmlformats.org/officeDocument/2006/relationships/oleObject" Target="../embeddings/Hoja_de_c_lculo_de_Microsoft_Excel_97-200317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21.emf"/><Relationship Id="rId4" Type="http://schemas.openxmlformats.org/officeDocument/2006/relationships/oleObject" Target="../embeddings/Hoja_de_c_lculo_de_Microsoft_Excel_97-200318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22.emf"/><Relationship Id="rId4" Type="http://schemas.openxmlformats.org/officeDocument/2006/relationships/oleObject" Target="../embeddings/Hoja_de_c_lculo_de_Microsoft_Excel_97-200319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23.emf"/><Relationship Id="rId4" Type="http://schemas.openxmlformats.org/officeDocument/2006/relationships/oleObject" Target="../embeddings/Hoja_de_c_lculo_de_Microsoft_Excel_97-200320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78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24.emf"/><Relationship Id="rId4" Type="http://schemas.openxmlformats.org/officeDocument/2006/relationships/oleObject" Target="../embeddings/Hoja_de_c_lculo_de_Microsoft_Excel_97-200321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AGOSTO 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13: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AGRICULTURA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solidFill>
                  <a:prstClr val="black"/>
                </a:solidFill>
              </a:rPr>
              <a:t>Valparaíso</a:t>
            </a:r>
            <a:r>
              <a:rPr lang="es-CL" b="1">
                <a:solidFill>
                  <a:prstClr val="black"/>
                </a:solidFill>
              </a:rPr>
              <a:t>, </a:t>
            </a:r>
            <a:r>
              <a:rPr lang="es-CL" b="1" smtClean="0">
                <a:solidFill>
                  <a:prstClr val="black"/>
                </a:solidFill>
              </a:rPr>
              <a:t>octubre </a:t>
            </a:r>
            <a:r>
              <a:rPr lang="es-CL" b="1" dirty="0" smtClean="0">
                <a:solidFill>
                  <a:prstClr val="black"/>
                </a:solidFill>
              </a:rPr>
              <a:t>2017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12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40499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5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40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0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648051"/>
            <a:ext cx="715551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8819" y="5486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INVESTIGACIÓN E INNOVACIÓN TECNOLÓGICA SILVOAGROPECUARIA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556792"/>
            <a:ext cx="7155518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907316"/>
              </p:ext>
            </p:extLst>
          </p:nvPr>
        </p:nvGraphicFramePr>
        <p:xfrm>
          <a:off x="467544" y="1916832"/>
          <a:ext cx="8142074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name="Hoja de cálculo" r:id="rId4" imgW="7562985" imgH="2657475" progId="Excel.Sheet.8">
                  <p:embed/>
                </p:oleObj>
              </mc:Choice>
              <mc:Fallback>
                <p:oleObj name="Hoja de cálculo" r:id="rId4" imgW="7562985" imgH="26574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916832"/>
                        <a:ext cx="8142074" cy="26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8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152107"/>
            <a:ext cx="7174429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OFICINA DE ESTUDIOS Y POLÍTICAS AGRARIAS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3157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16076"/>
              </p:ext>
            </p:extLst>
          </p:nvPr>
        </p:nvGraphicFramePr>
        <p:xfrm>
          <a:off x="467544" y="1700808"/>
          <a:ext cx="8126431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Hoja de cálculo" r:id="rId4" imgW="8020185" imgH="3381285" progId="Excel.Sheet.8">
                  <p:embed/>
                </p:oleObj>
              </mc:Choice>
              <mc:Fallback>
                <p:oleObj name="Hoja de cálculo" r:id="rId4" imgW="8020185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7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453336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3009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1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888019"/>
              </p:ext>
            </p:extLst>
          </p:nvPr>
        </p:nvGraphicFramePr>
        <p:xfrm>
          <a:off x="539551" y="1628800"/>
          <a:ext cx="8054423" cy="4792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3" name="Hoja de cálculo" r:id="rId4" imgW="7858057" imgH="5200650" progId="Excel.Sheet.8">
                  <p:embed/>
                </p:oleObj>
              </mc:Choice>
              <mc:Fallback>
                <p:oleObj name="Hoja de cálculo" r:id="rId4" imgW="7858057" imgH="52006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1" y="1628800"/>
                        <a:ext cx="8054423" cy="4792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8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165304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268760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2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100197"/>
              </p:ext>
            </p:extLst>
          </p:nvPr>
        </p:nvGraphicFramePr>
        <p:xfrm>
          <a:off x="467544" y="1700808"/>
          <a:ext cx="8126431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Hoja de cálculo" r:id="rId4" imgW="7858057" imgH="4429125" progId="Excel.Sheet.8">
                  <p:embed/>
                </p:oleObj>
              </mc:Choice>
              <mc:Fallback>
                <p:oleObj name="Hoja de cálculo" r:id="rId4" imgW="7858057" imgH="44291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442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141937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SERVICIO AGRÍCOLA Y GANADERO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1913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896902"/>
              </p:ext>
            </p:extLst>
          </p:nvPr>
        </p:nvGraphicFramePr>
        <p:xfrm>
          <a:off x="539552" y="1654646"/>
          <a:ext cx="8054423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" name="Hoja de cálculo" r:id="rId4" imgW="7858057" imgH="4438560" progId="Excel.Sheet.8">
                  <p:embed/>
                </p:oleObj>
              </mc:Choice>
              <mc:Fallback>
                <p:oleObj name="Hoja de cálculo" r:id="rId4" imgW="7858057" imgH="44385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654646"/>
                        <a:ext cx="8054423" cy="443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0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783955"/>
            <a:ext cx="751489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 INSPECCIONES EXPORTACIONES SILVOAGROPECUARIAS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484784"/>
            <a:ext cx="749762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584350"/>
              </p:ext>
            </p:extLst>
          </p:nvPr>
        </p:nvGraphicFramePr>
        <p:xfrm>
          <a:off x="467544" y="1844824"/>
          <a:ext cx="8126431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4" name="Hoja de cálculo" r:id="rId4" imgW="7858057" imgH="1847940" progId="Excel.Sheet.8">
                  <p:embed/>
                </p:oleObj>
              </mc:Choice>
              <mc:Fallback>
                <p:oleObj name="Hoja de cálculo" r:id="rId4" imgW="7858057" imgH="18479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844824"/>
                        <a:ext cx="8126431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0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04035"/>
            <a:ext cx="713758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DESARROLLO GANADERO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917164"/>
              </p:ext>
            </p:extLst>
          </p:nvPr>
        </p:nvGraphicFramePr>
        <p:xfrm>
          <a:off x="467544" y="1700808"/>
          <a:ext cx="8126431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Hoja de cálculo" r:id="rId4" imgW="7858057" imgH="2762340" progId="Excel.Sheet.8">
                  <p:embed/>
                </p:oleObj>
              </mc:Choice>
              <mc:Fallback>
                <p:oleObj name="Hoja de cálculo" r:id="rId4" imgW="7858057" imgH="2762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3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432027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VIGILANCIA Y CONTROL SILVOAGRÍCOLA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412066"/>
              </p:ext>
            </p:extLst>
          </p:nvPr>
        </p:nvGraphicFramePr>
        <p:xfrm>
          <a:off x="467544" y="1700808"/>
          <a:ext cx="8126431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2" name="Hoja de cálculo" r:id="rId4" imgW="7858057" imgH="2609760" progId="Excel.Sheet.8">
                  <p:embed/>
                </p:oleObj>
              </mc:Choice>
              <mc:Fallback>
                <p:oleObj name="Hoja de cálculo" r:id="rId4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742" y="4071987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07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CONTROLES FRONTERIZOS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6089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083589"/>
              </p:ext>
            </p:extLst>
          </p:nvPr>
        </p:nvGraphicFramePr>
        <p:xfrm>
          <a:off x="467544" y="1700808"/>
          <a:ext cx="8126431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name="Hoja de cálculo" r:id="rId4" imgW="7858057" imgH="2305140" progId="Excel.Sheet.8">
                  <p:embed/>
                </p:oleObj>
              </mc:Choice>
              <mc:Fallback>
                <p:oleObj name="Hoja de cálculo" r:id="rId4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3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013176"/>
            <a:ext cx="734481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08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GESTIÓN Y CONSERVACIÓN DE RECURSOS NATURALES RENOVABLES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30747"/>
              </p:ext>
            </p:extLst>
          </p:nvPr>
        </p:nvGraphicFramePr>
        <p:xfrm>
          <a:off x="467544" y="1885950"/>
          <a:ext cx="8126431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" name="Hoja de cálculo" r:id="rId4" imgW="7858057" imgH="3086100" progId="Excel.Sheet.8">
                  <p:embed/>
                </p:oleObj>
              </mc:Choice>
              <mc:Fallback>
                <p:oleObj name="Hoja de cálculo" r:id="rId4" imgW="7858057" imgH="308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885950"/>
                        <a:ext cx="8126431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9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Agosto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El presupuesto vigente de este Ministerio asciende a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$604.451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millones, que incluye una agregación de recursos, respecto a la Ley de Presupuestos, de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$40.499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millones, reflejados principalmente en los recursos adicionales para las transferencias corrientes por $12.641 millones, y para el servicio de la deuda por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$15.146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millones.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La ejecución presupuestaria acumulada al mes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de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Agosto fue de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$400.665 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millones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, es decir, un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66%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respecto de la ley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vigente. 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Respecto a la comparación con el año 2016, considerando los recursos aprobados en la Ley de Presupuestos, se observó un porcentaje de ejecución presupuestaria mayor en un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0,9%.</a:t>
            </a: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Iniciativas de Inversión, el Instituto de Desarrollo Agropecuario, con recursos disponibles por $601 millones, informó un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10%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de ejecución; el Servicio Agrícola y Ganadero, con un presupuesto vigente de $650 millones, presentó una ejecución de un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22%;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en la Corporación Nacional Forestal, el Programa del mismo nombre, con recursos que ascienden a $274 millones, ejecutó un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88%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su disponibilidad y el Programa Áreas Silvestres Protegidas, con $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2.388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millones, ejecutó un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14%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sus recursos; y la Comisión Nacional de Riego, con un presupuesto vigente de $3.362 millones, informó un gasto de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$826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millones que equivale a un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24%.</a:t>
            </a: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4071987"/>
            <a:ext cx="729786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09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LABORATORIOS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713650" cy="3829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835307"/>
              </p:ext>
            </p:extLst>
          </p:nvPr>
        </p:nvGraphicFramePr>
        <p:xfrm>
          <a:off x="467544" y="1700808"/>
          <a:ext cx="8126431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4" name="Hoja de cálculo" r:id="rId4" imgW="7858057" imgH="2305140" progId="Excel.Sheet.8">
                  <p:embed/>
                </p:oleObj>
              </mc:Choice>
              <mc:Fallback>
                <p:oleObj name="Hoja de cálculo" r:id="rId4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589240"/>
            <a:ext cx="735361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01: CORPORACIÓN NACIONAL FORESTAL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35361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108873"/>
              </p:ext>
            </p:extLst>
          </p:nvPr>
        </p:nvGraphicFramePr>
        <p:xfrm>
          <a:off x="395536" y="1688182"/>
          <a:ext cx="8198439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8" name="Hoja de cálculo" r:id="rId4" imgW="7858057" imgH="3829050" progId="Excel.Sheet.8">
                  <p:embed/>
                </p:oleObj>
              </mc:Choice>
              <mc:Fallback>
                <p:oleObj name="Hoja de cálculo" r:id="rId4" imgW="7858057" imgH="3829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688182"/>
                        <a:ext cx="8198439" cy="382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4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071987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MANEJO DEL FUEGO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488832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994657"/>
              </p:ext>
            </p:extLst>
          </p:nvPr>
        </p:nvGraphicFramePr>
        <p:xfrm>
          <a:off x="467544" y="1700808"/>
          <a:ext cx="8126431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2" name="Hoja de cálculo" r:id="rId4" imgW="7858057" imgH="2305140" progId="Excel.Sheet.8">
                  <p:embed/>
                </p:oleObj>
              </mc:Choice>
              <mc:Fallback>
                <p:oleObj name="Hoja de cálculo" r:id="rId4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2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008091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ÁREAS SILVESTRES PROTEGIDAS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077136"/>
              </p:ext>
            </p:extLst>
          </p:nvPr>
        </p:nvGraphicFramePr>
        <p:xfrm>
          <a:off x="539552" y="1700808"/>
          <a:ext cx="8054423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6" name="Hoja de cálculo" r:id="rId4" imgW="7858057" imgH="3219540" progId="Excel.Sheet.8">
                  <p:embed/>
                </p:oleObj>
              </mc:Choice>
              <mc:Fallback>
                <p:oleObj name="Hoja de cálculo" r:id="rId4" imgW="7858057" imgH="32195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00808"/>
                        <a:ext cx="8054423" cy="321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2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36001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GESTIÓN FORESTAL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781212"/>
              </p:ext>
            </p:extLst>
          </p:nvPr>
        </p:nvGraphicFramePr>
        <p:xfrm>
          <a:off x="467544" y="1700808"/>
          <a:ext cx="8126431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9" name="Hoja de cálculo" r:id="rId4" imgW="7858057" imgH="2609760" progId="Excel.Sheet.8">
                  <p:embed/>
                </p:oleObj>
              </mc:Choice>
              <mc:Fallback>
                <p:oleObj name="Hoja de cálculo" r:id="rId4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4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27989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 DE ARBORIZACIÓN URBANA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431497"/>
              </p:ext>
            </p:extLst>
          </p:nvPr>
        </p:nvGraphicFramePr>
        <p:xfrm>
          <a:off x="467544" y="1669926"/>
          <a:ext cx="8126431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4" name="Hoja de cálculo" r:id="rId4" imgW="7858057" imgH="1543050" progId="Excel.Sheet.8">
                  <p:embed/>
                </p:oleObj>
              </mc:Choice>
              <mc:Fallback>
                <p:oleObj name="Hoja de cálculo" r:id="rId4" imgW="7858057" imgH="1543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669926"/>
                        <a:ext cx="8126431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6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37624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COMISIÓN NACIONAL DE RIEGO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01326"/>
            <a:ext cx="7488832" cy="378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255336"/>
              </p:ext>
            </p:extLst>
          </p:nvPr>
        </p:nvGraphicFramePr>
        <p:xfrm>
          <a:off x="467544" y="1565870"/>
          <a:ext cx="8208912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8" name="Hoja de cálculo" r:id="rId4" imgW="7858057" imgH="4743450" progId="Excel.Sheet.8">
                  <p:embed/>
                </p:oleObj>
              </mc:Choice>
              <mc:Fallback>
                <p:oleObj name="Hoja de cálculo" r:id="rId4" imgW="7858057" imgH="4743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565870"/>
                        <a:ext cx="8208912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4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Agosto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Respecto a la </a:t>
            </a:r>
            <a:r>
              <a:rPr lang="es-MX" sz="1600" b="1" dirty="0" smtClean="0">
                <a:solidFill>
                  <a:prstClr val="black"/>
                </a:solidFill>
                <a:ea typeface="+mn-ea"/>
                <a:cs typeface="+mn-cs"/>
              </a:rPr>
              <a:t>deuda flotante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, correspondiente a los recursos para cancelar obligaciones contraídas en el ejercicio presupuestario anterior, ejecutaron un total de $15.097 millones. 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dirty="0" smtClean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>
                <a:solidFill>
                  <a:prstClr val="black"/>
                </a:solidFill>
              </a:rPr>
              <a:t>El </a:t>
            </a:r>
            <a:r>
              <a:rPr lang="es-CL" sz="1600" b="1" dirty="0">
                <a:solidFill>
                  <a:prstClr val="black"/>
                </a:solidFill>
              </a:rPr>
              <a:t>INDAP</a:t>
            </a:r>
            <a:r>
              <a:rPr lang="es-CL" sz="1600" dirty="0">
                <a:solidFill>
                  <a:prstClr val="black"/>
                </a:solidFill>
              </a:rPr>
              <a:t>, que concentra el </a:t>
            </a:r>
            <a:r>
              <a:rPr lang="es-CL" sz="1600" dirty="0" smtClean="0">
                <a:solidFill>
                  <a:prstClr val="black"/>
                </a:solidFill>
              </a:rPr>
              <a:t>la mayor parte </a:t>
            </a:r>
            <a:r>
              <a:rPr lang="es-CL" sz="1600" dirty="0">
                <a:solidFill>
                  <a:prstClr val="black"/>
                </a:solidFill>
              </a:rPr>
              <a:t>de los recursos ministeriales, presentó </a:t>
            </a:r>
            <a:r>
              <a:rPr lang="es-CL" sz="1600" dirty="0" smtClean="0">
                <a:solidFill>
                  <a:prstClr val="black"/>
                </a:solidFill>
              </a:rPr>
              <a:t>un gasto de </a:t>
            </a:r>
            <a:r>
              <a:rPr lang="es-CL" sz="1600" dirty="0" smtClean="0">
                <a:solidFill>
                  <a:prstClr val="black"/>
                </a:solidFill>
              </a:rPr>
              <a:t>$201.121 </a:t>
            </a:r>
            <a:r>
              <a:rPr lang="es-CL" sz="1600" dirty="0" smtClean="0">
                <a:solidFill>
                  <a:prstClr val="black"/>
                </a:solidFill>
              </a:rPr>
              <a:t>millones </a:t>
            </a:r>
            <a:r>
              <a:rPr lang="es-CL" sz="1600" dirty="0" smtClean="0">
                <a:solidFill>
                  <a:prstClr val="black"/>
                </a:solidFill>
              </a:rPr>
              <a:t>(71% </a:t>
            </a:r>
            <a:r>
              <a:rPr lang="es-CL" sz="1600" dirty="0" smtClean="0">
                <a:solidFill>
                  <a:prstClr val="black"/>
                </a:solidFill>
              </a:rPr>
              <a:t>del presupuesto vigente</a:t>
            </a:r>
            <a:r>
              <a:rPr lang="es-CL" sz="1600" dirty="0">
                <a:solidFill>
                  <a:prstClr val="black"/>
                </a:solidFill>
              </a:rPr>
              <a:t>), donde el Sistema de Incentivos Ley N° </a:t>
            </a:r>
            <a:r>
              <a:rPr lang="es-CL" sz="1600" dirty="0" smtClean="0">
                <a:solidFill>
                  <a:prstClr val="black"/>
                </a:solidFill>
              </a:rPr>
              <a:t>20.412, que informó una reducción en sus recursos disponibles por $1.500 millones, ejecutó un </a:t>
            </a:r>
            <a:r>
              <a:rPr lang="es-CL" sz="1600" dirty="0" smtClean="0">
                <a:solidFill>
                  <a:prstClr val="black"/>
                </a:solidFill>
              </a:rPr>
              <a:t>48% </a:t>
            </a:r>
            <a:r>
              <a:rPr lang="es-CL" sz="1600" dirty="0" smtClean="0">
                <a:solidFill>
                  <a:prstClr val="black"/>
                </a:solidFill>
              </a:rPr>
              <a:t>de </a:t>
            </a:r>
            <a:r>
              <a:rPr lang="es-CL" sz="1600" dirty="0">
                <a:solidFill>
                  <a:prstClr val="black"/>
                </a:solidFill>
              </a:rPr>
              <a:t>sus recursos, el Programa de Desarrollo de Acción </a:t>
            </a:r>
            <a:r>
              <a:rPr lang="es-CL" sz="1600" dirty="0" smtClean="0">
                <a:solidFill>
                  <a:prstClr val="black"/>
                </a:solidFill>
              </a:rPr>
              <a:t>Local un </a:t>
            </a:r>
            <a:r>
              <a:rPr lang="es-CL" sz="1600" dirty="0" smtClean="0">
                <a:solidFill>
                  <a:prstClr val="black"/>
                </a:solidFill>
              </a:rPr>
              <a:t>92% </a:t>
            </a:r>
            <a:r>
              <a:rPr lang="es-CL" sz="1600" dirty="0" smtClean="0">
                <a:solidFill>
                  <a:prstClr val="black"/>
                </a:solidFill>
              </a:rPr>
              <a:t>para transferencias corrientes y un </a:t>
            </a:r>
            <a:r>
              <a:rPr lang="es-CL" sz="1600" dirty="0" smtClean="0">
                <a:solidFill>
                  <a:prstClr val="black"/>
                </a:solidFill>
              </a:rPr>
              <a:t>75% </a:t>
            </a:r>
            <a:r>
              <a:rPr lang="es-CL" sz="1600" dirty="0" smtClean="0">
                <a:solidFill>
                  <a:prstClr val="black"/>
                </a:solidFill>
              </a:rPr>
              <a:t>para transferencias de capital.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>
                <a:solidFill>
                  <a:prstClr val="black"/>
                </a:solidFill>
              </a:rPr>
              <a:t>Los </a:t>
            </a:r>
            <a:r>
              <a:rPr lang="es-CL" sz="1600" b="1" dirty="0" smtClean="0">
                <a:solidFill>
                  <a:prstClr val="black"/>
                </a:solidFill>
              </a:rPr>
              <a:t>Préstamos de Fomento en el INDAP</a:t>
            </a:r>
            <a:r>
              <a:rPr lang="es-CL" sz="1600" dirty="0" smtClean="0">
                <a:solidFill>
                  <a:prstClr val="black"/>
                </a:solidFill>
              </a:rPr>
              <a:t>, ejecutaron un total de $</a:t>
            </a:r>
            <a:r>
              <a:rPr lang="es-CL" sz="1600" dirty="0" smtClean="0">
                <a:solidFill>
                  <a:prstClr val="black"/>
                </a:solidFill>
              </a:rPr>
              <a:t>46.144 </a:t>
            </a:r>
            <a:r>
              <a:rPr lang="es-CL" sz="1600" dirty="0" smtClean="0">
                <a:solidFill>
                  <a:prstClr val="black"/>
                </a:solidFill>
              </a:rPr>
              <a:t>millones en su modalidad a corto plazo </a:t>
            </a:r>
            <a:r>
              <a:rPr lang="es-CL" sz="1600" dirty="0" smtClean="0">
                <a:solidFill>
                  <a:prstClr val="black"/>
                </a:solidFill>
              </a:rPr>
              <a:t>(85% </a:t>
            </a:r>
            <a:r>
              <a:rPr lang="es-CL" sz="1600" dirty="0" smtClean="0">
                <a:solidFill>
                  <a:prstClr val="black"/>
                </a:solidFill>
              </a:rPr>
              <a:t>de avance presupuestario) y $</a:t>
            </a:r>
            <a:r>
              <a:rPr lang="es-CL" sz="1600" dirty="0" smtClean="0">
                <a:solidFill>
                  <a:prstClr val="black"/>
                </a:solidFill>
              </a:rPr>
              <a:t>18.911 </a:t>
            </a:r>
            <a:r>
              <a:rPr lang="es-CL" sz="1600" dirty="0" smtClean="0">
                <a:solidFill>
                  <a:prstClr val="black"/>
                </a:solidFill>
              </a:rPr>
              <a:t>millones en su modalidad a largo plazo </a:t>
            </a:r>
            <a:r>
              <a:rPr lang="es-CL" sz="1600" dirty="0" smtClean="0">
                <a:solidFill>
                  <a:prstClr val="black"/>
                </a:solidFill>
              </a:rPr>
              <a:t>(82% </a:t>
            </a:r>
            <a:r>
              <a:rPr lang="es-CL" sz="1600" dirty="0" smtClean="0">
                <a:solidFill>
                  <a:prstClr val="black"/>
                </a:solidFill>
              </a:rPr>
              <a:t>de ejecución presupuestaria).</a:t>
            </a:r>
            <a:endParaRPr lang="es-CL" sz="16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Agosto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74849"/>
            <a:ext cx="5856560" cy="306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2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Agosto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74849"/>
            <a:ext cx="5616624" cy="335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4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Agosto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360019"/>
            <a:ext cx="7758063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335815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06173"/>
              </p:ext>
            </p:extLst>
          </p:nvPr>
        </p:nvGraphicFramePr>
        <p:xfrm>
          <a:off x="539552" y="1700808"/>
          <a:ext cx="8064896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Hoja de cálculo" r:id="rId4" imgW="7410585" imgH="2581185" progId="Excel.Sheet.8">
                  <p:embed/>
                </p:oleObj>
              </mc:Choice>
              <mc:Fallback>
                <p:oleObj name="Hoja de cálculo" r:id="rId4" imgW="7410585" imgH="25811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00808"/>
                        <a:ext cx="8064896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 Agosto 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13,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611560" y="5085184"/>
            <a:ext cx="7521792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207987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63477"/>
              </p:ext>
            </p:extLst>
          </p:nvPr>
        </p:nvGraphicFramePr>
        <p:xfrm>
          <a:off x="467543" y="1556792"/>
          <a:ext cx="820891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1" name="Hoja de cálculo" r:id="rId5" imgW="9048885" imgH="3505290" progId="Excel.Sheet.8">
                  <p:embed/>
                </p:oleObj>
              </mc:Choice>
              <mc:Fallback>
                <p:oleObj name="Hoja de cálculo" r:id="rId5" imgW="9048885" imgH="35052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3" y="1556792"/>
                        <a:ext cx="8208913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8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232227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01, Programa 01: SUBSECRETARÍA DE AGRICULTURA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1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64284"/>
              </p:ext>
            </p:extLst>
          </p:nvPr>
        </p:nvGraphicFramePr>
        <p:xfrm>
          <a:off x="467545" y="1717129"/>
          <a:ext cx="8126430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" name="Hoja de cálculo" r:id="rId4" imgW="7762943" imgH="4448265" progId="Excel.Sheet.8">
                  <p:embed/>
                </p:oleObj>
              </mc:Choice>
              <mc:Fallback>
                <p:oleObj name="Hoja de cálculo" r:id="rId4" imgW="7762943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5" y="1717129"/>
                        <a:ext cx="8126430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5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933056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01, Programa 01: SUBSECRETARÍA DE AGRICULTURA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2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497558"/>
              </p:ext>
            </p:extLst>
          </p:nvPr>
        </p:nvGraphicFramePr>
        <p:xfrm>
          <a:off x="467545" y="1700808"/>
          <a:ext cx="812643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Hoja de cálculo" r:id="rId4" imgW="7762943" imgH="2143125" progId="Excel.Sheet.8">
                  <p:embed/>
                </p:oleObj>
              </mc:Choice>
              <mc:Fallback>
                <p:oleObj name="Hoja de cálculo" r:id="rId4" imgW="7762943" imgH="21431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5" y="1700808"/>
                        <a:ext cx="8126430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01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1173</Words>
  <Application>Microsoft Office PowerPoint</Application>
  <PresentationFormat>Presentación en pantalla (4:3)</PresentationFormat>
  <Paragraphs>123</Paragraphs>
  <Slides>26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17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45" baseType="lpstr">
      <vt:lpstr>1_Tema de Office</vt:lpstr>
      <vt:lpstr>16_Tema de Office</vt:lpstr>
      <vt:lpstr>2_Tema de Office</vt:lpstr>
      <vt:lpstr>3_Tema de Office</vt:lpstr>
      <vt:lpstr>4_Tema de Office</vt:lpstr>
      <vt:lpstr>17_Tema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Imagen de mapa de bits</vt:lpstr>
      <vt:lpstr>Hoja de cálculo</vt:lpstr>
      <vt:lpstr>EJECUCIÓN PRESUPUESTARIA DE GASTOS ACUMULADA AL MES DE AGOSTO DE 2017 PARTIDA 13: MINISTERIO DE AGRICULTURA</vt:lpstr>
      <vt:lpstr>Ejecución Presupuestaria de Gastos Acumulada al Mes de Agosto de 2017  Ministerio de Agricultura</vt:lpstr>
      <vt:lpstr>Ejecución Presupuestaria de Gastos Acumulada al Mes de Agosto de 2017  Ministerio de Agricultura</vt:lpstr>
      <vt:lpstr>Ejecución Presupuestaria de Gastos Acumulada al Mes de Agosto de 2017  Ministerio de Agricultura</vt:lpstr>
      <vt:lpstr>Ejecución Presupuestaria de Gastos Acumulada al Mes de Agosto de 2017  Ministerio de Agricultura</vt:lpstr>
      <vt:lpstr>Ejecución Presupuestaria de Gastos Acumulada al Mes de Agosto de 2017  Partida 13 Ministerio de Agricultura</vt:lpstr>
      <vt:lpstr>Ejecución Presupuestaria de Gastos Acumulada al Mes de  Agosto de 2017  Partida 13,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13: MINISTERIO DE AGRICULTURA</dc:title>
  <dc:creator>Ruben Catalan</dc:creator>
  <cp:lastModifiedBy>EDIAZ</cp:lastModifiedBy>
  <cp:revision>63</cp:revision>
  <cp:lastPrinted>2016-08-05T21:17:59Z</cp:lastPrinted>
  <dcterms:created xsi:type="dcterms:W3CDTF">2016-08-05T20:56:34Z</dcterms:created>
  <dcterms:modified xsi:type="dcterms:W3CDTF">2017-12-15T13:21:23Z</dcterms:modified>
</cp:coreProperties>
</file>