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8" r:id="rId4"/>
    <p:sldId id="299" r:id="rId5"/>
    <p:sldId id="301" r:id="rId6"/>
    <p:sldId id="303" r:id="rId7"/>
    <p:sldId id="304" r:id="rId8"/>
    <p:sldId id="264" r:id="rId9"/>
    <p:sldId id="263" r:id="rId10"/>
    <p:sldId id="265" r:id="rId11"/>
    <p:sldId id="300" r:id="rId12"/>
    <p:sldId id="268" r:id="rId13"/>
    <p:sldId id="269" r:id="rId14"/>
    <p:sldId id="271" r:id="rId15"/>
    <p:sldId id="273" r:id="rId16"/>
    <p:sldId id="302" r:id="rId17"/>
    <p:sldId id="274" r:id="rId18"/>
    <p:sldId id="275" r:id="rId19"/>
    <p:sldId id="276" r:id="rId2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14-12-2017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AGOSTO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2798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480029"/>
              </p:ext>
            </p:extLst>
          </p:nvPr>
        </p:nvGraphicFramePr>
        <p:xfrm>
          <a:off x="414337" y="1965201"/>
          <a:ext cx="826212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Hoja de cálculo" r:id="rId3" imgW="8734357" imgH="1247865" progId="Excel.Sheet.8">
                  <p:embed/>
                </p:oleObj>
              </mc:Choice>
              <mc:Fallback>
                <p:oleObj name="Hoja de cálculo" r:id="rId3" imgW="87343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965201"/>
                        <a:ext cx="826212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540441"/>
              </p:ext>
            </p:extLst>
          </p:nvPr>
        </p:nvGraphicFramePr>
        <p:xfrm>
          <a:off x="386225" y="1824038"/>
          <a:ext cx="8290232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Hoja de cálculo" r:id="rId3" imgW="8734357" imgH="3209835" progId="Excel.Sheet.8">
                  <p:embed/>
                </p:oleObj>
              </mc:Choice>
              <mc:Fallback>
                <p:oleObj name="Hoja de cálculo" r:id="rId3" imgW="8734357" imgH="3209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5" y="1824038"/>
                        <a:ext cx="8290232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4864075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444760"/>
              </p:ext>
            </p:extLst>
          </p:nvPr>
        </p:nvGraphicFramePr>
        <p:xfrm>
          <a:off x="414336" y="1700808"/>
          <a:ext cx="8210799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Hoja de cálculo" r:id="rId3" imgW="8734357" imgH="3076665" progId="Excel.Sheet.8">
                  <p:embed/>
                </p:oleObj>
              </mc:Choice>
              <mc:Fallback>
                <p:oleObj name="Hoja de cálculo" r:id="rId3" imgW="8734357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206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37668"/>
              </p:ext>
            </p:extLst>
          </p:nvPr>
        </p:nvGraphicFramePr>
        <p:xfrm>
          <a:off x="414336" y="1772816"/>
          <a:ext cx="8210799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Hoja de cálculo" r:id="rId3" imgW="8734357" imgH="2943225" progId="Excel.Sheet.8">
                  <p:embed/>
                </p:oleObj>
              </mc:Choice>
              <mc:Fallback>
                <p:oleObj name="Hoja de cálculo" r:id="rId3" imgW="87343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954055"/>
              </p:ext>
            </p:extLst>
          </p:nvPr>
        </p:nvGraphicFramePr>
        <p:xfrm>
          <a:off x="414336" y="1933153"/>
          <a:ext cx="8210799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Hoja de cálculo" r:id="rId3" imgW="8734357" imgH="4448265" progId="Excel.Sheet.8">
                  <p:embed/>
                </p:oleObj>
              </mc:Choice>
              <mc:Fallback>
                <p:oleObj name="Hoja de cálculo" r:id="rId3" imgW="87343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33153"/>
                        <a:ext cx="8210799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36399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036717"/>
              </p:ext>
            </p:extLst>
          </p:nvPr>
        </p:nvGraphicFramePr>
        <p:xfrm>
          <a:off x="414336" y="1868041"/>
          <a:ext cx="8210799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Hoja de cálculo" r:id="rId3" imgW="8734357" imgH="1705065" progId="Excel.Sheet.8">
                  <p:embed/>
                </p:oleObj>
              </mc:Choice>
              <mc:Fallback>
                <p:oleObj name="Hoja de cálculo" r:id="rId3" imgW="8734357" imgH="1705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68041"/>
                        <a:ext cx="8210799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481139"/>
              </p:ext>
            </p:extLst>
          </p:nvPr>
        </p:nvGraphicFramePr>
        <p:xfrm>
          <a:off x="414337" y="1727820"/>
          <a:ext cx="826212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Hoja de cálculo" r:id="rId3" imgW="8734357" imgH="2781210" progId="Excel.Sheet.8">
                  <p:embed/>
                </p:oleObj>
              </mc:Choice>
              <mc:Fallback>
                <p:oleObj name="Hoja de cálculo" r:id="rId3" imgW="87343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27820"/>
                        <a:ext cx="826212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4320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087953"/>
              </p:ext>
            </p:extLst>
          </p:nvPr>
        </p:nvGraphicFramePr>
        <p:xfrm>
          <a:off x="414337" y="2060848"/>
          <a:ext cx="8334128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Hoja de cálculo" r:id="rId3" imgW="8734357" imgH="2314575" progId="Excel.Sheet.8">
                  <p:embed/>
                </p:oleObj>
              </mc:Choice>
              <mc:Fallback>
                <p:oleObj name="Hoja de cálculo" r:id="rId3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2060848"/>
                        <a:ext cx="8334128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688574"/>
              </p:ext>
            </p:extLst>
          </p:nvPr>
        </p:nvGraphicFramePr>
        <p:xfrm>
          <a:off x="414336" y="1636737"/>
          <a:ext cx="826212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Hoja de cálculo" r:id="rId3" imgW="8734357" imgH="4600575" progId="Excel.Sheet.8">
                  <p:embed/>
                </p:oleObj>
              </mc:Choice>
              <mc:Fallback>
                <p:oleObj name="Hoja de cálculo" r:id="rId3" imgW="87343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36737"/>
                        <a:ext cx="8262120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el mes de </a:t>
            </a:r>
            <a:r>
              <a:rPr lang="es-CL" sz="1600" dirty="0" smtClean="0"/>
              <a:t>agosto, </a:t>
            </a:r>
            <a:r>
              <a:rPr lang="es-CL" sz="1600" dirty="0" smtClean="0"/>
              <a:t>el presupuesto vigente de esta Partida Presupuestaria alcanzó a $</a:t>
            </a:r>
            <a:r>
              <a:rPr lang="es-CL" sz="1600" dirty="0" smtClean="0"/>
              <a:t>1.142.770 </a:t>
            </a:r>
            <a:r>
              <a:rPr lang="es-CL" sz="1600" dirty="0" smtClean="0"/>
              <a:t>millones, que incluyen recursos adicionales por $</a:t>
            </a:r>
            <a:r>
              <a:rPr lang="es-CL" sz="1600" dirty="0" smtClean="0"/>
              <a:t>15.406 </a:t>
            </a:r>
            <a:r>
              <a:rPr lang="es-CL" sz="1600" dirty="0" smtClean="0"/>
              <a:t>millones. Respecto a la disponibilidad aprobada en la Ley de Presupuestos, la ejecución presupuestaria es similar a la del ejercicio presupuestario anterior.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La </a:t>
            </a:r>
            <a:r>
              <a:rPr lang="es-CL" sz="1600" b="1" dirty="0"/>
              <a:t>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agosto </a:t>
            </a:r>
            <a:r>
              <a:rPr lang="es-CL" sz="1600" b="1" dirty="0" smtClean="0"/>
              <a:t>de 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$721.870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63%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la </a:t>
            </a:r>
            <a:r>
              <a:rPr lang="es-CL" sz="1600" b="1" dirty="0" smtClean="0"/>
              <a:t>Deuda Flotante</a:t>
            </a:r>
            <a:r>
              <a:rPr lang="es-CL" sz="1600" dirty="0" smtClean="0"/>
              <a:t>, que corresponden a obligaciones contraídas en el ejercicio presupuestario anterior, se observa la inclusión de recursos por $6.254 millones, con una ejecución presupuestaria de un 100%.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$3.588 </a:t>
            </a:r>
            <a:r>
              <a:rPr lang="es-ES" sz="1600" dirty="0"/>
              <a:t>millones, compuesto </a:t>
            </a:r>
            <a:r>
              <a:rPr lang="es-ES" sz="1600" dirty="0" smtClean="0"/>
              <a:t>$475 millones del </a:t>
            </a:r>
            <a:r>
              <a:rPr lang="es-ES" sz="1600" dirty="0"/>
              <a:t>Fondo de Emergencia y por $</a:t>
            </a:r>
            <a:r>
              <a:rPr lang="es-ES" sz="1600" dirty="0" smtClean="0"/>
              <a:t>3.111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GENCHI 01</a:t>
            </a:r>
            <a:r>
              <a:rPr lang="es-CL" sz="1600" dirty="0" smtClean="0"/>
              <a:t>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5%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Agosto</a:t>
            </a:r>
            <a:r>
              <a:rPr lang="es-CL" sz="1600" dirty="0" smtClean="0"/>
              <a:t>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inversión, </a:t>
            </a:r>
            <a:r>
              <a:rPr lang="es-CL" sz="1600" dirty="0" smtClean="0"/>
              <a:t>que incluye </a:t>
            </a:r>
            <a:r>
              <a:rPr lang="es-CL" sz="1600" dirty="0"/>
              <a:t>la </a:t>
            </a:r>
            <a:r>
              <a:rPr lang="es-CL" sz="1600" dirty="0" smtClean="0"/>
              <a:t>ejecución </a:t>
            </a:r>
            <a:r>
              <a:rPr lang="es-CL" sz="1600" dirty="0"/>
              <a:t>de los proyectos de </a:t>
            </a:r>
            <a:r>
              <a:rPr lang="es-CL" sz="1600" dirty="0" smtClean="0"/>
              <a:t>reposición </a:t>
            </a:r>
            <a:r>
              <a:rPr lang="es-CL" sz="1600" dirty="0"/>
              <a:t>de inmuebles dañados en el terremoto 27F-2010, en las oficinas </a:t>
            </a:r>
            <a:r>
              <a:rPr lang="es-CL" sz="1600" dirty="0" smtClean="0"/>
              <a:t>de Curicó</a:t>
            </a:r>
            <a:r>
              <a:rPr lang="es-CL" sz="1600" dirty="0"/>
              <a:t>, Los Ángeles, Linares y </a:t>
            </a:r>
            <a:r>
              <a:rPr lang="es-CL" sz="1600" dirty="0" err="1" smtClean="0"/>
              <a:t>Mulchén</a:t>
            </a:r>
            <a:r>
              <a:rPr lang="es-CL" sz="1600" dirty="0" smtClean="0"/>
              <a:t>, y la reposición de la Dirección Regional </a:t>
            </a:r>
            <a:r>
              <a:rPr lang="es-CL" sz="1600" dirty="0"/>
              <a:t>del Maule y </a:t>
            </a:r>
            <a:r>
              <a:rPr lang="es-CL" sz="1600" dirty="0" smtClean="0"/>
              <a:t>las Oficinas de Talca y de </a:t>
            </a:r>
            <a:r>
              <a:rPr lang="es-CL" sz="1600" dirty="0" err="1"/>
              <a:t>Pelluhue</a:t>
            </a:r>
            <a:r>
              <a:rPr lang="es-CL" sz="1600" dirty="0"/>
              <a:t>.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28%. </a:t>
            </a:r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216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</a:t>
            </a:r>
            <a:r>
              <a:rPr lang="es-CL" sz="1600" dirty="0"/>
              <a:t>2017 </a:t>
            </a:r>
            <a:r>
              <a:rPr lang="es-CL" sz="1600" dirty="0" smtClean="0"/>
              <a:t>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($696 millones). </a:t>
            </a:r>
            <a:r>
              <a:rPr lang="es-CL" sz="1600" dirty="0" smtClean="0"/>
              <a:t>Su </a:t>
            </a:r>
            <a:r>
              <a:rPr lang="es-ES" sz="1600" dirty="0" smtClean="0"/>
              <a:t>ejecución alcanzó un </a:t>
            </a:r>
            <a:r>
              <a:rPr lang="es-ES" sz="1600" dirty="0" smtClean="0"/>
              <a:t>14%.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 smtClean="0"/>
              <a:t>Programa </a:t>
            </a:r>
            <a:r>
              <a:rPr lang="es-CL" sz="1600" b="1" dirty="0"/>
              <a:t>de Gestión de Conflictos Locales</a:t>
            </a:r>
            <a:r>
              <a:rPr lang="es-ES" sz="1600" b="1" dirty="0"/>
              <a:t>: </a:t>
            </a:r>
            <a:r>
              <a:rPr lang="es-ES" sz="1600" dirty="0"/>
              <a:t>en la ley inicial contempló recursos por </a:t>
            </a:r>
            <a:r>
              <a:rPr lang="es-ES" sz="1600" dirty="0" smtClean="0"/>
              <a:t>$88 </a:t>
            </a:r>
            <a:r>
              <a:rPr lang="es-ES" sz="1600" dirty="0"/>
              <a:t>millones, a </a:t>
            </a:r>
            <a:r>
              <a:rPr lang="es-ES" sz="1600" dirty="0" smtClean="0"/>
              <a:t>Agosto </a:t>
            </a:r>
            <a:r>
              <a:rPr lang="es-ES" sz="1600" dirty="0"/>
              <a:t>de </a:t>
            </a:r>
            <a:r>
              <a:rPr lang="es-ES" sz="1600" dirty="0" smtClean="0"/>
              <a:t>2017 ha ejecutado un 81% de sus recursos disponibles.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($28.706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($3.653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($5.106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($2.533 millones), </a:t>
            </a:r>
            <a:r>
              <a:rPr lang="es-ES" sz="1600" dirty="0"/>
              <a:t>mostró un avance de </a:t>
            </a:r>
            <a:r>
              <a:rPr lang="es-ES" sz="1600" dirty="0" smtClean="0"/>
              <a:t>52%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totalizaron un gasto de </a:t>
            </a:r>
            <a:r>
              <a:rPr lang="es-ES" sz="1600" dirty="0" smtClean="0"/>
              <a:t>$4.626 </a:t>
            </a:r>
            <a:r>
              <a:rPr lang="es-ES" sz="1600" dirty="0" smtClean="0"/>
              <a:t>millones </a:t>
            </a:r>
            <a:r>
              <a:rPr lang="es-ES" sz="1600" dirty="0" smtClean="0"/>
              <a:t>(42% </a:t>
            </a:r>
            <a:r>
              <a:rPr lang="es-ES" sz="1600" dirty="0" smtClean="0"/>
              <a:t>de avance).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Sistema </a:t>
            </a:r>
            <a:r>
              <a:rPr lang="es-CL" sz="1600" b="1" dirty="0"/>
              <a:t>Nacional de </a:t>
            </a:r>
            <a:r>
              <a:rPr lang="es-CL" sz="1600" b="1" dirty="0" smtClean="0"/>
              <a:t>Mediación</a:t>
            </a:r>
            <a:r>
              <a:rPr lang="es-CL" sz="1600" dirty="0" smtClean="0"/>
              <a:t> contempla dos asignaciones programáticas: el </a:t>
            </a:r>
            <a:r>
              <a:rPr lang="es-CL" sz="1600" dirty="0"/>
              <a:t>Programa de Licitaciones Sistema Nacional de </a:t>
            </a:r>
            <a:r>
              <a:rPr lang="es-CL" sz="1600" dirty="0" smtClean="0"/>
              <a:t>Mediación, con una ejecución del </a:t>
            </a:r>
            <a:r>
              <a:rPr lang="es-CL" sz="1600" dirty="0" smtClean="0"/>
              <a:t>57% ($5.468 </a:t>
            </a:r>
            <a:r>
              <a:rPr lang="es-CL" sz="1600" dirty="0" smtClean="0"/>
              <a:t>millones)  </a:t>
            </a:r>
            <a:r>
              <a:rPr lang="es-CL" sz="1600" dirty="0"/>
              <a:t>y </a:t>
            </a:r>
            <a:r>
              <a:rPr lang="es-CL" sz="1600" dirty="0" smtClean="0"/>
              <a:t>la </a:t>
            </a:r>
            <a:r>
              <a:rPr lang="es-CL" sz="1600" dirty="0"/>
              <a:t>asignación </a:t>
            </a:r>
            <a:r>
              <a:rPr lang="es-CL" sz="1600" dirty="0" smtClean="0"/>
              <a:t>Auditorías </a:t>
            </a:r>
            <a:r>
              <a:rPr lang="es-CL" sz="1600" dirty="0"/>
              <a:t>Externas Sistema Nacional de </a:t>
            </a:r>
            <a:r>
              <a:rPr lang="es-CL" sz="1600" dirty="0" smtClean="0"/>
              <a:t>Mediación, con un gasto total de </a:t>
            </a:r>
            <a:r>
              <a:rPr lang="es-CL" sz="1600" dirty="0" smtClean="0"/>
              <a:t>$45 </a:t>
            </a:r>
            <a:r>
              <a:rPr lang="es-CL" sz="1600" dirty="0" smtClean="0"/>
              <a:t>millones </a:t>
            </a:r>
            <a:r>
              <a:rPr lang="es-CL" sz="1600" dirty="0" smtClean="0"/>
              <a:t>(38% </a:t>
            </a:r>
            <a:r>
              <a:rPr lang="es-CL" sz="1600" dirty="0" smtClean="0"/>
              <a:t>de avance).  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</a:t>
            </a:r>
            <a:r>
              <a:rPr lang="es-CL" sz="1600" dirty="0" smtClean="0"/>
              <a:t>ejecutó </a:t>
            </a:r>
            <a:r>
              <a:rPr lang="es-CL" sz="1600" dirty="0"/>
              <a:t>un gasto total de </a:t>
            </a:r>
            <a:r>
              <a:rPr lang="es-CL" sz="1600" dirty="0" smtClean="0"/>
              <a:t>$112.295 </a:t>
            </a:r>
            <a:r>
              <a:rPr lang="es-CL" sz="1600" dirty="0"/>
              <a:t>millones </a:t>
            </a:r>
            <a:r>
              <a:rPr lang="es-CL" sz="1600" dirty="0" smtClean="0"/>
              <a:t>(76%) </a:t>
            </a:r>
            <a:r>
              <a:rPr lang="es-CL" sz="1600" dirty="0"/>
              <a:t>y la “Subvención Proyectos Área Justicia Juvenil”, </a:t>
            </a:r>
            <a:r>
              <a:rPr lang="es-CL" sz="1600" dirty="0" smtClean="0"/>
              <a:t>ejecutó </a:t>
            </a:r>
            <a:r>
              <a:rPr lang="es-CL" sz="1600" dirty="0"/>
              <a:t>un total de </a:t>
            </a:r>
            <a:r>
              <a:rPr lang="es-CL" sz="1600" dirty="0" smtClean="0"/>
              <a:t>$</a:t>
            </a:r>
            <a:r>
              <a:rPr lang="es-CL" sz="1600" dirty="0" smtClean="0"/>
              <a:t>13.171 </a:t>
            </a:r>
            <a:r>
              <a:rPr lang="es-CL" sz="1600" dirty="0"/>
              <a:t>millones </a:t>
            </a:r>
            <a:r>
              <a:rPr lang="es-CL" sz="1600" dirty="0" smtClean="0"/>
              <a:t>(56% </a:t>
            </a:r>
            <a:r>
              <a:rPr lang="es-CL" sz="1600" dirty="0"/>
              <a:t>de ejecución presupuestaria respecto al presupuesto vigente </a:t>
            </a:r>
            <a:r>
              <a:rPr lang="es-CL" sz="1600"/>
              <a:t>a </a:t>
            </a:r>
            <a:r>
              <a:rPr lang="es-CL" sz="1600" smtClean="0"/>
              <a:t>agosto </a:t>
            </a:r>
            <a:r>
              <a:rPr lang="es-CL" sz="1600" dirty="0"/>
              <a:t>de 2017).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97099"/>
            <a:ext cx="5116537" cy="30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93924"/>
            <a:ext cx="5256584" cy="315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2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782629"/>
              </p:ext>
            </p:extLst>
          </p:nvPr>
        </p:nvGraphicFramePr>
        <p:xfrm>
          <a:off x="519113" y="1772816"/>
          <a:ext cx="810577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Hoja de cálculo" r:id="rId3" imgW="8105843" imgH="2314575" progId="Excel.Sheet.8">
                  <p:embed/>
                </p:oleObj>
              </mc:Choice>
              <mc:Fallback>
                <p:oleObj name="Hoja de cálculo" r:id="rId3" imgW="81058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113" y="1772816"/>
                        <a:ext cx="8105775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Agosto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17680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378197"/>
              </p:ext>
            </p:extLst>
          </p:nvPr>
        </p:nvGraphicFramePr>
        <p:xfrm>
          <a:off x="361950" y="1701155"/>
          <a:ext cx="842010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Hoja de cálculo" r:id="rId4" imgW="8420100" imgH="2448015" progId="Excel.Sheet.8">
                  <p:embed/>
                </p:oleObj>
              </mc:Choice>
              <mc:Fallback>
                <p:oleObj name="Hoja de cálculo" r:id="rId4" imgW="8420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50" y="1701155"/>
                        <a:ext cx="842010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792121"/>
              </p:ext>
            </p:extLst>
          </p:nvPr>
        </p:nvGraphicFramePr>
        <p:xfrm>
          <a:off x="406307" y="1628800"/>
          <a:ext cx="8342157" cy="4708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Hoja de cálculo" r:id="rId3" imgW="8724900" imgH="4924335" progId="Excel.Sheet.8">
                  <p:embed/>
                </p:oleObj>
              </mc:Choice>
              <mc:Fallback>
                <p:oleObj name="Hoja de cálculo" r:id="rId3" imgW="8724900" imgH="4924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307" y="1628800"/>
                        <a:ext cx="8342157" cy="4708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1016</Words>
  <Application>Microsoft Office PowerPoint</Application>
  <PresentationFormat>Presentación en pantalla (4:3)</PresentationFormat>
  <Paragraphs>90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1_Tema de Office</vt:lpstr>
      <vt:lpstr>Tema de Office</vt:lpstr>
      <vt:lpstr>Imagen de mapa de bits</vt:lpstr>
      <vt:lpstr>Hoja de cálculo de Microsoft Excel 97-2003</vt:lpstr>
      <vt:lpstr>EJECUCIÓN PRESUPUESTARIA DE GASTOS ACUMULADA AL MES DE AGOSTO DE 2017 PARTIDA 10: MINISTERIO DE JUSTICIA</vt:lpstr>
      <vt:lpstr>Ejecución Presupuestaria de Gastos Acumulada al mes de Agosto de 2017  Ministerio de Justicia</vt:lpstr>
      <vt:lpstr>Ejecución Presupuestaria de Gastos Acumulada al mes de Agosto de 2017  Ministerio de Justicia</vt:lpstr>
      <vt:lpstr>Ejecución Presupuestaria de Gastos Acumulada al mes de Agosto de 2017  Ministerio de Justicia</vt:lpstr>
      <vt:lpstr>Ejecución Presupuestaria de Gastos Acumulada al mes de Agosto de 2017  Ministerio de Justicia</vt:lpstr>
      <vt:lpstr>Ejecución Presupuestaria de Gastos Acumulada al mes de Agosto de 2017  Ministerio de Justicia</vt:lpstr>
      <vt:lpstr>Ejecución Presupuestaria de Gastos Acumulada al mes de Agosto de 2017  Ministerio de Justicia</vt:lpstr>
      <vt:lpstr>Ejecución Presupuestaria de Gastos Acumulada al mes de Agosto de 2017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171</cp:revision>
  <cp:lastPrinted>2016-10-20T14:15:11Z</cp:lastPrinted>
  <dcterms:created xsi:type="dcterms:W3CDTF">2016-06-23T13:38:47Z</dcterms:created>
  <dcterms:modified xsi:type="dcterms:W3CDTF">2017-12-14T13:07:19Z</dcterms:modified>
</cp:coreProperties>
</file>