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8"/>
  </p:notesMasterIdLst>
  <p:handoutMasterIdLst>
    <p:handoutMasterId r:id="rId39"/>
  </p:handoutMasterIdLst>
  <p:sldIdLst>
    <p:sldId id="256" r:id="rId3"/>
    <p:sldId id="298" r:id="rId4"/>
    <p:sldId id="335" r:id="rId5"/>
    <p:sldId id="264" r:id="rId6"/>
    <p:sldId id="263" r:id="rId7"/>
    <p:sldId id="265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29" r:id="rId16"/>
    <p:sldId id="310" r:id="rId17"/>
    <p:sldId id="33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34" r:id="rId36"/>
    <p:sldId id="328" r:id="rId3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8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 AGOSTO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09: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EDUCACIÓN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AGOSTO 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08: APOYO Y SUPERVISIÓN DE ESTABLECIMIENTOS EDUCACIONALES SUBVENCIONADOS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908174"/>
            <a:ext cx="7932256" cy="3032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59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11: RECURSOS EDUCATIVOS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1603375"/>
            <a:ext cx="9090025" cy="290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49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12 FORTALECIMIENTO DE LA EDUCACIÓN ESCOLAR PÚBLICA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3"/>
            <a:ext cx="8157591" cy="3119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84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844824"/>
            <a:ext cx="8136904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98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 -CONTINUACION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1772816"/>
            <a:ext cx="7776864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52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GESTIÓN DE SUBVENCIONES A ESTABLECIMIENTOS EDUCACIONALES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24944"/>
            <a:ext cx="7725543" cy="2393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6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29: FORTALECIMIENTO DE LA EDUCACIÓN SUPERIOR PÚBLICA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799"/>
            <a:ext cx="8013575" cy="3873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12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25344"/>
            <a:ext cx="8406135" cy="29311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4"/>
            <a:ext cx="7869559" cy="4466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7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31:  GASTOS DE OPERACIÓN DE EDUCACIÓN SUPERIOR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844824"/>
            <a:ext cx="8280920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95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02. PROGRAMA 01: SUPERINTENDENCIA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7848872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4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86224" y="1556792"/>
            <a:ext cx="807420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400" dirty="0"/>
              <a:t>Para el año </a:t>
            </a:r>
            <a:r>
              <a:rPr lang="es-CL" sz="1400" dirty="0" smtClean="0"/>
              <a:t>2017 </a:t>
            </a:r>
            <a:r>
              <a:rPr lang="es-CL" sz="1400" dirty="0"/>
              <a:t>el Ministerio de Educación (MINEDUC), contempla </a:t>
            </a:r>
            <a:r>
              <a:rPr lang="es-CL" sz="1400" dirty="0" smtClean="0"/>
              <a:t> </a:t>
            </a:r>
            <a:r>
              <a:rPr lang="es-CL" sz="1400" dirty="0"/>
              <a:t>como prioridades: </a:t>
            </a:r>
            <a:r>
              <a:rPr lang="es-CL" sz="1400" dirty="0" smtClean="0"/>
              <a:t>continuar con </a:t>
            </a:r>
            <a:r>
              <a:rPr lang="es-CL" sz="1400" dirty="0"/>
              <a:t>los esfuerzos por fortalecer </a:t>
            </a:r>
            <a:r>
              <a:rPr lang="es-CL" sz="1400" dirty="0" smtClean="0"/>
              <a:t>la cobertura </a:t>
            </a:r>
            <a:r>
              <a:rPr lang="es-CL" sz="1400" dirty="0"/>
              <a:t>de educación </a:t>
            </a:r>
            <a:r>
              <a:rPr lang="es-CL" sz="1400" dirty="0" err="1"/>
              <a:t>parvularia</a:t>
            </a:r>
            <a:r>
              <a:rPr lang="es-CL" sz="1400" dirty="0"/>
              <a:t> </a:t>
            </a:r>
            <a:r>
              <a:rPr lang="es-CL" sz="1400" dirty="0" smtClean="0"/>
              <a:t>y posibilitar </a:t>
            </a:r>
            <a:r>
              <a:rPr lang="es-CL" sz="1400" dirty="0"/>
              <a:t>una educación de </a:t>
            </a:r>
            <a:r>
              <a:rPr lang="es-CL" sz="1400" dirty="0" smtClean="0"/>
              <a:t>calidad en </a:t>
            </a:r>
            <a:r>
              <a:rPr lang="es-CL" sz="1400" dirty="0"/>
              <a:t>los primeros años de vida; vigencia el Sistema de </a:t>
            </a:r>
            <a:r>
              <a:rPr lang="es-CL" sz="1400" dirty="0" smtClean="0"/>
              <a:t>Desarrollo Profesional </a:t>
            </a:r>
            <a:r>
              <a:rPr lang="es-CL" sz="1400" dirty="0"/>
              <a:t>Docente, que permitirá dignificar </a:t>
            </a:r>
            <a:r>
              <a:rPr lang="es-CL" sz="1400" dirty="0" smtClean="0"/>
              <a:t>la docencia</a:t>
            </a:r>
            <a:r>
              <a:rPr lang="es-CL" sz="1400" dirty="0"/>
              <a:t>, apoyar su ejercicio y aumentar </a:t>
            </a:r>
            <a:r>
              <a:rPr lang="es-CL" sz="1400" dirty="0" smtClean="0"/>
              <a:t>su valoración </a:t>
            </a:r>
            <a:r>
              <a:rPr lang="es-CL" sz="1400" dirty="0"/>
              <a:t>para las nuevas generaciones; </a:t>
            </a:r>
            <a:r>
              <a:rPr lang="es-CL" sz="1400" dirty="0" smtClean="0"/>
              <a:t>se </a:t>
            </a:r>
            <a:r>
              <a:rPr lang="es-CL" sz="1400" dirty="0"/>
              <a:t>ampliará el número </a:t>
            </a:r>
            <a:r>
              <a:rPr lang="es-CL" sz="1400" dirty="0" smtClean="0"/>
              <a:t>de estudiantes </a:t>
            </a:r>
            <a:r>
              <a:rPr lang="es-CL" sz="1400" dirty="0"/>
              <a:t>beneficiados </a:t>
            </a:r>
            <a:r>
              <a:rPr lang="es-CL" sz="1400" dirty="0" smtClean="0"/>
              <a:t>con la </a:t>
            </a:r>
            <a:r>
              <a:rPr lang="es-CL" sz="1400" dirty="0"/>
              <a:t>adscripción a la </a:t>
            </a:r>
            <a:r>
              <a:rPr lang="es-CL" sz="1400" dirty="0" smtClean="0"/>
              <a:t>gratuidad de establecimientos subvencionados </a:t>
            </a:r>
            <a:r>
              <a:rPr lang="es-CL" sz="1400" dirty="0"/>
              <a:t>y </a:t>
            </a:r>
            <a:r>
              <a:rPr lang="es-CL" sz="1400" dirty="0" smtClean="0"/>
              <a:t>se incrementará </a:t>
            </a:r>
            <a:r>
              <a:rPr lang="es-CL" sz="1400" dirty="0"/>
              <a:t>el aporte </a:t>
            </a:r>
            <a:r>
              <a:rPr lang="es-CL" sz="1400" dirty="0" smtClean="0"/>
              <a:t>por gratuidad </a:t>
            </a:r>
            <a:r>
              <a:rPr lang="es-CL" sz="1400" dirty="0"/>
              <a:t>por estudiante; y </a:t>
            </a:r>
            <a:r>
              <a:rPr lang="es-CL" sz="1400" dirty="0" smtClean="0"/>
              <a:t>se destinarán $</a:t>
            </a:r>
            <a:r>
              <a:rPr lang="es-CL" sz="1400" dirty="0"/>
              <a:t>747.902 millones </a:t>
            </a:r>
            <a:r>
              <a:rPr lang="es-CL" sz="1400" dirty="0" smtClean="0"/>
              <a:t>al financiamiento </a:t>
            </a:r>
            <a:r>
              <a:rPr lang="es-CL" sz="1400" dirty="0"/>
              <a:t>de </a:t>
            </a:r>
            <a:r>
              <a:rPr lang="es-CL" sz="1400" dirty="0" smtClean="0"/>
              <a:t>la gratuidad en educación superior.</a:t>
            </a:r>
            <a:endParaRPr lang="es-CL" sz="1400" dirty="0"/>
          </a:p>
          <a:p>
            <a:pPr algn="just"/>
            <a:r>
              <a:rPr lang="es-CL" sz="1400" dirty="0" smtClean="0"/>
              <a:t>En </a:t>
            </a:r>
            <a:r>
              <a:rPr lang="es-CL" sz="1400" dirty="0"/>
              <a:t>cuanto a la ejecución presupuestaria acumulada a </a:t>
            </a:r>
            <a:r>
              <a:rPr lang="es-CL" sz="1400" dirty="0" smtClean="0"/>
              <a:t>agosto 2017, </a:t>
            </a:r>
            <a:r>
              <a:rPr lang="es-CL" sz="1400" dirty="0"/>
              <a:t>este Ministerio en su conjunto acumuló un </a:t>
            </a:r>
            <a:r>
              <a:rPr lang="es-CL" sz="1400" dirty="0" smtClean="0"/>
              <a:t>57,92% </a:t>
            </a:r>
            <a:r>
              <a:rPr lang="es-CL" sz="1400" dirty="0"/>
              <a:t>de ejecución </a:t>
            </a:r>
            <a:r>
              <a:rPr lang="es-CL" sz="1400" dirty="0" smtClean="0"/>
              <a:t>respecto del </a:t>
            </a:r>
            <a:r>
              <a:rPr lang="es-CL" sz="1400" dirty="0"/>
              <a:t>presupuesto inicial y  56,61% </a:t>
            </a:r>
            <a:r>
              <a:rPr lang="es-CL" sz="1400" dirty="0" smtClean="0"/>
              <a:t>del presupuesto vigente. La diferencia se explica por la modificación del presupuesto vigente, que se incrementó a agosto </a:t>
            </a:r>
            <a:r>
              <a:rPr lang="es-CL" sz="1400" dirty="0"/>
              <a:t>en </a:t>
            </a:r>
            <a:r>
              <a:rPr lang="es-CL" sz="1400" dirty="0" smtClean="0"/>
              <a:t>M$238.866.851. </a:t>
            </a:r>
            <a:endParaRPr lang="es-CL" sz="1400" dirty="0"/>
          </a:p>
          <a:p>
            <a:pPr algn="just"/>
            <a:r>
              <a:rPr lang="es-CL" sz="1400" dirty="0" smtClean="0"/>
              <a:t>El </a:t>
            </a:r>
            <a:r>
              <a:rPr lang="es-CL" sz="1400" dirty="0"/>
              <a:t>Capítulo 01 “Subsecretaría de Educación”  la ejecución global a </a:t>
            </a:r>
            <a:r>
              <a:rPr lang="es-CL" sz="1400" dirty="0" smtClean="0"/>
              <a:t>agosto 2017 </a:t>
            </a:r>
            <a:r>
              <a:rPr lang="es-CL" sz="1400" dirty="0"/>
              <a:t>fue </a:t>
            </a:r>
            <a:r>
              <a:rPr lang="es-CL" sz="1400" dirty="0" smtClean="0"/>
              <a:t>de aproximadamente 55,7% </a:t>
            </a:r>
            <a:r>
              <a:rPr lang="es-CL" sz="1400" dirty="0"/>
              <a:t>respecto al presupuesto vigente </a:t>
            </a:r>
            <a:r>
              <a:rPr lang="es-CL" sz="1400" dirty="0" smtClean="0"/>
              <a:t>y 56,2% del </a:t>
            </a:r>
            <a:r>
              <a:rPr lang="es-CL" sz="1400" dirty="0"/>
              <a:t>inicial, </a:t>
            </a:r>
            <a:r>
              <a:rPr lang="es-CL" sz="1400" dirty="0" smtClean="0"/>
              <a:t>dado que hubo modificaciones al presupuesto vigente, el cual se </a:t>
            </a:r>
            <a:r>
              <a:rPr lang="es-CL" sz="1400" dirty="0"/>
              <a:t>incrementó en </a:t>
            </a:r>
            <a:r>
              <a:rPr lang="es-CL" sz="1400" dirty="0" smtClean="0"/>
              <a:t>M$73.030.876, es decir, un 0,9% respecto al aprobado por el Congreso.</a:t>
            </a:r>
            <a:endParaRPr lang="es-CL" sz="1400" dirty="0"/>
          </a:p>
          <a:p>
            <a:pPr algn="just"/>
            <a:r>
              <a:rPr lang="es-CL" sz="1400" dirty="0" smtClean="0"/>
              <a:t>Los mayores </a:t>
            </a:r>
            <a:r>
              <a:rPr lang="es-CL" sz="1400" dirty="0"/>
              <a:t>avances por </a:t>
            </a:r>
            <a:r>
              <a:rPr lang="es-CL" sz="1400" dirty="0" smtClean="0"/>
              <a:t>Programa presupuestario, </a:t>
            </a:r>
            <a:r>
              <a:rPr lang="es-CL" sz="1400" dirty="0"/>
              <a:t>en cuanto a ejecución del presupuesto vigente, correspondieron </a:t>
            </a:r>
            <a:r>
              <a:rPr lang="es-CL" sz="1400" dirty="0" smtClean="0"/>
              <a:t>a: </a:t>
            </a:r>
            <a:r>
              <a:rPr lang="es-CL" sz="1400" dirty="0"/>
              <a:t>Fondos culturales y artísticos </a:t>
            </a:r>
            <a:r>
              <a:rPr lang="es-CL" sz="1400" dirty="0" smtClean="0"/>
              <a:t>77%; Red de Bibliotecas 75,6%, y Gastos </a:t>
            </a:r>
            <a:r>
              <a:rPr lang="es-CL" sz="1400" dirty="0"/>
              <a:t>de Operación Educación Superior </a:t>
            </a:r>
            <a:r>
              <a:rPr lang="es-CL" sz="1400" dirty="0" smtClean="0"/>
              <a:t>74,5% de los respectivos presupuestos vigentes.</a:t>
            </a:r>
          </a:p>
          <a:p>
            <a:pPr algn="just"/>
            <a:r>
              <a:rPr lang="es-CL" sz="1400" dirty="0" smtClean="0"/>
              <a:t>Los programas con menor tasa de ejecución del presupuesto vigente fueron: Fortalecimiento Educación Escolar 29,1%;  Educación </a:t>
            </a:r>
            <a:r>
              <a:rPr lang="es-CL" sz="1400" dirty="0"/>
              <a:t>Superior </a:t>
            </a:r>
            <a:r>
              <a:rPr lang="es-CL" sz="1400" dirty="0" smtClean="0"/>
              <a:t>39,6%; y Mejoramiento de la Calidad de la Educación 42,8%.</a:t>
            </a:r>
          </a:p>
          <a:p>
            <a:pPr algn="just"/>
            <a:r>
              <a:rPr lang="es-CL" sz="1400" dirty="0" smtClean="0"/>
              <a:t>En cuanto a la comparación con al ejecución del año 2016, las tasas de ejecución muestran una mayor ejecución en el primer bimestre 2016, excepto el abril cuando fueron prácticamente iguales , en comparación a 2016. Sin embargo en promedio se observan tasas de gasto similares al comparar ambos años. 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03. PROGRAMA 01:  AGENCIA DE CALIDAD DE LA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475" y="1700808"/>
            <a:ext cx="7383463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18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04. PROGRAMA 01:  SUBSECRETARIA DE EDUCACIÓN PARVULARIA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7848872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45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01: DIBAM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484784"/>
            <a:ext cx="7704137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47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02:   RED DE BIBLIOTECAS PÚBLICAS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955" y="1660456"/>
            <a:ext cx="7704137" cy="3784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14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03:  CONSEJO DE MONUMENTOS NACIONALES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436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32856"/>
            <a:ext cx="7704137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23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431684"/>
            <a:ext cx="82014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CONICYT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022778"/>
            <a:ext cx="8229600" cy="26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1412776"/>
            <a:ext cx="8334127" cy="5061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622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JUNAEB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628800"/>
            <a:ext cx="8267700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029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02: SALUD ESCOLAR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2852937"/>
            <a:ext cx="8267700" cy="3047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90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1544176"/>
            <a:ext cx="8267700" cy="4549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81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597352"/>
            <a:ext cx="8317867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JUNJI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1628800"/>
            <a:ext cx="7954963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208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2016-AGOSTO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716016" y="1556792"/>
            <a:ext cx="37444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200" b="1" dirty="0"/>
              <a:t>Porcentaje de ejecución acumulada  respecto al presupuesto vigente, </a:t>
            </a:r>
            <a:r>
              <a:rPr lang="es-CL" sz="1200" b="1" dirty="0" smtClean="0"/>
              <a:t>enero-AGOSTO </a:t>
            </a:r>
            <a:r>
              <a:rPr lang="es-CL" sz="1200" b="1" dirty="0"/>
              <a:t>años 2016-2017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3657600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99" y="5589240"/>
            <a:ext cx="77914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76872"/>
            <a:ext cx="4104456" cy="298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276871"/>
            <a:ext cx="3960440" cy="298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357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02: PROGRAMAS ALTERNATIVOS DE ENSEÑANZA PRE-ESCOLAR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1988841"/>
            <a:ext cx="7954963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404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13. PROGRAMA 01: CONSEJO DE RECTORES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75" y="2780928"/>
            <a:ext cx="7078663" cy="3040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221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15. PROGRAMA 01: CONSEJO NACIONAL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72816"/>
            <a:ext cx="7287716" cy="4560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954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27877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08721"/>
            <a:ext cx="8229600" cy="1231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1196752"/>
            <a:ext cx="8251825" cy="4518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87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562846"/>
            <a:ext cx="820148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Cont. 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 rot="10800000" flipV="1">
            <a:off x="414337" y="1628800"/>
            <a:ext cx="820148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2204865"/>
            <a:ext cx="8251825" cy="4229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748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02: FONDOS CULTURALES Y ARTÍSTICOS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2060848"/>
            <a:ext cx="8251825" cy="3219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404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EDUCACION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6021288"/>
            <a:ext cx="8406135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0768"/>
            <a:ext cx="8229600" cy="3240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75" y="2708920"/>
            <a:ext cx="7459663" cy="3096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AGOSTO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09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558805"/>
            <a:ext cx="8406135" cy="29919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1484784"/>
            <a:ext cx="8085137" cy="5373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SUBSECRETARÍA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628799"/>
            <a:ext cx="8208912" cy="4392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02: INFRAESTRUCTURA EDUCACIONAL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7941567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4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03: MEJORAMIENTO DE LA CALIDAD DE LA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556792"/>
            <a:ext cx="8210799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53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AGOSTO 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04: DESARROLLO CURRICULAR Y EVALUACIÓN     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1628800"/>
            <a:ext cx="7632848" cy="46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6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2865</TotalTime>
  <Words>1323</Words>
  <Application>Microsoft Office PowerPoint</Application>
  <PresentationFormat>Presentación en pantalla (4:3)</PresentationFormat>
  <Paragraphs>144</Paragraphs>
  <Slides>35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38" baseType="lpstr">
      <vt:lpstr>1_Tema de Office</vt:lpstr>
      <vt:lpstr>Tema de Office</vt:lpstr>
      <vt:lpstr>Imagen de mapa de bits</vt:lpstr>
      <vt:lpstr>EJECUCIÓN PRESUPUESTARIA DE GASTOS ACUMULADA A AGOSTO 2017 PARTIDA 09: MINISTERIO DE EDUCACIÓN</vt:lpstr>
      <vt:lpstr>EJECUCIÓN PRESUPUESTARIA DE GASTOS ACUMULADA A AGOSTO 2017  MINISTERIO DE EDUCACIÓN</vt:lpstr>
      <vt:lpstr>Ejecución Presupuestaria de Gastos Acumulada a AGOSTO 2016-AGOSTO 2017  MINISTERIO DE EDUCACIÓN</vt:lpstr>
      <vt:lpstr>EJECUCIÓN PRESUPUESTARIA DE GASTOS ACUMULADA A AGOSTO 2017  Partida 09 MINISTERIO DE EDUCACION</vt:lpstr>
      <vt:lpstr>EJECUCIÓN PRESUPUESTARIA DE GASTOS ACUMULADA A AGOSTO 2017  PARTIDA 09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200</cp:revision>
  <cp:lastPrinted>2016-07-04T14:42:46Z</cp:lastPrinted>
  <dcterms:created xsi:type="dcterms:W3CDTF">2016-06-23T13:38:47Z</dcterms:created>
  <dcterms:modified xsi:type="dcterms:W3CDTF">2017-12-15T12:15:16Z</dcterms:modified>
</cp:coreProperties>
</file>