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48" r:id="rId2"/>
  </p:sldMasterIdLst>
  <p:notesMasterIdLst>
    <p:notesMasterId r:id="rId24"/>
  </p:notesMasterIdLst>
  <p:handoutMasterIdLst>
    <p:handoutMasterId r:id="rId25"/>
  </p:handoutMasterIdLst>
  <p:sldIdLst>
    <p:sldId id="256" r:id="rId3"/>
    <p:sldId id="298" r:id="rId4"/>
    <p:sldId id="299" r:id="rId5"/>
    <p:sldId id="264" r:id="rId6"/>
    <p:sldId id="300" r:id="rId7"/>
    <p:sldId id="263" r:id="rId8"/>
    <p:sldId id="265" r:id="rId9"/>
    <p:sldId id="267" r:id="rId10"/>
    <p:sldId id="268" r:id="rId11"/>
    <p:sldId id="269" r:id="rId12"/>
    <p:sldId id="271" r:id="rId13"/>
    <p:sldId id="273" r:id="rId14"/>
    <p:sldId id="274" r:id="rId15"/>
    <p:sldId id="275" r:id="rId16"/>
    <p:sldId id="276" r:id="rId17"/>
    <p:sldId id="277" r:id="rId18"/>
    <p:sldId id="278" r:id="rId19"/>
    <p:sldId id="272" r:id="rId20"/>
    <p:sldId id="280" r:id="rId21"/>
    <p:sldId id="281" r:id="rId22"/>
    <p:sldId id="282" r:id="rId23"/>
  </p:sldIdLst>
  <p:sldSz cx="9144000" cy="6858000" type="screen4x3"/>
  <p:notesSz cx="7077075" cy="93630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9">
          <p15:clr>
            <a:srgbClr val="A4A3A4"/>
          </p15:clr>
        </p15:guide>
        <p15:guide id="2" pos="222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74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0" y="-90"/>
      </p:cViewPr>
      <p:guideLst>
        <p:guide orient="horz" pos="2949"/>
        <p:guide pos="22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02-11-2017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02-11-2017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1675"/>
            <a:ext cx="4679950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55" tIns="46427" rIns="92855" bIns="46427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2855" tIns="46427" rIns="92855" bIns="46427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02-11-2017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33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02-11-2017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488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02-11-2017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6495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02-11-2017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2520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02-11-2017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54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02-11-2017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9085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02-11-2017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8839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02-11-2017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6919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02-11-2017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0971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02-11-2017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0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02-11-2017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274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02-11-2017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84742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02-11-2017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5295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02-11-2017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135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02-11-2017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052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02-11-2017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5310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02-11-2017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2368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02-11-2017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0855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02-11-2017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1522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02-11-2017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392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02-11-2017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5123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02-11-2017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4499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vmlDrawing" Target="../drawings/vmlDrawing2.v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oleObject" Target="../embeddings/oleObject2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02-11-2017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630719" y="260648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114182832"/>
              </p:ext>
            </p:extLst>
          </p:nvPr>
        </p:nvGraphicFramePr>
        <p:xfrm>
          <a:off x="5940152" y="203419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1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203419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444208" y="231031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791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02-11-2017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596557328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4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11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2357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1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1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18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19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20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400" b="1" dirty="0">
                <a:latin typeface="+mn-lt"/>
              </a:rPr>
              <a:t>EJECUCIÓN PRESUPUESTARIA DE GASTOS ACUMULADA</a:t>
            </a:r>
            <a:br>
              <a:rPr lang="es-CL" sz="2400" b="1" dirty="0">
                <a:latin typeface="+mn-lt"/>
              </a:rPr>
            </a:br>
            <a:r>
              <a:rPr lang="es-CL" sz="2400" b="1" dirty="0">
                <a:latin typeface="+mn-lt"/>
              </a:rPr>
              <a:t>al mes de Agosto de 2017</a:t>
            </a:r>
            <a:br>
              <a:rPr lang="es-CL" sz="2400" b="1" dirty="0">
                <a:latin typeface="+mn-lt"/>
              </a:rPr>
            </a:br>
            <a:r>
              <a:rPr lang="es-CL" sz="2400" b="1" dirty="0">
                <a:latin typeface="+mn-lt"/>
              </a:rPr>
              <a:t>Partida 08:</a:t>
            </a:r>
            <a:br>
              <a:rPr lang="es-CL" sz="2400" b="1" dirty="0">
                <a:latin typeface="+mn-lt"/>
              </a:rPr>
            </a:br>
            <a:r>
              <a:rPr lang="es-CL" sz="2400" b="1" dirty="0">
                <a:latin typeface="+mn-lt"/>
              </a:rPr>
              <a:t>MINISTERIO DE HACIENDA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Valparaíso, octubre 2017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4 CuadroTexto"/>
          <p:cNvSpPr txBox="1"/>
          <p:nvPr/>
        </p:nvSpPr>
        <p:spPr>
          <a:xfrm>
            <a:off x="1844875" y="1064930"/>
            <a:ext cx="3771241" cy="3499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1200" b="1" kern="1200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12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24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6421450"/>
              </p:ext>
            </p:extLst>
          </p:nvPr>
        </p:nvGraphicFramePr>
        <p:xfrm>
          <a:off x="410078" y="836712"/>
          <a:ext cx="1209594" cy="893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4" name="Imagen de mapa de bits" r:id="rId3" imgW="743054" imgH="523810" progId="PBrush">
                  <p:embed/>
                </p:oleObj>
              </mc:Choice>
              <mc:Fallback>
                <p:oleObj name="Imagen de mapa de bits" r:id="rId3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078" y="836712"/>
                        <a:ext cx="1209594" cy="8933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7 Rectángulo"/>
          <p:cNvSpPr/>
          <p:nvPr/>
        </p:nvSpPr>
        <p:spPr>
          <a:xfrm>
            <a:off x="1547664" y="992922"/>
            <a:ext cx="4464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4000" b="1" kern="1200" dirty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600" b="1" kern="1200" dirty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400" dirty="0"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5663274"/>
            <a:ext cx="8406135" cy="365125"/>
          </a:xfrm>
        </p:spPr>
        <p:txBody>
          <a:bodyPr/>
          <a:lstStyle/>
          <a:p>
            <a:r>
              <a:rPr lang="es-CL" sz="1100" b="1" dirty="0"/>
              <a:t>Fuente</a:t>
            </a:r>
            <a:r>
              <a:rPr lang="es-CL" sz="110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476672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Agosto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08, Capítulo 01, Programa 08: PROGRAMA DE MODERNIZACIÓN SECTOR PÚBLICO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61492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7A21EE82-563D-4153-A592-0D7EF4B4C0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7267093"/>
              </p:ext>
            </p:extLst>
          </p:nvPr>
        </p:nvGraphicFramePr>
        <p:xfrm>
          <a:off x="414335" y="1916832"/>
          <a:ext cx="8201489" cy="37464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" name="Worksheet" r:id="rId3" imgW="8363046" imgH="4048110" progId="Excel.Sheet.12">
                  <p:embed/>
                </p:oleObj>
              </mc:Choice>
              <mc:Fallback>
                <p:oleObj name="Worksheet" r:id="rId3" imgW="8363046" imgH="404811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5" y="1916832"/>
                        <a:ext cx="8201489" cy="37464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7542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5224115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621628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Agosto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08, Capítulo 02: DIRECCIÓN DE PRESUPUESTOS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174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D238C36C-1F63-4800-8325-CEE3A7B07F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2291139"/>
              </p:ext>
            </p:extLst>
          </p:nvPr>
        </p:nvGraphicFramePr>
        <p:xfrm>
          <a:off x="414336" y="1772816"/>
          <a:ext cx="8210800" cy="34512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9" name="Worksheet" r:id="rId3" imgW="8324957" imgH="3743280" progId="Excel.Sheet.12">
                  <p:embed/>
                </p:oleObj>
              </mc:Choice>
              <mc:Fallback>
                <p:oleObj name="Worksheet" r:id="rId3" imgW="8324957" imgH="37432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772816"/>
                        <a:ext cx="8210800" cy="34512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11253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6356349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Agosto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08, Capítulo 03: SERVICIO DE IMPUESTOS INTERNOS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687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2232A2F3-4C1B-46D4-A013-0426EE2956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3460676"/>
              </p:ext>
            </p:extLst>
          </p:nvPr>
        </p:nvGraphicFramePr>
        <p:xfrm>
          <a:off x="414337" y="1724101"/>
          <a:ext cx="8201487" cy="463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3" name="Worksheet" r:id="rId3" imgW="8258234" imgH="5305500" progId="Excel.Sheet.12">
                  <p:embed/>
                </p:oleObj>
              </mc:Choice>
              <mc:Fallback>
                <p:oleObj name="Worksheet" r:id="rId3" imgW="8258234" imgH="53055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7" y="1724101"/>
                        <a:ext cx="8201487" cy="4632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18978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09575" y="5157192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13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Agosto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08, Capítulo 04: SERVICIO NACIONAL DE ADUANAS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D0DD1802-C979-4E4C-99A0-6EFE36BCEA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4067984"/>
              </p:ext>
            </p:extLst>
          </p:nvPr>
        </p:nvGraphicFramePr>
        <p:xfrm>
          <a:off x="409575" y="1700809"/>
          <a:ext cx="8206249" cy="3456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7" name="Worksheet" r:id="rId3" imgW="8324957" imgH="3552930" progId="Excel.Sheet.12">
                  <p:embed/>
                </p:oleObj>
              </mc:Choice>
              <mc:Fallback>
                <p:oleObj name="Worksheet" r:id="rId3" imgW="8324957" imgH="355293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9575" y="1700809"/>
                        <a:ext cx="8206249" cy="34563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61946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5" y="4797151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14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Agosto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08, Capítulo 05: SERVICIO DE TESORERÍAS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11ADC95E-D977-4278-9090-3EA652FB26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14648"/>
              </p:ext>
            </p:extLst>
          </p:nvPr>
        </p:nvGraphicFramePr>
        <p:xfrm>
          <a:off x="414335" y="1700808"/>
          <a:ext cx="8201489" cy="30963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1" name="Worksheet" r:id="rId3" imgW="8324957" imgH="3171960" progId="Excel.Sheet.12">
                  <p:embed/>
                </p:oleObj>
              </mc:Choice>
              <mc:Fallback>
                <p:oleObj name="Worksheet" r:id="rId3" imgW="8324957" imgH="317196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5" y="1700808"/>
                        <a:ext cx="8201489" cy="30963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44797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4869160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15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Agosto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08, Capítulo 07: DIRECCIÓN DE COMPRAS Y CONTRATACIÓN PÚBLICA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75D03E4B-5284-4B3A-BFBF-39114A7C57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3964782"/>
              </p:ext>
            </p:extLst>
          </p:nvPr>
        </p:nvGraphicFramePr>
        <p:xfrm>
          <a:off x="414335" y="1744948"/>
          <a:ext cx="8201489" cy="31242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5" name="Worksheet" r:id="rId3" imgW="8591578" imgH="3171960" progId="Excel.Sheet.12">
                  <p:embed/>
                </p:oleObj>
              </mc:Choice>
              <mc:Fallback>
                <p:oleObj name="Worksheet" r:id="rId3" imgW="8591578" imgH="317196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5" y="1744948"/>
                        <a:ext cx="8201489" cy="31242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05493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5" y="5969546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16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Agosto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08, Capítulo 08: SUPERINTENDENCIA DE VALORES Y SEGUROS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687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EDDB1273-B528-4832-B60F-98EA22198D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2906471"/>
              </p:ext>
            </p:extLst>
          </p:nvPr>
        </p:nvGraphicFramePr>
        <p:xfrm>
          <a:off x="414335" y="1724100"/>
          <a:ext cx="8201489" cy="42454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9" name="Worksheet" r:id="rId3" imgW="8324957" imgH="4467150" progId="Excel.Sheet.12">
                  <p:embed/>
                </p:oleObj>
              </mc:Choice>
              <mc:Fallback>
                <p:oleObj name="Worksheet" r:id="rId3" imgW="8324957" imgH="446715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5" y="1724100"/>
                        <a:ext cx="8201489" cy="42454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05493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6304235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17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483129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Agosto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08, Capítulo 11: SUPERINTENDENCIA DE BANCOS E INSTITUCIONES FINANCIERAS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61492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2B3A44E8-E160-41E8-B823-A8F926ED6F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3243769"/>
              </p:ext>
            </p:extLst>
          </p:nvPr>
        </p:nvGraphicFramePr>
        <p:xfrm>
          <a:off x="414335" y="1916832"/>
          <a:ext cx="8201489" cy="43874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3" name="Worksheet" r:id="rId3" imgW="8324957" imgH="4543560" progId="Excel.Sheet.12">
                  <p:embed/>
                </p:oleObj>
              </mc:Choice>
              <mc:Fallback>
                <p:oleObj name="Worksheet" r:id="rId3" imgW="8324957" imgH="454356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5" y="1916832"/>
                        <a:ext cx="8201489" cy="43874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372475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4486" y="4077072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18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Agosto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08, Capítulo 15: DIRECCIÓN NACIONAL DEL SERVICIO CIVIL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687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F56A707C-389B-4224-A381-5A12B6E22C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9800336"/>
              </p:ext>
            </p:extLst>
          </p:nvPr>
        </p:nvGraphicFramePr>
        <p:xfrm>
          <a:off x="414336" y="1724101"/>
          <a:ext cx="8190650" cy="23529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7" name="Worksheet" r:id="rId3" imgW="8324957" imgH="2409750" progId="Excel.Sheet.12">
                  <p:embed/>
                </p:oleObj>
              </mc:Choice>
              <mc:Fallback>
                <p:oleObj name="Worksheet" r:id="rId3" imgW="8324957" imgH="240975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724101"/>
                        <a:ext cx="8190650" cy="23529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49733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4077072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19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88343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Agosto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08, Capítulo 16: UNIDAD DE ANÁLISIS FINANCIERO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08423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805481D1-FCFE-4419-B6EF-FD0BC05A76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2349564"/>
              </p:ext>
            </p:extLst>
          </p:nvPr>
        </p:nvGraphicFramePr>
        <p:xfrm>
          <a:off x="414336" y="1763763"/>
          <a:ext cx="8210800" cy="23133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1" name="Worksheet" r:id="rId3" imgW="8324957" imgH="2409750" progId="Excel.Sheet.12">
                  <p:embed/>
                </p:oleObj>
              </mc:Choice>
              <mc:Fallback>
                <p:oleObj name="Worksheet" r:id="rId3" imgW="8324957" imgH="240975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763763"/>
                        <a:ext cx="8210800" cy="23133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69263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Agosto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de Hacienda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196752"/>
            <a:ext cx="8229600" cy="554461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CL" sz="1600" dirty="0">
                <a:latin typeface="+mn-lt"/>
              </a:rPr>
              <a:t>La ejecución del Ministerio en agosto ascendió a </a:t>
            </a:r>
            <a:r>
              <a:rPr lang="es-CL" sz="1600" b="1" dirty="0">
                <a:latin typeface="+mn-lt"/>
              </a:rPr>
              <a:t>$39.925 millones</a:t>
            </a:r>
            <a:r>
              <a:rPr lang="es-CL" sz="1600" dirty="0">
                <a:latin typeface="+mn-lt"/>
              </a:rPr>
              <a:t>, equivalente a un gasto de </a:t>
            </a:r>
            <a:r>
              <a:rPr lang="es-CL" sz="1600" b="1" dirty="0">
                <a:latin typeface="+mn-lt"/>
              </a:rPr>
              <a:t>8,1%</a:t>
            </a:r>
            <a:r>
              <a:rPr lang="es-CL" sz="1600" dirty="0">
                <a:latin typeface="+mn-lt"/>
              </a:rPr>
              <a:t> respecto al presupuesto inicial, superior en 0,7 puntos al registrado a igual mes del año 2016, y mayor en 3,2 puntos porcentuales respecto al gasto acumulado a igual periodo del año anterior. 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CL" sz="1600" dirty="0">
                <a:latin typeface="+mn-lt"/>
              </a:rPr>
              <a:t>A nivel consolidado, el presupuesto vigente considera modificaciones por </a:t>
            </a:r>
            <a:r>
              <a:rPr lang="es-CL" sz="1600" b="1" dirty="0">
                <a:latin typeface="+mn-lt"/>
              </a:rPr>
              <a:t>$15.502 millones</a:t>
            </a:r>
            <a:r>
              <a:rPr lang="es-CL" sz="1600" dirty="0">
                <a:latin typeface="+mn-lt"/>
              </a:rPr>
              <a:t>, incrementando principalmente los subtítulos 34 “servicio de la deuda” ($11.739 millones); 29 “adquisición de activos no financieros” ($2.641 millones);  21 “gastos en personal” ($986 millones); y, 23 “prestaciones de seguridad social” ($60 millones); mientras que el subtítulo 31 “iniciativas de inversión”, es el único que presenta reducciones por $913 millones afectado los Programas SII y Servicio Nacional de Aduanas</a:t>
            </a:r>
            <a:r>
              <a:rPr lang="es-CL" sz="1600" b="1" dirty="0">
                <a:latin typeface="+mn-lt"/>
              </a:rPr>
              <a:t>.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CL" sz="1600" b="1" dirty="0">
                <a:latin typeface="+mn-lt"/>
              </a:rPr>
              <a:t>Respecto a los subtítulos, el mayor gasto se registra en los subtítulos 23 “prestaciones de seguridad social”, con una ejecución del 416,8%; y, 34 “servicio de la deuda” con un 93,7%</a:t>
            </a:r>
            <a:r>
              <a:rPr lang="es-CL" sz="1600" dirty="0">
                <a:latin typeface="+mn-lt"/>
              </a:rPr>
              <a:t>, este último afectando a los Programas: Secretaría y Administración General, SAG ($41 millones); DIPRES ($2.317 millones); </a:t>
            </a:r>
            <a:r>
              <a:rPr lang="es-CL" sz="1600" dirty="0"/>
              <a:t>SII ($6.269 millones);</a:t>
            </a:r>
            <a:r>
              <a:rPr lang="es-CL" sz="1600" dirty="0">
                <a:latin typeface="+mn-lt"/>
              </a:rPr>
              <a:t> </a:t>
            </a:r>
            <a:r>
              <a:rPr lang="es-CL" sz="1600" dirty="0"/>
              <a:t>Aduanas ($2.316 millones); Tesorería ($72 millones); Dirección de Compras ($394 millones); SBIF ($282 millones); UAF ($45 millones); y, CDE ($69 millones) todos destinados a</a:t>
            </a:r>
            <a:r>
              <a:rPr lang="es-CL" sz="1600" dirty="0">
                <a:latin typeface="+mn-lt"/>
              </a:rPr>
              <a:t>l pago de las obligaciones devengadas al 31 de diciembre de 2016 </a:t>
            </a:r>
            <a:r>
              <a:rPr lang="es-CL" sz="1600" dirty="0"/>
              <a:t>(deuda flotante).  De los cuales, </a:t>
            </a:r>
            <a:r>
              <a:rPr lang="es-CL" sz="1600" b="1" u="sng" dirty="0"/>
              <a:t>solo Tesorería no </a:t>
            </a:r>
            <a:r>
              <a:rPr lang="es-CL" sz="1600" u="sng" dirty="0"/>
              <a:t>presentó los Decretos modificatorios respectivos</a:t>
            </a:r>
            <a:r>
              <a:rPr lang="es-CL" sz="1600" b="1" i="1" dirty="0">
                <a:latin typeface="+mn-lt"/>
              </a:rPr>
              <a:t>.</a:t>
            </a:r>
            <a:endParaRPr lang="es-CL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050605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3212976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20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621628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Agosto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08, Capítulo 17: SUPERINTENDENCIA DE CASINOS DE JUEGO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174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E08F703A-5346-4B65-B2A6-6CE1CD56F9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0904974"/>
              </p:ext>
            </p:extLst>
          </p:nvPr>
        </p:nvGraphicFramePr>
        <p:xfrm>
          <a:off x="414336" y="1778495"/>
          <a:ext cx="8201488" cy="14344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5" name="Worksheet" r:id="rId3" imgW="8401134" imgH="1457460" progId="Excel.Sheet.12">
                  <p:embed/>
                </p:oleObj>
              </mc:Choice>
              <mc:Fallback>
                <p:oleObj name="Worksheet" r:id="rId3" imgW="8401134" imgH="145746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778495"/>
                        <a:ext cx="8201488" cy="14344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20706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88088" y="5512147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21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621628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Agosto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08, Capítulo 30: CONSEJO DE DEFENSA DEL ESTADO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174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F08FFC9F-6971-4143-8CE8-FB03A5A4BD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2284169"/>
              </p:ext>
            </p:extLst>
          </p:nvPr>
        </p:nvGraphicFramePr>
        <p:xfrm>
          <a:off x="414336" y="1772816"/>
          <a:ext cx="8210799" cy="37393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9" name="Worksheet" r:id="rId3" imgW="8381955" imgH="3743280" progId="Excel.Sheet.12">
                  <p:embed/>
                </p:oleObj>
              </mc:Choice>
              <mc:Fallback>
                <p:oleObj name="Worksheet" r:id="rId3" imgW="8381955" imgH="37432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772816"/>
                        <a:ext cx="8210799" cy="37393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51815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Agosto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de Hacienda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8965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4"/>
            </a:pPr>
            <a:r>
              <a:rPr lang="es-CL" sz="1600" dirty="0"/>
              <a:t>En cuanto a los programas, el 75,2% del presupuesto inicial, se concentra en el </a:t>
            </a:r>
            <a:r>
              <a:rPr lang="es-CL" sz="1600" b="1" dirty="0"/>
              <a:t>Servicio de Impuestos Internos</a:t>
            </a:r>
            <a:r>
              <a:rPr lang="es-CL" sz="1600" dirty="0"/>
              <a:t> (37,5%), </a:t>
            </a:r>
            <a:r>
              <a:rPr lang="es-CL" sz="1600" b="1" dirty="0"/>
              <a:t>Servicio Nacional de Aduanas </a:t>
            </a:r>
            <a:r>
              <a:rPr lang="es-CL" sz="1600" dirty="0"/>
              <a:t>(14,3%), el </a:t>
            </a:r>
            <a:r>
              <a:rPr lang="es-CL" sz="1600" b="1" dirty="0"/>
              <a:t>Servicio de Tesorería </a:t>
            </a:r>
            <a:r>
              <a:rPr lang="es-CL" sz="1600" dirty="0"/>
              <a:t>(11,1%) y la </a:t>
            </a:r>
            <a:r>
              <a:rPr lang="es-CL" sz="1600" b="1" dirty="0"/>
              <a:t>Superintendencia de Bancos e Instituciones Financiera </a:t>
            </a:r>
            <a:r>
              <a:rPr lang="es-CL" sz="1600" dirty="0"/>
              <a:t>(12,3%), los que al mes de agosto alcanzaron niveles de ejecución de </a:t>
            </a:r>
            <a:r>
              <a:rPr lang="es-CL" sz="1600" b="1" dirty="0"/>
              <a:t>72,2%, 66,2%, 81,2% y 48,9% </a:t>
            </a:r>
            <a:r>
              <a:rPr lang="es-CL" sz="1600" dirty="0"/>
              <a:t>respectivamente, calculados respecto al presupuesto vigente.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4"/>
            </a:pPr>
            <a:r>
              <a:rPr lang="es-CL" sz="1600" dirty="0"/>
              <a:t>El </a:t>
            </a:r>
            <a:r>
              <a:rPr lang="es-CL" sz="1600" b="1" dirty="0"/>
              <a:t>Servicio de Tesorería </a:t>
            </a:r>
            <a:r>
              <a:rPr lang="es-CL" sz="1600" dirty="0"/>
              <a:t>es el que presenta el mayor avance con un 81,2%, explicado principalmente por el gasto registrado en “personal” que a la fecha registra una ejecución de 97,3%, que a su vez representa el 80,6% de la erogación efectuada a la fecha, representando el 67,2% del presupuesto vigente.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4"/>
            </a:pPr>
            <a:r>
              <a:rPr lang="es-CL" sz="1600" dirty="0"/>
              <a:t>Finalmente, la </a:t>
            </a:r>
            <a:r>
              <a:rPr lang="es-CL" sz="1600" b="1" dirty="0"/>
              <a:t>Superintendencia de Bancos e Instituciones Financieras </a:t>
            </a:r>
            <a:r>
              <a:rPr lang="es-CL" sz="1600" dirty="0"/>
              <a:t>es la que presenta la menor erogación con un 48,9%.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  <a:p>
            <a:pPr algn="just"/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976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Agosto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de Hacienda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8" y="4468441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01B3C991-21CC-46D3-BB2E-5EC74BDD7E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7275144"/>
              </p:ext>
            </p:extLst>
          </p:nvPr>
        </p:nvGraphicFramePr>
        <p:xfrm>
          <a:off x="395624" y="1868116"/>
          <a:ext cx="8210799" cy="2600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" name="Worksheet" r:id="rId3" imgW="8105879" imgH="2600370" progId="Excel.Sheet.12">
                  <p:embed/>
                </p:oleObj>
              </mc:Choice>
              <mc:Fallback>
                <p:oleObj name="Worksheet" r:id="rId3" imgW="8105879" imgH="260037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624" y="1868116"/>
                        <a:ext cx="8210799" cy="2600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Agosto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de Hacienda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7" y="4268840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7" y="14267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Comportamiento de la Ejecución Presupuestaria de la Partida 2016 - 2017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C57FF6E-1FB5-465E-A9D7-DA01CA1B6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325" y="1882095"/>
            <a:ext cx="4097440" cy="238674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8AE562F-A387-45CD-892B-5F56539326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1509" y="1882095"/>
            <a:ext cx="4092428" cy="2386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342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6" y="548680"/>
            <a:ext cx="8210799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 Acumulada al mes de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Agosto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 de 2017 </a:t>
            </a:r>
            <a:b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Partida 08, Resumen por Capítulos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414337" y="5368131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787E755B-DB3E-4041-9B24-F562F5450A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1603827"/>
              </p:ext>
            </p:extLst>
          </p:nvPr>
        </p:nvGraphicFramePr>
        <p:xfrm>
          <a:off x="414336" y="1700808"/>
          <a:ext cx="8210799" cy="3667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9" name="Worksheet" r:id="rId4" imgW="8267689" imgH="3667140" progId="Excel.Sheet.12">
                  <p:embed/>
                </p:oleObj>
              </mc:Choice>
              <mc:Fallback>
                <p:oleObj name="Worksheet" r:id="rId4" imgW="8267689" imgH="366714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6" y="1700808"/>
                        <a:ext cx="8210799" cy="36673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175" y="5867033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Agosto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08, Capítulo 01, Programa 01: SECRETARÍA Y ADMINISTRACIÓN GENERAL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386224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DFDA2E3D-A7FA-40C5-A21B-367B2D537C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6251764"/>
              </p:ext>
            </p:extLst>
          </p:nvPr>
        </p:nvGraphicFramePr>
        <p:xfrm>
          <a:off x="414175" y="1700808"/>
          <a:ext cx="8201649" cy="41523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3" name="Worksheet" r:id="rId3" imgW="8363046" imgH="4848120" progId="Excel.Sheet.12">
                  <p:embed/>
                </p:oleObj>
              </mc:Choice>
              <mc:Fallback>
                <p:oleObj name="Worksheet" r:id="rId3" imgW="8363046" imgH="484812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175" y="1700808"/>
                        <a:ext cx="8201649" cy="41523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2224" y="3519438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483129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Agosto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08, Capítulo 01, Programa 06: UNIDAD ADMINISTRADORA DE LOS TRIBUNALES TRIBUTARIOS Y ADUANEROS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61492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A6EFF44A-6B4E-4165-AFD1-3A34C0F446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737114"/>
              </p:ext>
            </p:extLst>
          </p:nvPr>
        </p:nvGraphicFramePr>
        <p:xfrm>
          <a:off x="414336" y="1916833"/>
          <a:ext cx="8210799" cy="1584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7" name="Worksheet" r:id="rId3" imgW="8363046" imgH="1647810" progId="Excel.Sheet.12">
                  <p:embed/>
                </p:oleObj>
              </mc:Choice>
              <mc:Fallback>
                <p:oleObj name="Worksheet" r:id="rId3" imgW="8363046" imgH="164781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916833"/>
                        <a:ext cx="8210799" cy="15841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69900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4509120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476672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Agosto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08, Capítulo 01, Programa 07: SISTEMA INTEGRADO DE COMERCIO EXTERIOR (SICEX)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61492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graphicFrame>
        <p:nvGraphicFramePr>
          <p:cNvPr id="9" name="Objeto 8">
            <a:extLst>
              <a:ext uri="{FF2B5EF4-FFF2-40B4-BE49-F238E27FC236}">
                <a16:creationId xmlns:a16="http://schemas.microsoft.com/office/drawing/2014/main" id="{5ABB4E77-A345-4354-ABF2-DBA15E14E9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1720649"/>
              </p:ext>
            </p:extLst>
          </p:nvPr>
        </p:nvGraphicFramePr>
        <p:xfrm>
          <a:off x="435928" y="1916832"/>
          <a:ext cx="8189207" cy="259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1" name="Worksheet" r:id="rId3" imgW="8363046" imgH="2790720" progId="Excel.Sheet.12">
                  <p:embed/>
                </p:oleObj>
              </mc:Choice>
              <mc:Fallback>
                <p:oleObj name="Worksheet" r:id="rId3" imgW="8363046" imgH="279072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5928" y="1916832"/>
                        <a:ext cx="8189207" cy="2592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8395082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2823</TotalTime>
  <Words>1050</Words>
  <Application>Microsoft Office PowerPoint</Application>
  <PresentationFormat>Presentación en pantalla (4:3)</PresentationFormat>
  <Paragraphs>89</Paragraphs>
  <Slides>21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21</vt:i4>
      </vt:variant>
    </vt:vector>
  </HeadingPairs>
  <TitlesOfParts>
    <vt:vector size="30" baseType="lpstr">
      <vt:lpstr>Andalus</vt:lpstr>
      <vt:lpstr>Arial</vt:lpstr>
      <vt:lpstr>Calibri</vt:lpstr>
      <vt:lpstr>Times New Roman</vt:lpstr>
      <vt:lpstr>Verdana</vt:lpstr>
      <vt:lpstr>1_Tema de Office</vt:lpstr>
      <vt:lpstr>Tema de Office</vt:lpstr>
      <vt:lpstr>Imagen de mapa de bits</vt:lpstr>
      <vt:lpstr>Worksheet</vt:lpstr>
      <vt:lpstr>EJECUCIÓN PRESUPUESTARIA DE GASTOS ACUMULADA al mes de Agosto de 2017 Partida 08: MINISTERIO DE HACIENDA</vt:lpstr>
      <vt:lpstr>Ejecución Presupuestaria de Gastos Acumulada al mes de Agosto de 2017  Ministerio de Hacienda</vt:lpstr>
      <vt:lpstr>Ejecución Presupuestaria de Gastos Acumulada al mes de Agosto de 2017  Ministerio de Hacienda</vt:lpstr>
      <vt:lpstr>Ejecución Presupuestaria de Gastos Acumulada al mes de Agosto de 2017  Ministerio de Hacienda</vt:lpstr>
      <vt:lpstr>Ejecución Presupuestaria de Gastos Acumulada al mes de Agosto de 2017  Ministerio de Hacienda</vt:lpstr>
      <vt:lpstr>Ejecución Presupuestaria de Gastos Acumulada al mes de Agosto de 2017  Partida 08, Resumen por Capítulos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rodrigo ruiz</cp:lastModifiedBy>
  <cp:revision>170</cp:revision>
  <cp:lastPrinted>2016-07-04T14:42:46Z</cp:lastPrinted>
  <dcterms:created xsi:type="dcterms:W3CDTF">2016-06-23T13:38:47Z</dcterms:created>
  <dcterms:modified xsi:type="dcterms:W3CDTF">2017-11-02T18:35:11Z</dcterms:modified>
</cp:coreProperties>
</file>