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648" r:id="rId2"/>
  </p:sldMasterIdLst>
  <p:notesMasterIdLst>
    <p:notesMasterId r:id="rId31"/>
  </p:notesMasterIdLst>
  <p:handoutMasterIdLst>
    <p:handoutMasterId r:id="rId32"/>
  </p:handoutMasterIdLst>
  <p:sldIdLst>
    <p:sldId id="256" r:id="rId3"/>
    <p:sldId id="298" r:id="rId4"/>
    <p:sldId id="320" r:id="rId5"/>
    <p:sldId id="321" r:id="rId6"/>
    <p:sldId id="318" r:id="rId7"/>
    <p:sldId id="264" r:id="rId8"/>
    <p:sldId id="263" r:id="rId9"/>
    <p:sldId id="265" r:id="rId10"/>
    <p:sldId id="322" r:id="rId11"/>
    <p:sldId id="299" r:id="rId12"/>
    <p:sldId id="300" r:id="rId13"/>
    <p:sldId id="301" r:id="rId14"/>
    <p:sldId id="302" r:id="rId15"/>
    <p:sldId id="303" r:id="rId16"/>
    <p:sldId id="304" r:id="rId17"/>
    <p:sldId id="305" r:id="rId18"/>
    <p:sldId id="306" r:id="rId19"/>
    <p:sldId id="317" r:id="rId20"/>
    <p:sldId id="307" r:id="rId21"/>
    <p:sldId id="308" r:id="rId22"/>
    <p:sldId id="309" r:id="rId23"/>
    <p:sldId id="310" r:id="rId24"/>
    <p:sldId id="311" r:id="rId25"/>
    <p:sldId id="312" r:id="rId26"/>
    <p:sldId id="313" r:id="rId27"/>
    <p:sldId id="314" r:id="rId28"/>
    <p:sldId id="315" r:id="rId29"/>
    <p:sldId id="316" r:id="rId30"/>
  </p:sldIdLst>
  <p:sldSz cx="9144000" cy="6858000" type="screen4x3"/>
  <p:notesSz cx="7010400" cy="9236075"/>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F5E91"/>
    <a:srgbClr val="173351"/>
    <a:srgbClr val="3B6285"/>
    <a:srgbClr val="26548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1" d="100"/>
          <a:sy n="91" d="100"/>
        </p:scale>
        <p:origin x="-562" y="902"/>
      </p:cViewPr>
      <p:guideLst>
        <p:guide orient="horz" pos="2160"/>
        <p:guide pos="2880"/>
      </p:guideLst>
    </p:cSldViewPr>
  </p:slideViewPr>
  <p:notesTextViewPr>
    <p:cViewPr>
      <p:scale>
        <a:sx n="1" d="1"/>
        <a:sy n="1" d="1"/>
      </p:scale>
      <p:origin x="0" y="0"/>
    </p:cViewPr>
  </p:notesTextViewPr>
  <p:notesViewPr>
    <p:cSldViewPr>
      <p:cViewPr varScale="1">
        <p:scale>
          <a:sx n="53" d="100"/>
          <a:sy n="53" d="100"/>
        </p:scale>
        <p:origin x="-2850" y="-90"/>
      </p:cViewPr>
      <p:guideLst>
        <p:guide orient="horz" pos="2909"/>
        <p:guide pos="220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5" y="0"/>
            <a:ext cx="3037840" cy="461804"/>
          </a:xfrm>
          <a:prstGeom prst="rect">
            <a:avLst/>
          </a:prstGeom>
        </p:spPr>
        <p:txBody>
          <a:bodyPr vert="horz" lIns="91759" tIns="45879" rIns="91759" bIns="45879" rtlCol="0"/>
          <a:lstStyle>
            <a:lvl1pPr algn="l">
              <a:defRPr sz="1200"/>
            </a:lvl1pPr>
          </a:lstStyle>
          <a:p>
            <a:endParaRPr lang="es-CL"/>
          </a:p>
        </p:txBody>
      </p:sp>
      <p:sp>
        <p:nvSpPr>
          <p:cNvPr id="3" name="2 Marcador de fecha"/>
          <p:cNvSpPr>
            <a:spLocks noGrp="1"/>
          </p:cNvSpPr>
          <p:nvPr>
            <p:ph type="dt" sz="quarter" idx="1"/>
          </p:nvPr>
        </p:nvSpPr>
        <p:spPr>
          <a:xfrm>
            <a:off x="3970943" y="0"/>
            <a:ext cx="3037840" cy="461804"/>
          </a:xfrm>
          <a:prstGeom prst="rect">
            <a:avLst/>
          </a:prstGeom>
        </p:spPr>
        <p:txBody>
          <a:bodyPr vert="horz" lIns="91759" tIns="45879" rIns="91759" bIns="45879" rtlCol="0"/>
          <a:lstStyle>
            <a:lvl1pPr algn="r">
              <a:defRPr sz="1200"/>
            </a:lvl1pPr>
          </a:lstStyle>
          <a:p>
            <a:fld id="{616FA1BA-8A8E-4023-9C91-FC56F051C6FA}" type="datetimeFigureOut">
              <a:rPr lang="es-CL" smtClean="0"/>
              <a:t>15-12-2017</a:t>
            </a:fld>
            <a:endParaRPr lang="es-CL"/>
          </a:p>
        </p:txBody>
      </p:sp>
      <p:sp>
        <p:nvSpPr>
          <p:cNvPr id="4" name="3 Marcador de pie de página"/>
          <p:cNvSpPr>
            <a:spLocks noGrp="1"/>
          </p:cNvSpPr>
          <p:nvPr>
            <p:ph type="ftr" sz="quarter" idx="2"/>
          </p:nvPr>
        </p:nvSpPr>
        <p:spPr>
          <a:xfrm>
            <a:off x="5" y="8772668"/>
            <a:ext cx="3037840" cy="461804"/>
          </a:xfrm>
          <a:prstGeom prst="rect">
            <a:avLst/>
          </a:prstGeom>
        </p:spPr>
        <p:txBody>
          <a:bodyPr vert="horz" lIns="91759" tIns="45879" rIns="91759" bIns="45879" rtlCol="0" anchor="b"/>
          <a:lstStyle>
            <a:lvl1pPr algn="l">
              <a:defRPr sz="1200"/>
            </a:lvl1pPr>
          </a:lstStyle>
          <a:p>
            <a:endParaRPr lang="es-CL"/>
          </a:p>
        </p:txBody>
      </p:sp>
      <p:sp>
        <p:nvSpPr>
          <p:cNvPr id="5" name="4 Marcador de número de diapositiva"/>
          <p:cNvSpPr>
            <a:spLocks noGrp="1"/>
          </p:cNvSpPr>
          <p:nvPr>
            <p:ph type="sldNum" sz="quarter" idx="3"/>
          </p:nvPr>
        </p:nvSpPr>
        <p:spPr>
          <a:xfrm>
            <a:off x="3970943" y="8772668"/>
            <a:ext cx="3037840" cy="461804"/>
          </a:xfrm>
          <a:prstGeom prst="rect">
            <a:avLst/>
          </a:prstGeom>
        </p:spPr>
        <p:txBody>
          <a:bodyPr vert="horz" lIns="91759" tIns="45879" rIns="91759" bIns="45879" rtlCol="0" anchor="b"/>
          <a:lstStyle>
            <a:lvl1pPr algn="r">
              <a:defRPr sz="1200"/>
            </a:lvl1pPr>
          </a:lstStyle>
          <a:p>
            <a:fld id="{5B2478F1-BD0C-402D-A16D-7669D4371A65}" type="slidenum">
              <a:rPr lang="es-CL" smtClean="0"/>
              <a:t>‹Nº›</a:t>
            </a:fld>
            <a:endParaRPr lang="es-CL"/>
          </a:p>
        </p:txBody>
      </p:sp>
    </p:spTree>
    <p:extLst>
      <p:ext uri="{BB962C8B-B14F-4D97-AF65-F5344CB8AC3E}">
        <p14:creationId xmlns:p14="http://schemas.microsoft.com/office/powerpoint/2010/main" val="1739717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5" y="0"/>
            <a:ext cx="3037840" cy="461804"/>
          </a:xfrm>
          <a:prstGeom prst="rect">
            <a:avLst/>
          </a:prstGeom>
        </p:spPr>
        <p:txBody>
          <a:bodyPr vert="horz" lIns="91759" tIns="45879" rIns="91759" bIns="45879" rtlCol="0"/>
          <a:lstStyle>
            <a:lvl1pPr algn="l">
              <a:defRPr sz="1200"/>
            </a:lvl1pPr>
          </a:lstStyle>
          <a:p>
            <a:endParaRPr lang="es-CL"/>
          </a:p>
        </p:txBody>
      </p:sp>
      <p:sp>
        <p:nvSpPr>
          <p:cNvPr id="3" name="2 Marcador de fecha"/>
          <p:cNvSpPr>
            <a:spLocks noGrp="1"/>
          </p:cNvSpPr>
          <p:nvPr>
            <p:ph type="dt" idx="1"/>
          </p:nvPr>
        </p:nvSpPr>
        <p:spPr>
          <a:xfrm>
            <a:off x="3970943" y="0"/>
            <a:ext cx="3037840" cy="461804"/>
          </a:xfrm>
          <a:prstGeom prst="rect">
            <a:avLst/>
          </a:prstGeom>
        </p:spPr>
        <p:txBody>
          <a:bodyPr vert="horz" lIns="91759" tIns="45879" rIns="91759" bIns="45879" rtlCol="0"/>
          <a:lstStyle>
            <a:lvl1pPr algn="r">
              <a:defRPr sz="1200"/>
            </a:lvl1pPr>
          </a:lstStyle>
          <a:p>
            <a:fld id="{E2B5B10E-871D-42A9-AFA9-7078BA467708}" type="datetimeFigureOut">
              <a:rPr lang="es-CL" smtClean="0"/>
              <a:t>15-12-2017</a:t>
            </a:fld>
            <a:endParaRPr lang="es-CL"/>
          </a:p>
        </p:txBody>
      </p:sp>
      <p:sp>
        <p:nvSpPr>
          <p:cNvPr id="4" name="3 Marcador de imagen de diapositiva"/>
          <p:cNvSpPr>
            <a:spLocks noGrp="1" noRot="1" noChangeAspect="1"/>
          </p:cNvSpPr>
          <p:nvPr>
            <p:ph type="sldImg" idx="2"/>
          </p:nvPr>
        </p:nvSpPr>
        <p:spPr>
          <a:xfrm>
            <a:off x="1195388" y="692150"/>
            <a:ext cx="4619625" cy="3463925"/>
          </a:xfrm>
          <a:prstGeom prst="rect">
            <a:avLst/>
          </a:prstGeom>
          <a:noFill/>
          <a:ln w="12700">
            <a:solidFill>
              <a:prstClr val="black"/>
            </a:solidFill>
          </a:ln>
        </p:spPr>
        <p:txBody>
          <a:bodyPr vert="horz" lIns="91759" tIns="45879" rIns="91759" bIns="45879" rtlCol="0" anchor="ctr"/>
          <a:lstStyle/>
          <a:p>
            <a:endParaRPr lang="es-CL"/>
          </a:p>
        </p:txBody>
      </p:sp>
      <p:sp>
        <p:nvSpPr>
          <p:cNvPr id="5" name="4 Marcador de notas"/>
          <p:cNvSpPr>
            <a:spLocks noGrp="1"/>
          </p:cNvSpPr>
          <p:nvPr>
            <p:ph type="body" sz="quarter" idx="3"/>
          </p:nvPr>
        </p:nvSpPr>
        <p:spPr>
          <a:xfrm>
            <a:off x="701040" y="4387136"/>
            <a:ext cx="5608320" cy="4156234"/>
          </a:xfrm>
          <a:prstGeom prst="rect">
            <a:avLst/>
          </a:prstGeom>
        </p:spPr>
        <p:txBody>
          <a:bodyPr vert="horz" lIns="91759" tIns="45879" rIns="91759" bIns="45879"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6" name="5 Marcador de pie de página"/>
          <p:cNvSpPr>
            <a:spLocks noGrp="1"/>
          </p:cNvSpPr>
          <p:nvPr>
            <p:ph type="ftr" sz="quarter" idx="4"/>
          </p:nvPr>
        </p:nvSpPr>
        <p:spPr>
          <a:xfrm>
            <a:off x="5" y="8772668"/>
            <a:ext cx="3037840" cy="461804"/>
          </a:xfrm>
          <a:prstGeom prst="rect">
            <a:avLst/>
          </a:prstGeom>
        </p:spPr>
        <p:txBody>
          <a:bodyPr vert="horz" lIns="91759" tIns="45879" rIns="91759" bIns="45879" rtlCol="0" anchor="b"/>
          <a:lstStyle>
            <a:lvl1pPr algn="l">
              <a:defRPr sz="1200"/>
            </a:lvl1pPr>
          </a:lstStyle>
          <a:p>
            <a:endParaRPr lang="es-CL"/>
          </a:p>
        </p:txBody>
      </p:sp>
      <p:sp>
        <p:nvSpPr>
          <p:cNvPr id="7" name="6 Marcador de número de diapositiva"/>
          <p:cNvSpPr>
            <a:spLocks noGrp="1"/>
          </p:cNvSpPr>
          <p:nvPr>
            <p:ph type="sldNum" sz="quarter" idx="5"/>
          </p:nvPr>
        </p:nvSpPr>
        <p:spPr>
          <a:xfrm>
            <a:off x="3970943" y="8772668"/>
            <a:ext cx="3037840" cy="461804"/>
          </a:xfrm>
          <a:prstGeom prst="rect">
            <a:avLst/>
          </a:prstGeom>
        </p:spPr>
        <p:txBody>
          <a:bodyPr vert="horz" lIns="91759" tIns="45879" rIns="91759" bIns="45879" rtlCol="0" anchor="b"/>
          <a:lstStyle>
            <a:lvl1pPr algn="r">
              <a:defRPr sz="1200"/>
            </a:lvl1pPr>
          </a:lstStyle>
          <a:p>
            <a:fld id="{15CC87D2-554F-43C8-B789-DB86F48C67F4}" type="slidenum">
              <a:rPr lang="es-CL" smtClean="0"/>
              <a:t>‹Nº›</a:t>
            </a:fld>
            <a:endParaRPr lang="es-CL"/>
          </a:p>
        </p:txBody>
      </p:sp>
    </p:spTree>
    <p:extLst>
      <p:ext uri="{BB962C8B-B14F-4D97-AF65-F5344CB8AC3E}">
        <p14:creationId xmlns:p14="http://schemas.microsoft.com/office/powerpoint/2010/main" val="4230339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fld id="{15CC87D2-554F-43C8-B789-DB86F48C67F4}" type="slidenum">
              <a:rPr lang="es-CL" smtClean="0"/>
              <a:t>7</a:t>
            </a:fld>
            <a:endParaRPr lang="es-CL"/>
          </a:p>
        </p:txBody>
      </p:sp>
    </p:spTree>
    <p:extLst>
      <p:ext uri="{BB962C8B-B14F-4D97-AF65-F5344CB8AC3E}">
        <p14:creationId xmlns:p14="http://schemas.microsoft.com/office/powerpoint/2010/main" val="2912973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smtClean="0"/>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t>15-12-2017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dirty="0"/>
          </a:p>
        </p:txBody>
      </p:sp>
    </p:spTree>
    <p:extLst>
      <p:ext uri="{BB962C8B-B14F-4D97-AF65-F5344CB8AC3E}">
        <p14:creationId xmlns:p14="http://schemas.microsoft.com/office/powerpoint/2010/main" val="4093340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t>15-12-2017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40248819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t>15-12-2017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6664956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smtClean="0"/>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t>15-12-2017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dirty="0"/>
          </a:p>
        </p:txBody>
      </p:sp>
    </p:spTree>
    <p:extLst>
      <p:ext uri="{BB962C8B-B14F-4D97-AF65-F5344CB8AC3E}">
        <p14:creationId xmlns:p14="http://schemas.microsoft.com/office/powerpoint/2010/main" val="2082520462"/>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dirty="0" smtClean="0"/>
              <a:t>Haga clic para modificar el estilo de título del patrón</a:t>
            </a:r>
            <a:endParaRPr lang="es-CL" dirty="0"/>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t>15-12-2017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1054676"/>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t>15-12-2017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789085344"/>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t>15-12-2017</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29888396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t>15-12-2017</a:t>
            </a:fld>
            <a:endParaRPr lang="es-CL"/>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9" name="8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40969195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t>15-12-2017</a:t>
            </a:fld>
            <a:endParaRPr lang="es-CL"/>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5" name="4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82097187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t>15-12-2017</a:t>
            </a:fld>
            <a:endParaRPr lang="es-CL"/>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4" name="3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5706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t>15-12-2017</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4227487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t>15-12-2017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018474263"/>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t>15-12-2017</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98529586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t>15-12-2017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591354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t>15-12-2017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9605268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t>15-12-2017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32531054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t>15-12-2017</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123680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t>15-12-2017</a:t>
            </a:fld>
            <a:endParaRPr lang="es-CL"/>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9" name="8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508556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t>15-12-2017</a:t>
            </a:fld>
            <a:endParaRPr lang="es-CL"/>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5" name="4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515228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t>15-12-2017</a:t>
            </a:fld>
            <a:endParaRPr lang="es-CL"/>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4" name="3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0193922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t>15-12-2017</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7751235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t>15-12-2017</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22244991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oleObject" Target="../embeddings/oleObject1.bin"/></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vmlDrawing" Target="../drawings/vmlDrawing2.v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1.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oleObject" Target="../embeddings/oleObject2.bin"/></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t>15-12-2017</a:t>
            </a:fld>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t>‹Nº›</a:t>
            </a:fld>
            <a:endParaRPr lang="es-CL"/>
          </a:p>
        </p:txBody>
      </p:sp>
      <p:sp>
        <p:nvSpPr>
          <p:cNvPr id="10" name="4 CuadroTexto"/>
          <p:cNvSpPr txBox="1"/>
          <p:nvPr userDrawn="1"/>
        </p:nvSpPr>
        <p:spPr>
          <a:xfrm>
            <a:off x="6630719" y="260648"/>
            <a:ext cx="2189753" cy="163464"/>
          </a:xfrm>
          <a:prstGeom prst="rect">
            <a:avLst/>
          </a:prstGeom>
          <a:noFill/>
        </p:spPr>
        <p:txBody>
          <a:bodyPr wrap="square" rtlCol="0">
            <a:noAutofit/>
          </a:bodyPr>
          <a:lstStyle/>
          <a:p>
            <a:pPr>
              <a:spcAft>
                <a:spcPts val="0"/>
              </a:spcAft>
            </a:pPr>
            <a:r>
              <a:rPr lang="es-CL" sz="700" b="1" kern="1200" dirty="0" smtClean="0">
                <a:solidFill>
                  <a:srgbClr val="22519E"/>
                </a:solidFill>
                <a:effectLst>
                  <a:outerShdw blurRad="63500" dist="50800" dir="13500000" sx="0" sy="0">
                    <a:srgbClr val="000000">
                      <a:alpha val="50000"/>
                    </a:srgbClr>
                  </a:outerShdw>
                </a:effectLst>
                <a:latin typeface="Andalus"/>
                <a:ea typeface="Times New Roman"/>
              </a:rPr>
              <a:t>    </a:t>
            </a:r>
            <a:r>
              <a:rPr lang="es-CL" sz="700" b="1" kern="1200" dirty="0" smtClean="0">
                <a:solidFill>
                  <a:srgbClr val="3B6285"/>
                </a:solidFill>
                <a:effectLst>
                  <a:outerShdw blurRad="63500" dist="50800" dir="13500000" sx="0" sy="0">
                    <a:srgbClr val="000000">
                      <a:alpha val="50000"/>
                    </a:srgbClr>
                  </a:outerShdw>
                </a:effectLst>
                <a:latin typeface="Andalus"/>
                <a:ea typeface="Times New Roman"/>
              </a:rPr>
              <a:t>SENADO </a:t>
            </a:r>
            <a:r>
              <a:rPr lang="es-CL" sz="700" b="1" kern="1200" dirty="0">
                <a:solidFill>
                  <a:srgbClr val="3B6285"/>
                </a:solidFill>
                <a:effectLst>
                  <a:outerShdw blurRad="63500" dist="50800" dir="13500000" sx="0" sy="0">
                    <a:srgbClr val="000000">
                      <a:alpha val="50000"/>
                    </a:srgbClr>
                  </a:outerShdw>
                </a:effectLst>
                <a:latin typeface="Andalus"/>
                <a:ea typeface="Times New Roman"/>
              </a:rPr>
              <a:t>DE LA REPÚBLICA DE </a:t>
            </a:r>
            <a:r>
              <a:rPr lang="es-CL" sz="700" b="1" kern="1200" dirty="0" smtClean="0">
                <a:solidFill>
                  <a:srgbClr val="3B6285"/>
                </a:solidFill>
                <a:effectLst>
                  <a:outerShdw blurRad="63500" dist="50800" dir="13500000" sx="0" sy="0">
                    <a:srgbClr val="000000">
                      <a:alpha val="50000"/>
                    </a:srgbClr>
                  </a:outerShdw>
                </a:effectLst>
                <a:latin typeface="Andalus"/>
                <a:ea typeface="Times New Roman"/>
              </a:rPr>
              <a:t>CHILE</a:t>
            </a:r>
            <a:endParaRPr lang="es-CL" sz="1100" dirty="0">
              <a:solidFill>
                <a:srgbClr val="3B6285"/>
              </a:solidFill>
              <a:effectLst/>
              <a:latin typeface="Times New Roman"/>
              <a:ea typeface="Times New Roman"/>
            </a:endParaRPr>
          </a:p>
        </p:txBody>
      </p:sp>
      <p:graphicFrame>
        <p:nvGraphicFramePr>
          <p:cNvPr id="3" name="2 Objeto"/>
          <p:cNvGraphicFramePr>
            <a:graphicFrameLocks noChangeAspect="1"/>
          </p:cNvGraphicFramePr>
          <p:nvPr userDrawn="1">
            <p:extLst>
              <p:ext uri="{D42A27DB-BD31-4B8C-83A1-F6EECF244321}">
                <p14:modId xmlns:p14="http://schemas.microsoft.com/office/powerpoint/2010/main" val="2114182832"/>
              </p:ext>
            </p:extLst>
          </p:nvPr>
        </p:nvGraphicFramePr>
        <p:xfrm>
          <a:off x="5940152" y="203419"/>
          <a:ext cx="565001" cy="417269"/>
        </p:xfrm>
        <a:graphic>
          <a:graphicData uri="http://schemas.openxmlformats.org/presentationml/2006/ole">
            <mc:AlternateContent xmlns:mc="http://schemas.openxmlformats.org/markup-compatibility/2006">
              <mc:Choice xmlns:v="urn:schemas-microsoft-com:vml" Requires="v">
                <p:oleObj spid="_x0000_s6301" name="Imagen de mapa de bits" r:id="rId14" imgW="743054" imgH="523810" progId="PBrush">
                  <p:embed/>
                </p:oleObj>
              </mc:Choice>
              <mc:Fallback>
                <p:oleObj name="Imagen de mapa de bits" r:id="rId14" imgW="743054" imgH="523810" progId="PBrush">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940152" y="203419"/>
                        <a:ext cx="565001" cy="417269"/>
                      </a:xfrm>
                      <a:prstGeom prst="rect">
                        <a:avLst/>
                      </a:prstGeom>
                      <a:noFill/>
                      <a:ln>
                        <a:noFill/>
                      </a:ln>
                      <a:extLst/>
                    </p:spPr>
                  </p:pic>
                </p:oleObj>
              </mc:Fallback>
            </mc:AlternateContent>
          </a:graphicData>
        </a:graphic>
      </p:graphicFrame>
      <p:sp>
        <p:nvSpPr>
          <p:cNvPr id="5" name="4 Rectángulo"/>
          <p:cNvSpPr/>
          <p:nvPr userDrawn="1"/>
        </p:nvSpPr>
        <p:spPr>
          <a:xfrm>
            <a:off x="6444208" y="231031"/>
            <a:ext cx="2592288" cy="461665"/>
          </a:xfrm>
          <a:prstGeom prst="rect">
            <a:avLst/>
          </a:prstGeom>
        </p:spPr>
        <p:txBody>
          <a:bodyPr wrap="square">
            <a:spAutoFit/>
          </a:bodyPr>
          <a:lstStyle/>
          <a:p>
            <a:pPr marL="0" marR="0" indent="0" algn="l" defTabSz="914400" rtl="0" eaLnBrk="1" fontAlgn="auto" latinLnBrk="0" hangingPunct="1">
              <a:lnSpc>
                <a:spcPct val="100000"/>
              </a:lnSpc>
              <a:spcBef>
                <a:spcPts val="0"/>
              </a:spcBef>
              <a:spcAft>
                <a:spcPts val="0"/>
              </a:spcAft>
              <a:buClrTx/>
              <a:buSzTx/>
              <a:buFontTx/>
              <a:buNone/>
              <a:tabLst>
                <a:tab pos="2806065" algn="ctr"/>
                <a:tab pos="5612130" algn="r"/>
              </a:tabLst>
              <a:defRPr/>
            </a:pPr>
            <a:r>
              <a:rPr lang="es-CL" sz="2400" b="1" kern="1200" dirty="0" smtClean="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U</a:t>
            </a:r>
            <a:r>
              <a:rPr lang="es-CL" sz="1050" b="1" kern="1200" dirty="0" smtClean="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NIDAD DE ASESORÍA PRESUPUESTARIA</a:t>
            </a:r>
            <a:endParaRPr lang="es-CL" sz="1000" dirty="0" smtClean="0">
              <a:effectLst/>
              <a:latin typeface="Andalus" pitchFamily="18" charset="-78"/>
              <a:ea typeface="Times New Roman"/>
              <a:cs typeface="Andalus" pitchFamily="18" charset="-78"/>
            </a:endParaRPr>
          </a:p>
        </p:txBody>
      </p:sp>
    </p:spTree>
    <p:extLst>
      <p:ext uri="{BB962C8B-B14F-4D97-AF65-F5344CB8AC3E}">
        <p14:creationId xmlns:p14="http://schemas.microsoft.com/office/powerpoint/2010/main" val="33579199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t>15-12-2017</a:t>
            </a:fld>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t>‹Nº›</a:t>
            </a:fld>
            <a:endParaRPr lang="es-CL"/>
          </a:p>
        </p:txBody>
      </p:sp>
      <p:sp>
        <p:nvSpPr>
          <p:cNvPr id="10" name="4 CuadroTexto"/>
          <p:cNvSpPr txBox="1"/>
          <p:nvPr userDrawn="1"/>
        </p:nvSpPr>
        <p:spPr>
          <a:xfrm>
            <a:off x="6702727" y="82405"/>
            <a:ext cx="2189753" cy="163464"/>
          </a:xfrm>
          <a:prstGeom prst="rect">
            <a:avLst/>
          </a:prstGeom>
          <a:noFill/>
        </p:spPr>
        <p:txBody>
          <a:bodyPr wrap="square" rtlCol="0">
            <a:noAutofit/>
          </a:bodyPr>
          <a:lstStyle/>
          <a:p>
            <a:pPr>
              <a:spcAft>
                <a:spcPts val="0"/>
              </a:spcAft>
            </a:pPr>
            <a:r>
              <a:rPr lang="es-CL" sz="700" b="1" kern="1200" dirty="0" smtClean="0">
                <a:solidFill>
                  <a:srgbClr val="22519E"/>
                </a:solidFill>
                <a:effectLst>
                  <a:outerShdw blurRad="63500" dist="50800" dir="13500000" sx="0" sy="0">
                    <a:srgbClr val="000000">
                      <a:alpha val="50000"/>
                    </a:srgbClr>
                  </a:outerShdw>
                </a:effectLst>
                <a:latin typeface="Andalus"/>
                <a:ea typeface="Times New Roman"/>
              </a:rPr>
              <a:t>    </a:t>
            </a:r>
            <a:r>
              <a:rPr lang="es-CL" sz="700" b="1" kern="1200" dirty="0" smtClean="0">
                <a:solidFill>
                  <a:srgbClr val="3B6285"/>
                </a:solidFill>
                <a:effectLst>
                  <a:outerShdw blurRad="63500" dist="50800" dir="13500000" sx="0" sy="0">
                    <a:srgbClr val="000000">
                      <a:alpha val="50000"/>
                    </a:srgbClr>
                  </a:outerShdw>
                </a:effectLst>
                <a:latin typeface="Andalus"/>
                <a:ea typeface="Times New Roman"/>
              </a:rPr>
              <a:t>SENADO </a:t>
            </a:r>
            <a:r>
              <a:rPr lang="es-CL" sz="700" b="1" kern="1200" dirty="0">
                <a:solidFill>
                  <a:srgbClr val="3B6285"/>
                </a:solidFill>
                <a:effectLst>
                  <a:outerShdw blurRad="63500" dist="50800" dir="13500000" sx="0" sy="0">
                    <a:srgbClr val="000000">
                      <a:alpha val="50000"/>
                    </a:srgbClr>
                  </a:outerShdw>
                </a:effectLst>
                <a:latin typeface="Andalus"/>
                <a:ea typeface="Times New Roman"/>
              </a:rPr>
              <a:t>DE LA REPÚBLICA DE </a:t>
            </a:r>
            <a:r>
              <a:rPr lang="es-CL" sz="700" b="1" kern="1200" dirty="0" smtClean="0">
                <a:solidFill>
                  <a:srgbClr val="3B6285"/>
                </a:solidFill>
                <a:effectLst>
                  <a:outerShdw blurRad="63500" dist="50800" dir="13500000" sx="0" sy="0">
                    <a:srgbClr val="000000">
                      <a:alpha val="50000"/>
                    </a:srgbClr>
                  </a:outerShdw>
                </a:effectLst>
                <a:latin typeface="Andalus"/>
                <a:ea typeface="Times New Roman"/>
              </a:rPr>
              <a:t>CHILE</a:t>
            </a:r>
            <a:endParaRPr lang="es-CL" sz="1100" dirty="0">
              <a:solidFill>
                <a:srgbClr val="3B6285"/>
              </a:solidFill>
              <a:effectLst/>
              <a:latin typeface="Times New Roman"/>
              <a:ea typeface="Times New Roman"/>
            </a:endParaRPr>
          </a:p>
        </p:txBody>
      </p:sp>
      <p:graphicFrame>
        <p:nvGraphicFramePr>
          <p:cNvPr id="3" name="2 Objeto"/>
          <p:cNvGraphicFramePr>
            <a:graphicFrameLocks noChangeAspect="1"/>
          </p:cNvGraphicFramePr>
          <p:nvPr userDrawn="1">
            <p:extLst>
              <p:ext uri="{D42A27DB-BD31-4B8C-83A1-F6EECF244321}">
                <p14:modId xmlns:p14="http://schemas.microsoft.com/office/powerpoint/2010/main" val="596557328"/>
              </p:ext>
            </p:extLst>
          </p:nvPr>
        </p:nvGraphicFramePr>
        <p:xfrm>
          <a:off x="6012160" y="44624"/>
          <a:ext cx="565001" cy="417269"/>
        </p:xfrm>
        <a:graphic>
          <a:graphicData uri="http://schemas.openxmlformats.org/presentationml/2006/ole">
            <mc:AlternateContent xmlns:mc="http://schemas.openxmlformats.org/markup-compatibility/2006">
              <mc:Choice xmlns:v="urn:schemas-microsoft-com:vml" Requires="v">
                <p:oleObj spid="_x0000_s2234" name="Imagen de mapa de bits" r:id="rId14" imgW="743054" imgH="523810" progId="PBrush">
                  <p:embed/>
                </p:oleObj>
              </mc:Choice>
              <mc:Fallback>
                <p:oleObj name="Imagen de mapa de bits" r:id="rId14" imgW="743054" imgH="523810" progId="PBrush">
                  <p:embed/>
                  <p:pic>
                    <p:nvPicPr>
                      <p:cNvPr id="0" name="11 Objeto"/>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012160" y="44624"/>
                        <a:ext cx="565001" cy="417269"/>
                      </a:xfrm>
                      <a:prstGeom prst="rect">
                        <a:avLst/>
                      </a:prstGeom>
                      <a:noFill/>
                      <a:ln>
                        <a:noFill/>
                      </a:ln>
                      <a:extLst/>
                    </p:spPr>
                  </p:pic>
                </p:oleObj>
              </mc:Fallback>
            </mc:AlternateContent>
          </a:graphicData>
        </a:graphic>
      </p:graphicFrame>
      <p:sp>
        <p:nvSpPr>
          <p:cNvPr id="5" name="4 Rectángulo"/>
          <p:cNvSpPr/>
          <p:nvPr userDrawn="1"/>
        </p:nvSpPr>
        <p:spPr>
          <a:xfrm>
            <a:off x="6516216" y="44624"/>
            <a:ext cx="2592288" cy="461665"/>
          </a:xfrm>
          <a:prstGeom prst="rect">
            <a:avLst/>
          </a:prstGeom>
        </p:spPr>
        <p:txBody>
          <a:bodyPr wrap="square">
            <a:spAutoFit/>
          </a:bodyPr>
          <a:lstStyle/>
          <a:p>
            <a:pPr marL="0" marR="0" indent="0" algn="l" defTabSz="914400" rtl="0" eaLnBrk="1" fontAlgn="auto" latinLnBrk="0" hangingPunct="1">
              <a:lnSpc>
                <a:spcPct val="100000"/>
              </a:lnSpc>
              <a:spcBef>
                <a:spcPts val="0"/>
              </a:spcBef>
              <a:spcAft>
                <a:spcPts val="0"/>
              </a:spcAft>
              <a:buClrTx/>
              <a:buSzTx/>
              <a:buFontTx/>
              <a:buNone/>
              <a:tabLst>
                <a:tab pos="2806065" algn="ctr"/>
                <a:tab pos="5612130" algn="r"/>
              </a:tabLst>
              <a:defRPr/>
            </a:pPr>
            <a:r>
              <a:rPr lang="es-CL" sz="2400" b="1" kern="1200" dirty="0" smtClean="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U</a:t>
            </a:r>
            <a:r>
              <a:rPr lang="es-CL" sz="1050" b="1" kern="1200" dirty="0" smtClean="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NIDAD DE ASESORÍA PRESUPUESTARIA</a:t>
            </a:r>
            <a:endParaRPr lang="es-CL" sz="1000" dirty="0" smtClean="0">
              <a:effectLst/>
              <a:latin typeface="Andalus" pitchFamily="18" charset="-78"/>
              <a:ea typeface="Times New Roman"/>
              <a:cs typeface="Andalus" pitchFamily="18" charset="-78"/>
            </a:endParaRPr>
          </a:p>
        </p:txBody>
      </p:sp>
    </p:spTree>
    <p:extLst>
      <p:ext uri="{BB962C8B-B14F-4D97-AF65-F5344CB8AC3E}">
        <p14:creationId xmlns:p14="http://schemas.microsoft.com/office/powerpoint/2010/main" val="29235766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image" Target="../media/image21.emf"/><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image" Target="../media/image22.emf"/><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image" Target="../media/image23.emf"/><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image" Target="../media/image24.emf"/><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image" Target="../media/image25.emf"/><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image" Target="../media/image26.emf"/><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image" Target="../media/image27.emf"/><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2" Type="http://schemas.openxmlformats.org/officeDocument/2006/relationships/image" Target="../media/image28.emf"/><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3.xml"/><Relationship Id="rId5" Type="http://schemas.openxmlformats.org/officeDocument/2006/relationships/image" Target="../media/image5.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Título"/>
          <p:cNvSpPr>
            <a:spLocks noGrp="1"/>
          </p:cNvSpPr>
          <p:nvPr>
            <p:ph type="ctrTitle"/>
          </p:nvPr>
        </p:nvSpPr>
        <p:spPr>
          <a:xfrm>
            <a:off x="395536" y="2276872"/>
            <a:ext cx="8280920" cy="2016224"/>
          </a:xfrm>
          <a:solidFill>
            <a:schemeClr val="bg1"/>
          </a:solidFill>
          <a:ln>
            <a:solidFill>
              <a:schemeClr val="bg1">
                <a:lumMod val="95000"/>
              </a:schemeClr>
            </a:solidFill>
            <a:miter lim="800000"/>
          </a:ln>
          <a:effectLst>
            <a:outerShdw blurRad="50800" dist="38100" dir="2700000" algn="tl" rotWithShape="0">
              <a:prstClr val="black">
                <a:alpha val="40000"/>
              </a:prstClr>
            </a:outerShdw>
          </a:effectLst>
          <a:scene3d>
            <a:camera prst="orthographicFront"/>
            <a:lightRig rig="threePt" dir="t">
              <a:rot lat="0" lon="0" rev="1200000"/>
            </a:lightRig>
          </a:scene3d>
          <a:sp3d>
            <a:bevelT/>
          </a:sp3d>
        </p:spPr>
        <p:txBody>
          <a:bodyPr/>
          <a:lstStyle/>
          <a:p>
            <a:pPr algn="ctr"/>
            <a:r>
              <a:rPr lang="es-CL" sz="2400" b="1" dirty="0" smtClean="0">
                <a:latin typeface="+mn-lt"/>
              </a:rPr>
              <a:t>EJECUCIÓN PRESUPUESTARIA DE GASTOS ACUMULADA</a:t>
            </a:r>
            <a:br>
              <a:rPr lang="es-CL" sz="2400" b="1" dirty="0" smtClean="0">
                <a:latin typeface="+mn-lt"/>
              </a:rPr>
            </a:br>
            <a:r>
              <a:rPr lang="es-CL" sz="2400" b="1" dirty="0" smtClean="0">
                <a:latin typeface="+mn-lt"/>
              </a:rPr>
              <a:t>A AGOSTO 2017</a:t>
            </a:r>
            <a:br>
              <a:rPr lang="es-CL" sz="2400" b="1" dirty="0" smtClean="0">
                <a:latin typeface="+mn-lt"/>
              </a:rPr>
            </a:br>
            <a:r>
              <a:rPr lang="es-CL" sz="2400" b="1" dirty="0" smtClean="0">
                <a:latin typeface="+mn-lt"/>
              </a:rPr>
              <a:t>PARTIDA 07:</a:t>
            </a:r>
            <a:br>
              <a:rPr lang="es-CL" sz="2400" b="1" dirty="0" smtClean="0">
                <a:latin typeface="+mn-lt"/>
              </a:rPr>
            </a:br>
            <a:r>
              <a:rPr lang="es-CL" sz="2400" b="1" dirty="0" smtClean="0">
                <a:latin typeface="+mn-lt"/>
              </a:rPr>
              <a:t>MINISTERIO </a:t>
            </a:r>
            <a:r>
              <a:rPr lang="es-CL" sz="2400" b="1" dirty="0">
                <a:latin typeface="+mn-lt"/>
              </a:rPr>
              <a:t>DE ECONOMÍA, FOMENTO Y TURISMO</a:t>
            </a:r>
          </a:p>
        </p:txBody>
      </p:sp>
      <p:sp>
        <p:nvSpPr>
          <p:cNvPr id="7" name="6 CuadroTexto"/>
          <p:cNvSpPr txBox="1"/>
          <p:nvPr/>
        </p:nvSpPr>
        <p:spPr>
          <a:xfrm>
            <a:off x="3923928" y="5661248"/>
            <a:ext cx="4536504" cy="369332"/>
          </a:xfrm>
          <a:prstGeom prst="rect">
            <a:avLst/>
          </a:prstGeom>
          <a:noFill/>
        </p:spPr>
        <p:txBody>
          <a:bodyPr wrap="square" rtlCol="0">
            <a:spAutoFit/>
          </a:bodyPr>
          <a:lstStyle/>
          <a:p>
            <a:pPr algn="r"/>
            <a:r>
              <a:rPr lang="es-CL" b="1" dirty="0" smtClean="0">
                <a:effectLst>
                  <a:outerShdw blurRad="38100" dist="38100" dir="2700000" algn="tl">
                    <a:srgbClr val="000000">
                      <a:alpha val="43137"/>
                    </a:srgbClr>
                  </a:outerShdw>
                </a:effectLst>
              </a:rPr>
              <a:t>VALPARAÍSO, NOVIEMBRE 2017</a:t>
            </a:r>
            <a:endParaRPr lang="es-CL"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70528296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10</a:t>
            </a:fld>
            <a:endParaRPr lang="es-CL"/>
          </a:p>
        </p:txBody>
      </p:sp>
      <p:sp>
        <p:nvSpPr>
          <p:cNvPr id="7" name="1 Título"/>
          <p:cNvSpPr txBox="1">
            <a:spLocks/>
          </p:cNvSpPr>
          <p:nvPr/>
        </p:nvSpPr>
        <p:spPr>
          <a:xfrm>
            <a:off x="414336" y="410180"/>
            <a:ext cx="8210799" cy="929647"/>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AGOSTO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07. CAPÍTULO 01. PROGRAMA 07:PROGRAMA FONDO DE INNOVACIÓN PARA LA COMPETITIVIDAD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339826"/>
            <a:ext cx="8229600" cy="288973"/>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4850" y="1844823"/>
            <a:ext cx="7734300" cy="43924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6443245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11</a:t>
            </a:fld>
            <a:endParaRPr lang="es-CL"/>
          </a:p>
        </p:txBody>
      </p:sp>
      <p:sp>
        <p:nvSpPr>
          <p:cNvPr id="7" name="1 Título"/>
          <p:cNvSpPr txBox="1">
            <a:spLocks/>
          </p:cNvSpPr>
          <p:nvPr/>
        </p:nvSpPr>
        <p:spPr>
          <a:xfrm>
            <a:off x="414336" y="410180"/>
            <a:ext cx="8210799" cy="929647"/>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AGOSTO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07. CAPÍTULO 01. PROGRAMA 08: SECRETARÍA EJECUTIVA CONSEJO NACIONAL DE INNOVACIÓN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339826"/>
            <a:ext cx="8229600" cy="288973"/>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1126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4850" y="2492896"/>
            <a:ext cx="7734300" cy="26871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255395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12</a:t>
            </a:fld>
            <a:endParaRPr lang="es-CL"/>
          </a:p>
        </p:txBody>
      </p:sp>
      <p:sp>
        <p:nvSpPr>
          <p:cNvPr id="7" name="1 Título"/>
          <p:cNvSpPr txBox="1">
            <a:spLocks/>
          </p:cNvSpPr>
          <p:nvPr/>
        </p:nvSpPr>
        <p:spPr>
          <a:xfrm>
            <a:off x="414336" y="410180"/>
            <a:ext cx="8210799" cy="929647"/>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AGOSTO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07. CAPÍTULO 01. PROGRAMA 11: PROGRAMA INICIATIVA CIENTÍFICA MILLENIUM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412776"/>
            <a:ext cx="8229600" cy="3600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1229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4850" y="1724024"/>
            <a:ext cx="7734300" cy="30011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4260485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13</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AGOSTO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07. CAPÍTULO 02. PROGRAMA 01: SERVICIO NACIONAL DEL CONSUMIDOR</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13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2663" y="1628800"/>
            <a:ext cx="7178675" cy="4392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385928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14</a:t>
            </a:fld>
            <a:endParaRPr lang="es-CL"/>
          </a:p>
        </p:txBody>
      </p:sp>
      <p:sp>
        <p:nvSpPr>
          <p:cNvPr id="7" name="1 Título"/>
          <p:cNvSpPr txBox="1">
            <a:spLocks/>
          </p:cNvSpPr>
          <p:nvPr/>
        </p:nvSpPr>
        <p:spPr>
          <a:xfrm>
            <a:off x="414337" y="326998"/>
            <a:ext cx="8118104" cy="929647"/>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AGOSTO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07. CAPÍTULO 03. PROGRAMA 01: SUBSECRETARÍA DE PESCA Y ACUICULTURA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256645"/>
            <a:ext cx="8229600" cy="300148"/>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1433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8488" y="1628800"/>
            <a:ext cx="7947025" cy="44644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7549596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15</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AGOSTO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07. CAPÍTULO 03. PROGRAMA 02: FONDO DE ADMINISTRACIÓN PESQUERO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1536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8488" y="1628800"/>
            <a:ext cx="7947025" cy="33123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5784028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16</a:t>
            </a:fld>
            <a:endParaRPr lang="es-CL"/>
          </a:p>
        </p:txBody>
      </p:sp>
      <p:sp>
        <p:nvSpPr>
          <p:cNvPr id="7" name="1 Título"/>
          <p:cNvSpPr txBox="1">
            <a:spLocks/>
          </p:cNvSpPr>
          <p:nvPr/>
        </p:nvSpPr>
        <p:spPr>
          <a:xfrm>
            <a:off x="414336" y="410180"/>
            <a:ext cx="8210799" cy="929647"/>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AGOSTO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07. CAPÍTULO 04. PROGRAMA 01: SERVICIO NACIONAL DE PESCA Y ACUICULTURA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401130"/>
            <a:ext cx="8229600" cy="371686"/>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1638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8" y="1700808"/>
            <a:ext cx="7560840" cy="4392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9198323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597352"/>
            <a:ext cx="8406135" cy="221109"/>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17</a:t>
            </a:fld>
            <a:endParaRPr lang="es-CL"/>
          </a:p>
        </p:txBody>
      </p:sp>
      <p:sp>
        <p:nvSpPr>
          <p:cNvPr id="7" name="1 Título"/>
          <p:cNvSpPr txBox="1">
            <a:spLocks/>
          </p:cNvSpPr>
          <p:nvPr/>
        </p:nvSpPr>
        <p:spPr>
          <a:xfrm>
            <a:off x="414336" y="579456"/>
            <a:ext cx="8210799" cy="591093"/>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600" b="1" dirty="0" smtClean="0">
                <a:solidFill>
                  <a:schemeClr val="tx1"/>
                </a:solidFill>
                <a:ea typeface="Verdana" pitchFamily="34" charset="0"/>
                <a:cs typeface="Verdana" pitchFamily="34" charset="0"/>
              </a:rPr>
              <a:t>EJECUCIÓN PRESUPUESTARIA DE GASTOS ACUMULADA A AGOSTO 2017 </a:t>
            </a:r>
            <a:br>
              <a:rPr lang="es-CL" sz="1600" b="1" dirty="0" smtClean="0">
                <a:solidFill>
                  <a:schemeClr val="tx1"/>
                </a:solidFill>
                <a:ea typeface="Verdana" pitchFamily="34" charset="0"/>
                <a:cs typeface="Verdana" pitchFamily="34" charset="0"/>
              </a:rPr>
            </a:br>
            <a:r>
              <a:rPr lang="es-CL" sz="1600" b="1" dirty="0" smtClean="0">
                <a:solidFill>
                  <a:schemeClr val="tx1"/>
                </a:solidFill>
                <a:ea typeface="Verdana" pitchFamily="34" charset="0"/>
                <a:cs typeface="Verdana" pitchFamily="34" charset="0"/>
              </a:rPr>
              <a:t>PARTIDA 07. CAPÍTULO 06. PROGRAMA 01: CORFO</a:t>
            </a:r>
            <a:endParaRPr lang="es-CL" sz="16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400" b="1" dirty="0">
                <a:solidFill>
                  <a:prstClr val="black"/>
                </a:solidFill>
                <a:ea typeface="Verdana" pitchFamily="34" charset="0"/>
                <a:cs typeface="Verdana" pitchFamily="34" charset="0"/>
              </a:rPr>
              <a:t>en miles de pesos de </a:t>
            </a:r>
            <a:r>
              <a:rPr lang="es-CL" sz="1400" b="1" dirty="0" smtClean="0">
                <a:solidFill>
                  <a:prstClr val="black"/>
                </a:solidFill>
                <a:ea typeface="Verdana" pitchFamily="34" charset="0"/>
                <a:cs typeface="Verdana" pitchFamily="34" charset="0"/>
              </a:rPr>
              <a:t>2017</a:t>
            </a:r>
            <a:endParaRPr lang="es-CL" sz="1400" b="1" dirty="0">
              <a:solidFill>
                <a:prstClr val="black"/>
              </a:solidFill>
              <a:ea typeface="Verdana" pitchFamily="34" charset="0"/>
              <a:cs typeface="Verdana" pitchFamily="34" charset="0"/>
            </a:endParaRPr>
          </a:p>
        </p:txBody>
      </p:sp>
      <p:pic>
        <p:nvPicPr>
          <p:cNvPr id="174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1772816"/>
            <a:ext cx="8534400" cy="4392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0771015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597352"/>
            <a:ext cx="8406135" cy="221109"/>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18</a:t>
            </a:fld>
            <a:endParaRPr lang="es-CL"/>
          </a:p>
        </p:txBody>
      </p:sp>
      <p:sp>
        <p:nvSpPr>
          <p:cNvPr id="7" name="1 Título"/>
          <p:cNvSpPr txBox="1">
            <a:spLocks/>
          </p:cNvSpPr>
          <p:nvPr/>
        </p:nvSpPr>
        <p:spPr>
          <a:xfrm>
            <a:off x="414336" y="579456"/>
            <a:ext cx="8210799" cy="591093"/>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600" b="1" dirty="0" smtClean="0">
                <a:solidFill>
                  <a:schemeClr val="tx1"/>
                </a:solidFill>
                <a:ea typeface="Verdana" pitchFamily="34" charset="0"/>
                <a:cs typeface="Verdana" pitchFamily="34" charset="0"/>
              </a:rPr>
              <a:t>EJECUCIÓN PRESUPUESTARIA DE GASTOS ACUMULADA A AGOSTO 2017 </a:t>
            </a:r>
            <a:br>
              <a:rPr lang="es-CL" sz="1600" b="1" dirty="0" smtClean="0">
                <a:solidFill>
                  <a:schemeClr val="tx1"/>
                </a:solidFill>
                <a:ea typeface="Verdana" pitchFamily="34" charset="0"/>
                <a:cs typeface="Verdana" pitchFamily="34" charset="0"/>
              </a:rPr>
            </a:br>
            <a:r>
              <a:rPr lang="es-CL" sz="1600" b="1" dirty="0" smtClean="0">
                <a:solidFill>
                  <a:schemeClr val="tx1"/>
                </a:solidFill>
                <a:ea typeface="Verdana" pitchFamily="34" charset="0"/>
                <a:cs typeface="Verdana" pitchFamily="34" charset="0"/>
              </a:rPr>
              <a:t>PARTIDA 07. CAPÍTULO 06. PROGRAMA 01: CORFO - CONTINUACIÓN</a:t>
            </a:r>
            <a:endParaRPr lang="es-CL" sz="16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400" b="1" dirty="0">
                <a:solidFill>
                  <a:prstClr val="black"/>
                </a:solidFill>
                <a:ea typeface="Verdana" pitchFamily="34" charset="0"/>
                <a:cs typeface="Verdana" pitchFamily="34" charset="0"/>
              </a:rPr>
              <a:t>en miles de pesos de </a:t>
            </a:r>
            <a:r>
              <a:rPr lang="es-CL" sz="1400" b="1" dirty="0" smtClean="0">
                <a:solidFill>
                  <a:prstClr val="black"/>
                </a:solidFill>
                <a:ea typeface="Verdana" pitchFamily="34" charset="0"/>
                <a:cs typeface="Verdana" pitchFamily="34" charset="0"/>
              </a:rPr>
              <a:t>2017</a:t>
            </a:r>
            <a:endParaRPr lang="es-CL" sz="1400" b="1" dirty="0">
              <a:solidFill>
                <a:prstClr val="black"/>
              </a:solidFill>
              <a:ea typeface="Verdana" pitchFamily="34" charset="0"/>
              <a:cs typeface="Verdana" pitchFamily="34" charset="0"/>
            </a:endParaRPr>
          </a:p>
        </p:txBody>
      </p:sp>
      <p:pic>
        <p:nvPicPr>
          <p:cNvPr id="1843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487363"/>
            <a:ext cx="8534400" cy="533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5130906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597352"/>
            <a:ext cx="8406135" cy="221109"/>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19</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AGOSTO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07. CAPÍTULO 07. PROGRAMA 01: INSTITUTO NACIONAL DE ESTADÍSTICAS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1945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9100" y="1556792"/>
            <a:ext cx="8305800" cy="45233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160166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86224" y="548680"/>
            <a:ext cx="8210798" cy="652648"/>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AGOSTO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MINISTERIO DE ECONOMÍA, FOMENTO Y TURISMO</a:t>
            </a:r>
            <a:endParaRPr lang="es-CL" sz="1800" b="1" dirty="0">
              <a:solidFill>
                <a:schemeClr val="tx1"/>
              </a:solidFill>
              <a:ea typeface="Verdana" pitchFamily="34" charset="0"/>
              <a:cs typeface="Verdana" pitchFamily="34" charset="0"/>
            </a:endParaRPr>
          </a:p>
        </p:txBody>
      </p:sp>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2</a:t>
            </a:fld>
            <a:endParaRPr lang="es-CL"/>
          </a:p>
        </p:txBody>
      </p:sp>
      <p:sp>
        <p:nvSpPr>
          <p:cNvPr id="6" name="1 Título"/>
          <p:cNvSpPr txBox="1">
            <a:spLocks/>
          </p:cNvSpPr>
          <p:nvPr/>
        </p:nvSpPr>
        <p:spPr>
          <a:xfrm>
            <a:off x="386224" y="1412776"/>
            <a:ext cx="8229600" cy="4968552"/>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lgn="just"/>
            <a:endParaRPr lang="es-CL" sz="1600" dirty="0" smtClean="0">
              <a:latin typeface="+mn-lt"/>
            </a:endParaRPr>
          </a:p>
        </p:txBody>
      </p:sp>
      <p:sp>
        <p:nvSpPr>
          <p:cNvPr id="3" name="2 Rectángulo"/>
          <p:cNvSpPr/>
          <p:nvPr/>
        </p:nvSpPr>
        <p:spPr>
          <a:xfrm>
            <a:off x="838583" y="1284514"/>
            <a:ext cx="7560840" cy="5262979"/>
          </a:xfrm>
          <a:prstGeom prst="rect">
            <a:avLst/>
          </a:prstGeom>
        </p:spPr>
        <p:txBody>
          <a:bodyPr wrap="square">
            <a:spAutoFit/>
          </a:bodyPr>
          <a:lstStyle/>
          <a:p>
            <a:pPr algn="just"/>
            <a:r>
              <a:rPr lang="es-CL" sz="1200" b="1" u="sng" dirty="0" smtClean="0"/>
              <a:t>Prioridades presupuestarias: El proyecto de Ley de Presupuestos 2017 contempló 4 ejes del presupuesto de este Ministerio.</a:t>
            </a:r>
          </a:p>
          <a:p>
            <a:pPr algn="just"/>
            <a:r>
              <a:rPr lang="es-CL" sz="1200" b="1" dirty="0"/>
              <a:t>1</a:t>
            </a:r>
            <a:r>
              <a:rPr lang="es-CL" sz="1200" b="1" dirty="0" smtClean="0"/>
              <a:t>. Competitividad y diversificación: los desafíos de los sectores productivos para 2017</a:t>
            </a:r>
          </a:p>
          <a:p>
            <a:pPr marL="285750" indent="-285750" algn="just">
              <a:buFont typeface="Arial" panose="020B0604020202020204" pitchFamily="34" charset="0"/>
              <a:buChar char="•"/>
            </a:pPr>
            <a:r>
              <a:rPr lang="es-CL" sz="1200" dirty="0"/>
              <a:t>Los recursos para innovación se incrementan en un 5,2% respecto de 2016, destacando:  del Fondo de Innovación para la Competitividad a instrumentos de financiamiento de proyectos de investigación científica, innovación empresarial, transferencia tecnológica y emprendimiento, ejecutados a través de </a:t>
            </a:r>
            <a:r>
              <a:rPr lang="es-CL" sz="1200" dirty="0" err="1"/>
              <a:t>Corfo</a:t>
            </a:r>
            <a:r>
              <a:rPr lang="es-CL" sz="1200" dirty="0"/>
              <a:t>, Innova y </a:t>
            </a:r>
            <a:r>
              <a:rPr lang="es-CL" sz="1200" dirty="0" err="1"/>
              <a:t>Conicyt</a:t>
            </a:r>
            <a:r>
              <a:rPr lang="es-CL" sz="1200" dirty="0"/>
              <a:t> principalmente.</a:t>
            </a:r>
          </a:p>
          <a:p>
            <a:pPr marL="285750" indent="-285750" algn="just">
              <a:buFont typeface="Arial" panose="020B0604020202020204" pitchFamily="34" charset="0"/>
              <a:buChar char="•"/>
            </a:pPr>
            <a:r>
              <a:rPr lang="es-CL" sz="1200" dirty="0"/>
              <a:t>Financiar los programas de Promoción de Inversiones, Transferencia Tecnológica, Emprendimiento (Capital Semilla e Incubadoras de Negocios) y los programas Estratégicos de Desarrollo.</a:t>
            </a:r>
          </a:p>
          <a:p>
            <a:pPr marL="285750" indent="-285750" algn="just">
              <a:buFont typeface="Arial" panose="020B0604020202020204" pitchFamily="34" charset="0"/>
              <a:buChar char="•"/>
            </a:pPr>
            <a:r>
              <a:rPr lang="es-CL" sz="1200" dirty="0"/>
              <a:t>El Comité Innova contará con un presupuesto para ejecutar los distintos programas a través de Innovación Empresarial, destacando el financiamiento basal para 4 Centros Tecnológicos, 20 proyectos del programa de Innovación de Alta Tecnología y el desarrollo de las hojas de ruta en 5 sectores estratégicos.</a:t>
            </a:r>
          </a:p>
          <a:p>
            <a:pPr marL="285750" indent="-285750" algn="just">
              <a:buFont typeface="Arial" panose="020B0604020202020204" pitchFamily="34" charset="0"/>
              <a:buChar char="•"/>
            </a:pPr>
            <a:r>
              <a:rPr lang="es-CL" sz="1200" dirty="0"/>
              <a:t>Iniciativa Científica </a:t>
            </a:r>
            <a:r>
              <a:rPr lang="es-CL" sz="1200" dirty="0" err="1"/>
              <a:t>Millenium</a:t>
            </a:r>
            <a:r>
              <a:rPr lang="es-CL" sz="1200" dirty="0"/>
              <a:t>, incluye recursos que permitirán la continuidad operacional de 36 Centros Científicos y 27 Núcleos, las actividades de difusión del programa y creación de redes, y el soporte administrativo requerido.</a:t>
            </a:r>
          </a:p>
          <a:p>
            <a:pPr algn="just"/>
            <a:r>
              <a:rPr lang="es-CL" sz="1200" b="1" dirty="0"/>
              <a:t>2. Fomento al emprendimiento y competitividad</a:t>
            </a:r>
          </a:p>
          <a:p>
            <a:pPr marL="171450" indent="-171450" algn="just">
              <a:buFont typeface="Arial" panose="020B0604020202020204" pitchFamily="34" charset="0"/>
              <a:buChar char="•"/>
            </a:pPr>
            <a:r>
              <a:rPr lang="es-CL" sz="1200" dirty="0"/>
              <a:t>El presupuesto de </a:t>
            </a:r>
            <a:r>
              <a:rPr lang="es-CL" sz="1200" dirty="0" err="1"/>
              <a:t>Corfo</a:t>
            </a:r>
            <a:r>
              <a:rPr lang="es-CL" sz="1200" dirty="0"/>
              <a:t> considera recursos que permiten dar continuidad a los programas tradicionales de subsidios, a los Pilotos de Descentralización en tres regiones, instalar capacidades para desarrollar un Programa de Fomento en sectores indígenas, e incrementar en forma importante el gasto destinado a respaldar créditos otorgados por la banca privada al sector productivo.</a:t>
            </a:r>
          </a:p>
          <a:p>
            <a:pPr marL="171450" indent="-171450" algn="just">
              <a:buFont typeface="Arial" panose="020B0604020202020204" pitchFamily="34" charset="0"/>
              <a:buChar char="•"/>
            </a:pPr>
            <a:r>
              <a:rPr lang="es-CL" sz="1200" dirty="0"/>
              <a:t>Funcionamiento de los 50 Centros de Desarrollo Empresarial a lo largo del país, comprometidos en la Agenda de Productividad.</a:t>
            </a:r>
          </a:p>
          <a:p>
            <a:pPr marL="171450" indent="-171450" algn="just">
              <a:buFont typeface="Arial" panose="020B0604020202020204" pitchFamily="34" charset="0"/>
              <a:buChar char="•"/>
            </a:pPr>
            <a:r>
              <a:rPr lang="es-CL" sz="1200" dirty="0"/>
              <a:t>Incluye financiamiento para el programa Barrios Comerciales, los cuales permitirán continuar con las acciones de fortalecimiento en 60 barrios. Asimismo, para el Programa Almacenes de Chile se financiarán aproximadamente 600 proyectos que buscan reducir costos, aumentar ventas y atraer más clientes.</a:t>
            </a:r>
          </a:p>
          <a:p>
            <a:pPr marL="171450" indent="-171450" algn="just">
              <a:buFont typeface="Arial" panose="020B0604020202020204" pitchFamily="34" charset="0"/>
              <a:buChar char="•"/>
            </a:pPr>
            <a:r>
              <a:rPr lang="es-CL" sz="1200" dirty="0"/>
              <a:t>Respecto del programa de Ferias Libres, se consideran $2.124 millones, los que junto a los $258 millones incluidos en los Comités Regionales de Desarrollo Productivo, permiten cumplir con el compromiso presidencial de duplicar los fondos para esta iniciativa.</a:t>
            </a:r>
          </a:p>
          <a:p>
            <a:pPr marL="171450" indent="-171450" algn="just">
              <a:buFont typeface="Arial" panose="020B0604020202020204" pitchFamily="34" charset="0"/>
              <a:buChar char="•"/>
            </a:pPr>
            <a:r>
              <a:rPr lang="es-CL" sz="1200" dirty="0"/>
              <a:t>Finalmente, se consideran $155.723 millones para Préstamos de Fomento de </a:t>
            </a:r>
            <a:r>
              <a:rPr lang="es-CL" sz="1200" dirty="0" err="1"/>
              <a:t>Corfo</a:t>
            </a:r>
            <a:r>
              <a:rPr lang="es-CL" sz="1200" dirty="0"/>
              <a:t> y Fondos de Capital de Riesgo</a:t>
            </a:r>
            <a:r>
              <a:rPr lang="es-CL" sz="1200" dirty="0" smtClean="0"/>
              <a:t>.</a:t>
            </a:r>
            <a:endParaRPr lang="es-CL" sz="1400" dirty="0"/>
          </a:p>
        </p:txBody>
      </p:sp>
    </p:spTree>
    <p:extLst>
      <p:ext uri="{BB962C8B-B14F-4D97-AF65-F5344CB8AC3E}">
        <p14:creationId xmlns:p14="http://schemas.microsoft.com/office/powerpoint/2010/main" val="32050605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20</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AGOSTO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07. CAPÍTULO 07. PROGRAMA 02:  PROGRAMA CENSOS</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2048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9100" y="1433513"/>
            <a:ext cx="8305800" cy="39397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1257576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21</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AGOSTO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07. CAPÍTULO 08. PROGRAMA 01:FISCALÍA NACIONAL ECONÓMICA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2150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1388" y="1716088"/>
            <a:ext cx="7261225" cy="4305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348626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22</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AGOSTO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07. CAPÍTULO 09. PROGRAMA 01: SERVICIO NACIONAL DE TURISMO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2253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1388" y="1628800"/>
            <a:ext cx="7261225" cy="4724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4061798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525344"/>
            <a:ext cx="8406135" cy="293117"/>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23</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AGOSTO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07. CAPÍTULO 16. PROGRAMA 01:SERVICIO DE COOPERACIÓN TÉCNICA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2355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7988" y="1628800"/>
            <a:ext cx="8328025" cy="44644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2978165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24</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AGOSTO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07. CAPÍTULO 19. PROGRAMA 01:  COMITÉ INNOVA CHILE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2457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3288" y="1628800"/>
            <a:ext cx="7337425" cy="43204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7195379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25</a:t>
            </a:fld>
            <a:endParaRPr lang="es-CL"/>
          </a:p>
        </p:txBody>
      </p:sp>
      <p:sp>
        <p:nvSpPr>
          <p:cNvPr id="7" name="1 Título"/>
          <p:cNvSpPr txBox="1">
            <a:spLocks/>
          </p:cNvSpPr>
          <p:nvPr/>
        </p:nvSpPr>
        <p:spPr>
          <a:xfrm>
            <a:off x="414336" y="410180"/>
            <a:ext cx="8210799" cy="929647"/>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AGOSTO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07. CAPÍTULO 21. PROGRAMA 01: AGENCIA DE PROMOCIÓN DE LA INVERSIÓN EXTRANJERA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401130"/>
            <a:ext cx="8229600" cy="371686"/>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2560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2338" y="1916832"/>
            <a:ext cx="7299325" cy="35283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4846264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26</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AGOSTO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07. CAPÍTULO 23. PROGRAMA 01: INAPI</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266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4888" y="2120900"/>
            <a:ext cx="7132637" cy="34683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6188865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7"/>
            <a:ext cx="8406135" cy="365124"/>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27</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AGOSTO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07. CAPÍTULO 24. PROGRAMA 01: SUBSECRETARÍA DE TURISMO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276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6413" y="1628800"/>
            <a:ext cx="8131175" cy="44644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2345728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525344"/>
            <a:ext cx="8406135" cy="293117"/>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28</a:t>
            </a:fld>
            <a:endParaRPr lang="es-CL"/>
          </a:p>
        </p:txBody>
      </p:sp>
      <p:sp>
        <p:nvSpPr>
          <p:cNvPr id="7" name="1 Título"/>
          <p:cNvSpPr txBox="1">
            <a:spLocks/>
          </p:cNvSpPr>
          <p:nvPr/>
        </p:nvSpPr>
        <p:spPr>
          <a:xfrm>
            <a:off x="414336" y="410180"/>
            <a:ext cx="8210799" cy="929647"/>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AGOSTO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07. CAPÍTULO 25. PROGRAMA 01: SUPERINTENDENCIA DE INSOLVENCIA Y REEMPRENDIMIENTO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339826"/>
            <a:ext cx="8229600" cy="288973"/>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286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9938" y="1772816"/>
            <a:ext cx="7604125" cy="44644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154775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86224" y="548680"/>
            <a:ext cx="8210798" cy="652648"/>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AGOSTO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MINISTERIO DE ECONOMÍA, FOMENTO Y TURISMO</a:t>
            </a:r>
            <a:endParaRPr lang="es-CL" sz="1800" b="1" dirty="0">
              <a:solidFill>
                <a:schemeClr val="tx1"/>
              </a:solidFill>
              <a:ea typeface="Verdana" pitchFamily="34" charset="0"/>
              <a:cs typeface="Verdana" pitchFamily="34" charset="0"/>
            </a:endParaRPr>
          </a:p>
        </p:txBody>
      </p:sp>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3</a:t>
            </a:fld>
            <a:endParaRPr lang="es-CL"/>
          </a:p>
        </p:txBody>
      </p:sp>
      <p:sp>
        <p:nvSpPr>
          <p:cNvPr id="6" name="1 Título"/>
          <p:cNvSpPr txBox="1">
            <a:spLocks/>
          </p:cNvSpPr>
          <p:nvPr/>
        </p:nvSpPr>
        <p:spPr>
          <a:xfrm>
            <a:off x="386224" y="1412776"/>
            <a:ext cx="8229600" cy="4968552"/>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lgn="just"/>
            <a:endParaRPr lang="es-CL" sz="1600" dirty="0" smtClean="0">
              <a:latin typeface="+mn-lt"/>
            </a:endParaRPr>
          </a:p>
        </p:txBody>
      </p:sp>
      <p:sp>
        <p:nvSpPr>
          <p:cNvPr id="3" name="2 Rectángulo"/>
          <p:cNvSpPr/>
          <p:nvPr/>
        </p:nvSpPr>
        <p:spPr>
          <a:xfrm>
            <a:off x="838583" y="1284514"/>
            <a:ext cx="7560840" cy="4401205"/>
          </a:xfrm>
          <a:prstGeom prst="rect">
            <a:avLst/>
          </a:prstGeom>
        </p:spPr>
        <p:txBody>
          <a:bodyPr wrap="square">
            <a:spAutoFit/>
          </a:bodyPr>
          <a:lstStyle/>
          <a:p>
            <a:pPr algn="just"/>
            <a:r>
              <a:rPr lang="es-CL" sz="1400" b="1" dirty="0" smtClean="0"/>
              <a:t>3. Turismo: desarrollo estratégico de un sector relevante en la economía regional</a:t>
            </a:r>
          </a:p>
          <a:p>
            <a:pPr algn="just"/>
            <a:r>
              <a:rPr lang="es-CL" sz="1400" dirty="0" smtClean="0"/>
              <a:t>Pesca: regulación, investigación y fomento</a:t>
            </a:r>
          </a:p>
          <a:p>
            <a:pPr algn="just"/>
            <a:r>
              <a:rPr lang="es-CL" sz="1400" dirty="0"/>
              <a:t>Para financiar el Programa de Promoción Turística, cuya finalidad es lograr una promoción efectiva de las bondades turísticas de nuestro país a nivel nacional e internacional.</a:t>
            </a:r>
          </a:p>
          <a:p>
            <a:pPr algn="just"/>
            <a:r>
              <a:rPr lang="es-CL" sz="1400" dirty="0"/>
              <a:t>Programas de Turismo Social (Tercera Edad, Giras de Estudio, Turismo Mujer y Familia), que en 2017 beneficiarán a 82.450 personas entre adultos </a:t>
            </a:r>
            <a:r>
              <a:rPr lang="es-CL" sz="1400" dirty="0" smtClean="0"/>
              <a:t>mayores, </a:t>
            </a:r>
            <a:r>
              <a:rPr lang="es-CL" sz="1400" dirty="0"/>
              <a:t>estudiantes y jefas de hogar de sectores vulnerables.</a:t>
            </a:r>
          </a:p>
          <a:p>
            <a:pPr algn="just"/>
            <a:r>
              <a:rPr lang="es-CL" sz="1400" dirty="0"/>
              <a:t>Por su parte, en la Subsecretaría de Turismo destacan  recursos por $3.047 millones para programas de inversiones en áreas protegidas, desarrollo de nueva oferta de productos turísticos y desarrollo del turismo de intereses especiales, los que serán ejecutados por el Programa de las Naciones Unidas para el Desarrollo (PNUD), Fundación Altiplano y </a:t>
            </a:r>
            <a:r>
              <a:rPr lang="es-CL" sz="1400" dirty="0" err="1"/>
              <a:t>Conaf</a:t>
            </a:r>
            <a:r>
              <a:rPr lang="es-CL" sz="1400" dirty="0"/>
              <a:t>.</a:t>
            </a:r>
          </a:p>
          <a:p>
            <a:pPr algn="just"/>
            <a:r>
              <a:rPr lang="es-CL" sz="1400" b="1" dirty="0" smtClean="0"/>
              <a:t>4. Pesca: regulación, investigación y fomento</a:t>
            </a:r>
          </a:p>
          <a:p>
            <a:pPr algn="just"/>
            <a:r>
              <a:rPr lang="es-CL" sz="1400" dirty="0" smtClean="0"/>
              <a:t>La </a:t>
            </a:r>
            <a:r>
              <a:rPr lang="es-CL" sz="1400" dirty="0"/>
              <a:t>Subsecretaría de Pesca contempla el financiamiento de diversos estudios en materia de regulación e investigación pesquera, a través del Fondo de Investigación Pesquera y el Instituto de Fomento Pesquero.</a:t>
            </a:r>
          </a:p>
          <a:p>
            <a:pPr algn="just"/>
            <a:r>
              <a:rPr lang="es-CL" sz="1400" dirty="0"/>
              <a:t>Brindar apoyo al sector pesquero artesanal y para la implementación de la Ley N° 20.925 sobre Repoblamiento y Cultivo de Algas. </a:t>
            </a:r>
          </a:p>
          <a:p>
            <a:pPr algn="just"/>
            <a:r>
              <a:rPr lang="es-CL" sz="1400" dirty="0"/>
              <a:t>Fortalecimiento de la fiscalización en materias de pesca y acuicultura.</a:t>
            </a:r>
          </a:p>
          <a:p>
            <a:pPr algn="just"/>
            <a:endParaRPr lang="es-CL" sz="1400" dirty="0" smtClean="0"/>
          </a:p>
          <a:p>
            <a:pPr algn="just"/>
            <a:endParaRPr lang="es-CL" sz="1400" dirty="0"/>
          </a:p>
        </p:txBody>
      </p:sp>
    </p:spTree>
    <p:extLst>
      <p:ext uri="{BB962C8B-B14F-4D97-AF65-F5344CB8AC3E}">
        <p14:creationId xmlns:p14="http://schemas.microsoft.com/office/powerpoint/2010/main" val="26756566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86224" y="548680"/>
            <a:ext cx="8210798" cy="652648"/>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AGOSTO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MINISTERIO DE ECONOMÍA, FOMENTO Y TURISMO</a:t>
            </a:r>
            <a:endParaRPr lang="es-CL" sz="1800" b="1" dirty="0">
              <a:solidFill>
                <a:schemeClr val="tx1"/>
              </a:solidFill>
              <a:ea typeface="Verdana" pitchFamily="34" charset="0"/>
              <a:cs typeface="Verdana" pitchFamily="34" charset="0"/>
            </a:endParaRPr>
          </a:p>
        </p:txBody>
      </p:sp>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4</a:t>
            </a:fld>
            <a:endParaRPr lang="es-CL"/>
          </a:p>
        </p:txBody>
      </p:sp>
      <p:sp>
        <p:nvSpPr>
          <p:cNvPr id="6" name="1 Título"/>
          <p:cNvSpPr txBox="1">
            <a:spLocks/>
          </p:cNvSpPr>
          <p:nvPr/>
        </p:nvSpPr>
        <p:spPr>
          <a:xfrm>
            <a:off x="386224" y="1412776"/>
            <a:ext cx="8229600" cy="4968552"/>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lgn="just"/>
            <a:endParaRPr lang="es-CL" sz="1600" dirty="0" smtClean="0">
              <a:latin typeface="+mn-lt"/>
            </a:endParaRPr>
          </a:p>
        </p:txBody>
      </p:sp>
      <p:sp>
        <p:nvSpPr>
          <p:cNvPr id="3" name="2 Rectángulo"/>
          <p:cNvSpPr/>
          <p:nvPr/>
        </p:nvSpPr>
        <p:spPr>
          <a:xfrm>
            <a:off x="838583" y="1284514"/>
            <a:ext cx="7560840" cy="4185761"/>
          </a:xfrm>
          <a:prstGeom prst="rect">
            <a:avLst/>
          </a:prstGeom>
        </p:spPr>
        <p:txBody>
          <a:bodyPr wrap="square">
            <a:spAutoFit/>
          </a:bodyPr>
          <a:lstStyle/>
          <a:p>
            <a:pPr algn="just"/>
            <a:r>
              <a:rPr lang="es-CL" sz="1400" b="1" u="sng" dirty="0" smtClean="0"/>
              <a:t>Ejecución:</a:t>
            </a:r>
          </a:p>
          <a:p>
            <a:pPr algn="just"/>
            <a:r>
              <a:rPr lang="es-CL" sz="1400" dirty="0" smtClean="0"/>
              <a:t>El presupuesto inicial del Ministerio de Economía alcanza los M$1.218.509.762 . Distribuido en un 36,4% para Transferencias Corrientes; 30,5% Adquisición activos financieros; 13,1% Préstamos; 10,5% Gastos en Personal. Estos cuatro Subtítulos de gasto concentran el  90,5% del presupuesto total. El restante 9,5% se destina a los subtítulos 22, 23, 25, 26, 29, 31, 33 y 34.</a:t>
            </a:r>
          </a:p>
          <a:p>
            <a:pPr algn="just"/>
            <a:r>
              <a:rPr lang="es-CL" sz="1400" dirty="0" smtClean="0"/>
              <a:t>A agosto 2017, el presupuesto vigente del Ministerio de Economía  se incrementó </a:t>
            </a:r>
            <a:r>
              <a:rPr lang="es-CL" sz="1400" dirty="0"/>
              <a:t>en </a:t>
            </a:r>
            <a:r>
              <a:rPr lang="es-CL" sz="1400" dirty="0" smtClean="0"/>
              <a:t>M$10.513.188, equivalente a un 0,9% del presupuesto inicial de este Ministerio, según consta en los respectivos decretos modificatorios del Ministerio de Hacienda.  </a:t>
            </a:r>
          </a:p>
          <a:p>
            <a:pPr algn="just"/>
            <a:r>
              <a:rPr lang="es-CL" sz="1400" dirty="0" smtClean="0"/>
              <a:t>En cuanto a los porcentajes de ejecución general de la partida, se observa un 47,9% en el nivel de ejecución respecto al presupuesto vigente  y 48,3% del inicial.</a:t>
            </a:r>
          </a:p>
          <a:p>
            <a:pPr algn="just"/>
            <a:r>
              <a:rPr lang="es-CL" sz="1400" dirty="0" smtClean="0"/>
              <a:t>Respecto a la ejecución de programas las mayores tasas de ejecución del presupuesto vigente correspondieron a: Superintendencia de Insolvencia y </a:t>
            </a:r>
            <a:r>
              <a:rPr lang="es-CL" sz="1400" dirty="0" err="1" smtClean="0"/>
              <a:t>Reemprendimiento</a:t>
            </a:r>
            <a:r>
              <a:rPr lang="es-CL" sz="1400" dirty="0" smtClean="0"/>
              <a:t> </a:t>
            </a:r>
            <a:r>
              <a:rPr lang="pt-BR" sz="1400" dirty="0" smtClean="0"/>
              <a:t>65,6%;  Programa CENSOS </a:t>
            </a:r>
            <a:r>
              <a:rPr lang="pt-BR" sz="1400" dirty="0" err="1" smtClean="0"/>
              <a:t>del</a:t>
            </a:r>
            <a:r>
              <a:rPr lang="pt-BR" sz="1400" dirty="0" smtClean="0"/>
              <a:t> INE 65,3%; e INAPI </a:t>
            </a:r>
            <a:r>
              <a:rPr lang="pt-BR" sz="1400" dirty="0" err="1" smtClean="0"/>
              <a:t>con</a:t>
            </a:r>
            <a:r>
              <a:rPr lang="pt-BR" sz="1400" dirty="0" smtClean="0"/>
              <a:t> 65%.  La menor </a:t>
            </a:r>
            <a:r>
              <a:rPr lang="pt-BR" sz="1400" dirty="0" err="1" smtClean="0"/>
              <a:t>tasa</a:t>
            </a:r>
            <a:r>
              <a:rPr lang="pt-BR" sz="1400" dirty="0" smtClean="0"/>
              <a:t>  de 7,9% corresponde al </a:t>
            </a:r>
            <a:r>
              <a:rPr lang="pt-BR" sz="1400" dirty="0" err="1"/>
              <a:t>F</a:t>
            </a:r>
            <a:r>
              <a:rPr lang="pt-BR" sz="1400" dirty="0" err="1" smtClean="0"/>
              <a:t>ondo</a:t>
            </a:r>
            <a:r>
              <a:rPr lang="pt-BR" sz="1400" dirty="0" smtClean="0"/>
              <a:t> de </a:t>
            </a:r>
            <a:r>
              <a:rPr lang="pt-BR" sz="1400" dirty="0" err="1"/>
              <a:t>A</a:t>
            </a:r>
            <a:r>
              <a:rPr lang="pt-BR" sz="1400" dirty="0" err="1" smtClean="0"/>
              <a:t>dministración</a:t>
            </a:r>
            <a:r>
              <a:rPr lang="pt-BR" sz="1400" dirty="0" smtClean="0"/>
              <a:t> </a:t>
            </a:r>
            <a:r>
              <a:rPr lang="pt-BR" sz="1400" dirty="0" err="1" smtClean="0"/>
              <a:t>Pesquero</a:t>
            </a:r>
            <a:r>
              <a:rPr lang="pt-BR" sz="1400" dirty="0" smtClean="0"/>
              <a:t>. </a:t>
            </a:r>
            <a:r>
              <a:rPr lang="es-CL" sz="1400" dirty="0" smtClean="0"/>
              <a:t>El Programa CORFO concentra el 69,9% del presupuesto de esta Partida presupuestaria y alcanzó  a  agosto una ejecución de  48,1% del presupuesto aprobado por el Congreso.</a:t>
            </a:r>
          </a:p>
          <a:p>
            <a:pPr algn="just"/>
            <a:endParaRPr lang="es-CL" sz="1400" dirty="0" smtClean="0"/>
          </a:p>
          <a:p>
            <a:pPr algn="just"/>
            <a:r>
              <a:rPr lang="es-CL" sz="1400" dirty="0" smtClean="0"/>
              <a:t>De la comparación con las tasas de ejecución del año 2016, se observa una desaceleración en el gasto de este Ministerio en relación al año precedente, excepto a partir de junio dado que la tasa de ejecución supera a la observada en 2016.</a:t>
            </a:r>
            <a:endParaRPr lang="es-CL" sz="1400" dirty="0"/>
          </a:p>
        </p:txBody>
      </p:sp>
    </p:spTree>
    <p:extLst>
      <p:ext uri="{BB962C8B-B14F-4D97-AF65-F5344CB8AC3E}">
        <p14:creationId xmlns:p14="http://schemas.microsoft.com/office/powerpoint/2010/main" val="30345234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86224" y="548680"/>
            <a:ext cx="8210798" cy="652648"/>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800" b="1" dirty="0">
                <a:solidFill>
                  <a:schemeClr val="tx1"/>
                </a:solidFill>
                <a:ea typeface="Verdana" pitchFamily="34" charset="0"/>
                <a:cs typeface="Verdana" pitchFamily="34" charset="0"/>
              </a:rPr>
              <a:t>Ejecución Presupuestaria de Gastos Acumulada a </a:t>
            </a:r>
            <a:r>
              <a:rPr lang="es-CL" sz="1800" b="1" dirty="0" smtClean="0">
                <a:solidFill>
                  <a:schemeClr val="tx1"/>
                </a:solidFill>
                <a:ea typeface="Verdana" pitchFamily="34" charset="0"/>
                <a:cs typeface="Verdana" pitchFamily="34" charset="0"/>
              </a:rPr>
              <a:t>AGOSTO 2016-AGOSTO </a:t>
            </a:r>
            <a:r>
              <a:rPr lang="es-CL" sz="1800" b="1" dirty="0">
                <a:solidFill>
                  <a:schemeClr val="tx1"/>
                </a:solidFill>
                <a:ea typeface="Verdana" pitchFamily="34" charset="0"/>
                <a:cs typeface="Verdana" pitchFamily="34" charset="0"/>
              </a:rPr>
              <a:t>2017 </a:t>
            </a:r>
            <a:r>
              <a:rPr lang="es-CL" sz="1800" b="1" dirty="0" smtClean="0">
                <a:solidFill>
                  <a:schemeClr val="tx1"/>
                </a:solidFill>
                <a:ea typeface="Verdana" pitchFamily="34" charset="0"/>
                <a:cs typeface="Verdana" pitchFamily="34" charset="0"/>
              </a:rPr>
              <a:t>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MINISTERIO DE ECONOMÍA, FOMENTO Y TURISMO</a:t>
            </a:r>
            <a:endParaRPr lang="es-CL" sz="1800" b="1" dirty="0">
              <a:solidFill>
                <a:schemeClr val="tx1"/>
              </a:solidFill>
              <a:ea typeface="Verdana" pitchFamily="34" charset="0"/>
              <a:cs typeface="Verdana" pitchFamily="34" charset="0"/>
            </a:endParaRPr>
          </a:p>
        </p:txBody>
      </p:sp>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5</a:t>
            </a:fld>
            <a:endParaRPr lang="es-CL"/>
          </a:p>
        </p:txBody>
      </p:sp>
      <p:sp>
        <p:nvSpPr>
          <p:cNvPr id="6" name="1 Título"/>
          <p:cNvSpPr txBox="1">
            <a:spLocks/>
          </p:cNvSpPr>
          <p:nvPr/>
        </p:nvSpPr>
        <p:spPr>
          <a:xfrm>
            <a:off x="386224" y="1412776"/>
            <a:ext cx="8229600" cy="4968552"/>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lgn="just"/>
            <a:endParaRPr lang="es-CL" sz="1600" dirty="0" smtClean="0">
              <a:latin typeface="+mn-lt"/>
            </a:endParaRPr>
          </a:p>
        </p:txBody>
      </p:sp>
      <p:sp>
        <p:nvSpPr>
          <p:cNvPr id="3" name="2 Rectángulo"/>
          <p:cNvSpPr/>
          <p:nvPr/>
        </p:nvSpPr>
        <p:spPr>
          <a:xfrm>
            <a:off x="838583" y="1284514"/>
            <a:ext cx="7560840" cy="307777"/>
          </a:xfrm>
          <a:prstGeom prst="rect">
            <a:avLst/>
          </a:prstGeom>
        </p:spPr>
        <p:txBody>
          <a:bodyPr wrap="square">
            <a:spAutoFit/>
          </a:bodyPr>
          <a:lstStyle/>
          <a:p>
            <a:pPr algn="just"/>
            <a:endParaRPr lang="es-CL" sz="1400"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583" y="1619068"/>
            <a:ext cx="3657600" cy="506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174"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7307" y="5733256"/>
            <a:ext cx="7791450" cy="493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7 Rectángulo"/>
          <p:cNvSpPr/>
          <p:nvPr/>
        </p:nvSpPr>
        <p:spPr>
          <a:xfrm>
            <a:off x="4754245" y="1619068"/>
            <a:ext cx="4119641" cy="461665"/>
          </a:xfrm>
          <a:prstGeom prst="rect">
            <a:avLst/>
          </a:prstGeom>
        </p:spPr>
        <p:txBody>
          <a:bodyPr wrap="square">
            <a:spAutoFit/>
          </a:bodyPr>
          <a:lstStyle/>
          <a:p>
            <a:r>
              <a:rPr lang="es-CL" sz="1200" b="1" dirty="0"/>
              <a:t>Porcentaje de ejecución acumulada  respecto al presupuesto </a:t>
            </a:r>
            <a:r>
              <a:rPr lang="es-CL" sz="1200" b="1" dirty="0" smtClean="0"/>
              <a:t>inicial, enero-agosto </a:t>
            </a:r>
            <a:r>
              <a:rPr lang="es-CL" sz="1200" b="1" dirty="0"/>
              <a:t>años 2016-2017</a:t>
            </a:r>
          </a:p>
        </p:txBody>
      </p:sp>
      <p:pic>
        <p:nvPicPr>
          <p:cNvPr id="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54245" y="2080734"/>
            <a:ext cx="3994220" cy="30764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171"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02285" y="2125480"/>
            <a:ext cx="4093898" cy="3031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445937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14338" y="548680"/>
            <a:ext cx="8210798" cy="652648"/>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AGOSTO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07 MINISTERIO DE ECONOMÍA, FOMENTO Y TURISMO</a:t>
            </a:r>
            <a:endParaRPr lang="es-CL" sz="1800" b="1" dirty="0">
              <a:solidFill>
                <a:schemeClr val="tx1"/>
              </a:solidFill>
              <a:ea typeface="Verdana" pitchFamily="34" charset="0"/>
              <a:cs typeface="Verdana" pitchFamily="34" charset="0"/>
            </a:endParaRPr>
          </a:p>
        </p:txBody>
      </p:sp>
      <p:sp>
        <p:nvSpPr>
          <p:cNvPr id="4" name="3 Marcador de pie de página"/>
          <p:cNvSpPr>
            <a:spLocks noGrp="1"/>
          </p:cNvSpPr>
          <p:nvPr>
            <p:ph type="ftr" sz="quarter" idx="11"/>
          </p:nvPr>
        </p:nvSpPr>
        <p:spPr>
          <a:xfrm>
            <a:off x="378499" y="6237312"/>
            <a:ext cx="8406135" cy="365125"/>
          </a:xfrm>
        </p:spPr>
        <p:txBody>
          <a:bodyPr/>
          <a:lstStyle/>
          <a:p>
            <a:pPr lvl="0"/>
            <a:r>
              <a:rPr lang="es-CL" sz="1050" b="1" dirty="0">
                <a:solidFill>
                  <a:prstClr val="black"/>
                </a:solidFill>
              </a:rPr>
              <a:t>Fuente</a:t>
            </a:r>
            <a:r>
              <a:rPr lang="es-CL" sz="1050" dirty="0">
                <a:solidFill>
                  <a:prstClr val="black"/>
                </a:solidFill>
              </a:rPr>
              <a:t>: Elaboración propia en base  a Informes de </a:t>
            </a:r>
            <a:r>
              <a:rPr lang="es-CL" sz="1050" dirty="0" smtClean="0">
                <a:solidFill>
                  <a:prstClr val="black"/>
                </a:solidFill>
              </a:rPr>
              <a:t>ejecución presupuestaria </a:t>
            </a:r>
            <a:r>
              <a:rPr lang="es-CL" sz="1050" dirty="0">
                <a:solidFill>
                  <a:prstClr val="black"/>
                </a:solidFill>
              </a:rPr>
              <a:t>mensual de DIPRES</a:t>
            </a:r>
          </a:p>
        </p:txBody>
      </p:sp>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6</a:t>
            </a:fld>
            <a:endParaRPr lang="es-CL"/>
          </a:p>
        </p:txBody>
      </p:sp>
      <p:sp>
        <p:nvSpPr>
          <p:cNvPr id="6" name="1 Título"/>
          <p:cNvSpPr txBox="1">
            <a:spLocks/>
          </p:cNvSpPr>
          <p:nvPr/>
        </p:nvSpPr>
        <p:spPr>
          <a:xfrm>
            <a:off x="378499" y="1340768"/>
            <a:ext cx="8229600" cy="162018"/>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400" b="1" dirty="0" smtClean="0">
                <a:latin typeface="+mn-lt"/>
                <a:ea typeface="Verdana" pitchFamily="34" charset="0"/>
                <a:cs typeface="Verdana" pitchFamily="34" charset="0"/>
              </a:rPr>
              <a:t>en miles de pesos de 2017</a:t>
            </a:r>
            <a:endParaRPr lang="es-CL" sz="1400" b="1" dirty="0">
              <a:latin typeface="+mn-lt"/>
              <a:ea typeface="Verdana" pitchFamily="34" charset="0"/>
              <a:cs typeface="Verdana" pitchFamily="34" charset="0"/>
            </a:endParaRPr>
          </a:p>
        </p:txBody>
      </p:sp>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5013" y="2090738"/>
            <a:ext cx="7673975" cy="3603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248126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14337" y="488467"/>
            <a:ext cx="8210799" cy="652648"/>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800" b="1" dirty="0" smtClean="0">
                <a:solidFill>
                  <a:schemeClr val="tx1"/>
                </a:solidFill>
                <a:latin typeface="+mn-lt"/>
                <a:ea typeface="Verdana" pitchFamily="34" charset="0"/>
                <a:cs typeface="Verdana" pitchFamily="34" charset="0"/>
              </a:rPr>
              <a:t>EJECUCIÓN PRESUPUESTARIA </a:t>
            </a:r>
            <a:r>
              <a:rPr lang="es-CL" sz="1800" b="1" dirty="0" smtClean="0">
                <a:solidFill>
                  <a:schemeClr val="tx1"/>
                </a:solidFill>
                <a:ea typeface="Verdana" pitchFamily="34" charset="0"/>
                <a:cs typeface="Verdana" pitchFamily="34" charset="0"/>
              </a:rPr>
              <a:t>DE GASTOS</a:t>
            </a:r>
            <a:r>
              <a:rPr lang="es-CL" sz="1800" b="1" dirty="0" smtClean="0">
                <a:solidFill>
                  <a:schemeClr val="tx1"/>
                </a:solidFill>
                <a:latin typeface="+mn-lt"/>
                <a:ea typeface="Verdana" pitchFamily="34" charset="0"/>
                <a:cs typeface="Verdana" pitchFamily="34" charset="0"/>
              </a:rPr>
              <a:t> ACUMULADA A AGOSTO 2017 </a:t>
            </a:r>
            <a:br>
              <a:rPr lang="es-CL" sz="1800" b="1" dirty="0" smtClean="0">
                <a:solidFill>
                  <a:schemeClr val="tx1"/>
                </a:solidFill>
                <a:latin typeface="+mn-lt"/>
                <a:ea typeface="Verdana" pitchFamily="34" charset="0"/>
                <a:cs typeface="Verdana" pitchFamily="34" charset="0"/>
              </a:rPr>
            </a:br>
            <a:r>
              <a:rPr lang="es-CL" sz="1800" b="1" dirty="0" smtClean="0">
                <a:solidFill>
                  <a:schemeClr val="tx1"/>
                </a:solidFill>
                <a:latin typeface="+mn-lt"/>
                <a:ea typeface="Verdana" pitchFamily="34" charset="0"/>
                <a:cs typeface="Verdana" pitchFamily="34" charset="0"/>
              </a:rPr>
              <a:t>PARTIDA 07 RESUMEN POR CAPÍTULOS</a:t>
            </a:r>
            <a:endParaRPr lang="es-CL" sz="1800" b="1" dirty="0">
              <a:solidFill>
                <a:schemeClr val="tx1"/>
              </a:solidFill>
              <a:latin typeface="+mn-lt"/>
              <a:ea typeface="Verdana" pitchFamily="34" charset="0"/>
              <a:cs typeface="Verdana" pitchFamily="34" charset="0"/>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t>7</a:t>
            </a:fld>
            <a:endParaRPr lang="es-CL" dirty="0"/>
          </a:p>
        </p:txBody>
      </p:sp>
      <p:sp>
        <p:nvSpPr>
          <p:cNvPr id="8" name="3 Marcador de pie de página"/>
          <p:cNvSpPr txBox="1">
            <a:spLocks/>
          </p:cNvSpPr>
          <p:nvPr/>
        </p:nvSpPr>
        <p:spPr>
          <a:xfrm>
            <a:off x="414337" y="6558805"/>
            <a:ext cx="8406135" cy="182563"/>
          </a:xfrm>
          <a:prstGeom prst="rect">
            <a:avLst/>
          </a:prstGeom>
        </p:spPr>
        <p:txBody>
          <a:bodyPr/>
          <a:ls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r>
              <a:rPr lang="es-CL" sz="1050" b="1" dirty="0">
                <a:solidFill>
                  <a:prstClr val="black"/>
                </a:solidFill>
              </a:rPr>
              <a:t>Fuente</a:t>
            </a:r>
            <a:r>
              <a:rPr lang="es-CL" sz="1050" dirty="0">
                <a:solidFill>
                  <a:prstClr val="black"/>
                </a:solidFill>
              </a:rPr>
              <a:t>: Elaboración propia en base  a </a:t>
            </a:r>
            <a:r>
              <a:rPr lang="es-CL" sz="1050" dirty="0" smtClean="0">
                <a:solidFill>
                  <a:prstClr val="black"/>
                </a:solidFill>
              </a:rPr>
              <a:t>informes </a:t>
            </a:r>
            <a:r>
              <a:rPr lang="es-CL" sz="1050" dirty="0">
                <a:solidFill>
                  <a:prstClr val="black"/>
                </a:solidFill>
              </a:rPr>
              <a:t>de </a:t>
            </a:r>
            <a:r>
              <a:rPr lang="es-CL" sz="1050" dirty="0" smtClean="0">
                <a:solidFill>
                  <a:prstClr val="black"/>
                </a:solidFill>
              </a:rPr>
              <a:t>ejecución presupuestaria </a:t>
            </a:r>
            <a:r>
              <a:rPr lang="es-CL" sz="1050" dirty="0">
                <a:solidFill>
                  <a:prstClr val="black"/>
                </a:solidFill>
              </a:rPr>
              <a:t>mensual de DIPRES</a:t>
            </a:r>
          </a:p>
        </p:txBody>
      </p:sp>
      <p:sp>
        <p:nvSpPr>
          <p:cNvPr id="6" name="1 Título"/>
          <p:cNvSpPr txBox="1">
            <a:spLocks/>
          </p:cNvSpPr>
          <p:nvPr/>
        </p:nvSpPr>
        <p:spPr>
          <a:xfrm>
            <a:off x="378499" y="1106951"/>
            <a:ext cx="8229600" cy="22767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smtClean="0">
                <a:latin typeface="+mn-lt"/>
                <a:ea typeface="Verdana" pitchFamily="34" charset="0"/>
                <a:cs typeface="Verdana" pitchFamily="34" charset="0"/>
              </a:rPr>
              <a:t>en miles de pesos de 2017</a:t>
            </a:r>
            <a:endParaRPr lang="es-CL" sz="1200" b="1" dirty="0">
              <a:latin typeface="+mn-lt"/>
              <a:ea typeface="Verdana" pitchFamily="34" charset="0"/>
              <a:cs typeface="Verdana" pitchFamily="34" charset="0"/>
            </a:endParaRPr>
          </a:p>
        </p:txBody>
      </p:sp>
      <p:pic>
        <p:nvPicPr>
          <p:cNvPr id="717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1560" y="1412776"/>
            <a:ext cx="7996539" cy="50959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87145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8</a:t>
            </a:fld>
            <a:endParaRPr lang="es-CL"/>
          </a:p>
        </p:txBody>
      </p:sp>
      <p:sp>
        <p:nvSpPr>
          <p:cNvPr id="7" name="1 Título"/>
          <p:cNvSpPr txBox="1">
            <a:spLocks/>
          </p:cNvSpPr>
          <p:nvPr/>
        </p:nvSpPr>
        <p:spPr>
          <a:xfrm>
            <a:off x="395537" y="515452"/>
            <a:ext cx="8748464" cy="837314"/>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600" b="1" dirty="0" smtClean="0">
                <a:solidFill>
                  <a:schemeClr val="tx1"/>
                </a:solidFill>
                <a:ea typeface="Verdana" pitchFamily="34" charset="0"/>
                <a:cs typeface="Verdana" pitchFamily="34" charset="0"/>
              </a:rPr>
              <a:t>EJECUCIÓN PRESUPUESTARIA DE GASTOS ACUMULADA A AGOSTO 2017 </a:t>
            </a:r>
            <a:br>
              <a:rPr lang="es-CL" sz="1600" b="1" dirty="0" smtClean="0">
                <a:solidFill>
                  <a:schemeClr val="tx1"/>
                </a:solidFill>
                <a:ea typeface="Verdana" pitchFamily="34" charset="0"/>
                <a:cs typeface="Verdana" pitchFamily="34" charset="0"/>
              </a:rPr>
            </a:br>
            <a:r>
              <a:rPr lang="es-CL" sz="1600" b="1" dirty="0" smtClean="0">
                <a:solidFill>
                  <a:schemeClr val="tx1"/>
                </a:solidFill>
                <a:ea typeface="Verdana" pitchFamily="34" charset="0"/>
                <a:cs typeface="Verdana" pitchFamily="34" charset="0"/>
              </a:rPr>
              <a:t>PARTIDA 07. CAPÍTULO 01. PROGRAMA 01: SUBSECRETARÍA DE ECONOMÍA Y EMPRESAS DE MENOR TAMAÑO     </a:t>
            </a:r>
            <a:endParaRPr lang="es-CL" sz="1600" b="1" dirty="0">
              <a:solidFill>
                <a:schemeClr val="tx1"/>
              </a:solidFill>
              <a:ea typeface="Verdana" pitchFamily="34" charset="0"/>
              <a:cs typeface="Verdana" pitchFamily="34" charset="0"/>
            </a:endParaRPr>
          </a:p>
        </p:txBody>
      </p:sp>
      <p:sp>
        <p:nvSpPr>
          <p:cNvPr id="8" name="1 Título"/>
          <p:cNvSpPr txBox="1">
            <a:spLocks/>
          </p:cNvSpPr>
          <p:nvPr/>
        </p:nvSpPr>
        <p:spPr>
          <a:xfrm>
            <a:off x="0" y="1398933"/>
            <a:ext cx="8229600" cy="22767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200" b="1" dirty="0">
                <a:solidFill>
                  <a:prstClr val="black"/>
                </a:solidFill>
                <a:ea typeface="Verdana" pitchFamily="34" charset="0"/>
                <a:cs typeface="Verdana" pitchFamily="34" charset="0"/>
              </a:rPr>
              <a:t>en miles de pesos de </a:t>
            </a:r>
            <a:r>
              <a:rPr lang="es-CL" sz="1200" b="1" dirty="0" smtClean="0">
                <a:solidFill>
                  <a:prstClr val="black"/>
                </a:solidFill>
                <a:ea typeface="Verdana" pitchFamily="34" charset="0"/>
                <a:cs typeface="Verdana" pitchFamily="34" charset="0"/>
              </a:rPr>
              <a:t>2017</a:t>
            </a:r>
            <a:endParaRPr lang="es-CL" sz="1200" b="1" dirty="0">
              <a:solidFill>
                <a:prstClr val="black"/>
              </a:solidFill>
              <a:ea typeface="Verdana" pitchFamily="34" charset="0"/>
              <a:cs typeface="Verdana" pitchFamily="34" charset="0"/>
            </a:endParaRPr>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6438" y="498475"/>
            <a:ext cx="7731125" cy="4773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273201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9</a:t>
            </a:fld>
            <a:endParaRPr lang="es-CL"/>
          </a:p>
        </p:txBody>
      </p:sp>
      <p:sp>
        <p:nvSpPr>
          <p:cNvPr id="7" name="1 Título"/>
          <p:cNvSpPr txBox="1">
            <a:spLocks/>
          </p:cNvSpPr>
          <p:nvPr/>
        </p:nvSpPr>
        <p:spPr>
          <a:xfrm>
            <a:off x="395537" y="515452"/>
            <a:ext cx="8748464" cy="837314"/>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600" b="1" dirty="0" smtClean="0">
                <a:solidFill>
                  <a:schemeClr val="tx1"/>
                </a:solidFill>
                <a:ea typeface="Verdana" pitchFamily="34" charset="0"/>
                <a:cs typeface="Verdana" pitchFamily="34" charset="0"/>
              </a:rPr>
              <a:t>EJECUCIÓN PRESUPUESTARIA DE GASTOS ACUMULADA A AGOSTO 2017 </a:t>
            </a:r>
            <a:br>
              <a:rPr lang="es-CL" sz="1600" b="1" dirty="0" smtClean="0">
                <a:solidFill>
                  <a:schemeClr val="tx1"/>
                </a:solidFill>
                <a:ea typeface="Verdana" pitchFamily="34" charset="0"/>
                <a:cs typeface="Verdana" pitchFamily="34" charset="0"/>
              </a:rPr>
            </a:br>
            <a:r>
              <a:rPr lang="es-CL" sz="1600" b="1" dirty="0" smtClean="0">
                <a:solidFill>
                  <a:schemeClr val="tx1"/>
                </a:solidFill>
                <a:ea typeface="Verdana" pitchFamily="34" charset="0"/>
                <a:cs typeface="Verdana" pitchFamily="34" charset="0"/>
              </a:rPr>
              <a:t>PARTIDA 07. CAPÍTULO 01. PROGRAMA 01: SUBSECRETARÍA DE ECONOMÍA Y EMPRESAS DE MENOR TAMAÑO     </a:t>
            </a:r>
            <a:endParaRPr lang="es-CL" sz="1600" b="1" dirty="0">
              <a:solidFill>
                <a:schemeClr val="tx1"/>
              </a:solidFill>
              <a:ea typeface="Verdana" pitchFamily="34" charset="0"/>
              <a:cs typeface="Verdana" pitchFamily="34" charset="0"/>
            </a:endParaRPr>
          </a:p>
        </p:txBody>
      </p:sp>
      <p:sp>
        <p:nvSpPr>
          <p:cNvPr id="8" name="1 Título"/>
          <p:cNvSpPr txBox="1">
            <a:spLocks/>
          </p:cNvSpPr>
          <p:nvPr/>
        </p:nvSpPr>
        <p:spPr>
          <a:xfrm>
            <a:off x="0" y="1398933"/>
            <a:ext cx="8229600" cy="22767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200" b="1" dirty="0">
                <a:solidFill>
                  <a:prstClr val="black"/>
                </a:solidFill>
                <a:ea typeface="Verdana" pitchFamily="34" charset="0"/>
                <a:cs typeface="Verdana" pitchFamily="34" charset="0"/>
              </a:rPr>
              <a:t>en miles de pesos de </a:t>
            </a:r>
            <a:r>
              <a:rPr lang="es-CL" sz="1200" b="1" dirty="0" smtClean="0">
                <a:solidFill>
                  <a:prstClr val="black"/>
                </a:solidFill>
                <a:ea typeface="Verdana" pitchFamily="34" charset="0"/>
                <a:cs typeface="Verdana" pitchFamily="34" charset="0"/>
              </a:rPr>
              <a:t>2017</a:t>
            </a:r>
            <a:endParaRPr lang="es-CL" sz="1200" b="1" dirty="0">
              <a:solidFill>
                <a:prstClr val="black"/>
              </a:solidFill>
              <a:ea typeface="Verdana" pitchFamily="34" charset="0"/>
              <a:cs typeface="Verdana" pitchFamily="34" charset="0"/>
            </a:endParaRPr>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4850" y="2132856"/>
            <a:ext cx="7734300" cy="35535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58557354"/>
      </p:ext>
    </p:extLst>
  </p:cSld>
  <p:clrMapOvr>
    <a:masterClrMapping/>
  </p:clrMapOvr>
  <p:timing>
    <p:tnLst>
      <p:par>
        <p:cTn id="1" dur="indefinite" restart="never" nodeType="tmRoot"/>
      </p:par>
    </p:tnLst>
  </p:timing>
</p:sld>
</file>

<file path=ppt/theme/theme1.xml><?xml version="1.0" encoding="utf-8"?>
<a:theme xmlns:a="http://schemas.openxmlformats.org/drawingml/2006/main" name="1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2538</TotalTime>
  <Words>1611</Words>
  <Application>Microsoft Office PowerPoint</Application>
  <PresentationFormat>Presentación en pantalla (4:3)</PresentationFormat>
  <Paragraphs>132</Paragraphs>
  <Slides>28</Slides>
  <Notes>1</Notes>
  <HiddenSlides>0</HiddenSlides>
  <MMClips>0</MMClips>
  <ScaleCrop>false</ScaleCrop>
  <HeadingPairs>
    <vt:vector size="6" baseType="variant">
      <vt:variant>
        <vt:lpstr>Tema</vt:lpstr>
      </vt:variant>
      <vt:variant>
        <vt:i4>2</vt:i4>
      </vt:variant>
      <vt:variant>
        <vt:lpstr>Servidores OLE incrustados</vt:lpstr>
      </vt:variant>
      <vt:variant>
        <vt:i4>1</vt:i4>
      </vt:variant>
      <vt:variant>
        <vt:lpstr>Títulos de diapositiva</vt:lpstr>
      </vt:variant>
      <vt:variant>
        <vt:i4>28</vt:i4>
      </vt:variant>
    </vt:vector>
  </HeadingPairs>
  <TitlesOfParts>
    <vt:vector size="31" baseType="lpstr">
      <vt:lpstr>1_Tema de Office</vt:lpstr>
      <vt:lpstr>Tema de Office</vt:lpstr>
      <vt:lpstr>Imagen de mapa de bits</vt:lpstr>
      <vt:lpstr>EJECUCIÓN PRESUPUESTARIA DE GASTOS ACUMULADA A AGOSTO 2017 PARTIDA 07: MINISTERIO DE ECONOMÍA, FOMENTO Y TURISMO</vt:lpstr>
      <vt:lpstr>EJECUCIÓN PRESUPUESTARIA DE GASTOS ACUMULADA A AGOSTO 2017  MINISTERIO DE ECONOMÍA, FOMENTO Y TURISMO</vt:lpstr>
      <vt:lpstr>EJECUCIÓN PRESUPUESTARIA DE GASTOS ACUMULADA A AGOSTO 2017  MINISTERIO DE ECONOMÍA, FOMENTO Y TURISMO</vt:lpstr>
      <vt:lpstr>EJECUCIÓN PRESUPUESTARIA DE GASTOS ACUMULADA A AGOSTO 2017  MINISTERIO DE ECONOMÍA, FOMENTO Y TURISMO</vt:lpstr>
      <vt:lpstr>Ejecución Presupuestaria de Gastos Acumulada a AGOSTO 2016-AGOSTO 2017   MINISTERIO DE ECONOMÍA, FOMENTO Y TURISMO</vt:lpstr>
      <vt:lpstr>EJECUCIÓN PRESUPUESTARIA DE GASTOS ACUMULADA A AGOSTO 2017  PARTIDA 07 MINISTERIO DE ECONOMÍA, FOMENTO Y TURISMO</vt:lpstr>
      <vt:lpstr>EJECUCIÓN PRESUPUESTARIA DE GASTOS ACUMULADA A AGOSTO 2017  PARTIDA 07 RESUMEN POR CAPÍTULOS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PRESUPUESTO1</dc:creator>
  <cp:lastModifiedBy>SLARENAS</cp:lastModifiedBy>
  <cp:revision>175</cp:revision>
  <cp:lastPrinted>2017-06-08T16:20:08Z</cp:lastPrinted>
  <dcterms:created xsi:type="dcterms:W3CDTF">2016-06-23T13:38:47Z</dcterms:created>
  <dcterms:modified xsi:type="dcterms:W3CDTF">2017-12-15T12:07:12Z</dcterms:modified>
</cp:coreProperties>
</file>