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48" r:id="rId2"/>
  </p:sldMasterIdLst>
  <p:notesMasterIdLst>
    <p:notesMasterId r:id="rId36"/>
  </p:notesMasterIdLst>
  <p:handoutMasterIdLst>
    <p:handoutMasterId r:id="rId37"/>
  </p:handoutMasterIdLst>
  <p:sldIdLst>
    <p:sldId id="256" r:id="rId3"/>
    <p:sldId id="298" r:id="rId4"/>
    <p:sldId id="300" r:id="rId5"/>
    <p:sldId id="264" r:id="rId6"/>
    <p:sldId id="301" r:id="rId7"/>
    <p:sldId id="263" r:id="rId8"/>
    <p:sldId id="265" r:id="rId9"/>
    <p:sldId id="269" r:id="rId10"/>
    <p:sldId id="271" r:id="rId11"/>
    <p:sldId id="273" r:id="rId12"/>
    <p:sldId id="274" r:id="rId13"/>
    <p:sldId id="275" r:id="rId14"/>
    <p:sldId id="276" r:id="rId15"/>
    <p:sldId id="277" r:id="rId16"/>
    <p:sldId id="278" r:id="rId17"/>
    <p:sldId id="272" r:id="rId18"/>
    <p:sldId id="280" r:id="rId19"/>
    <p:sldId id="281" r:id="rId20"/>
    <p:sldId id="282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  <p:sldId id="293" r:id="rId31"/>
    <p:sldId id="297" r:id="rId32"/>
    <p:sldId id="295" r:id="rId33"/>
    <p:sldId id="296" r:id="rId34"/>
    <p:sldId id="303" r:id="rId35"/>
  </p:sldIdLst>
  <p:sldSz cx="9144000" cy="6858000" type="screen4x3"/>
  <p:notesSz cx="7102475" cy="9388475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57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5E91"/>
    <a:srgbClr val="173351"/>
    <a:srgbClr val="3B6285"/>
    <a:srgbClr val="2654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>
      <p:cViewPr varScale="1">
        <p:scale>
          <a:sx n="111" d="100"/>
          <a:sy n="111" d="100"/>
        </p:scale>
        <p:origin x="1572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3" d="100"/>
          <a:sy n="53" d="100"/>
        </p:scale>
        <p:origin x="-2850" y="-90"/>
      </p:cViewPr>
      <p:guideLst>
        <p:guide orient="horz" pos="2957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microsoft.com/office/2015/10/relationships/revisionInfo" Target="revisionInfo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616FA1BA-8A8E-4023-9C91-FC56F051C6FA}" type="datetimeFigureOut">
              <a:rPr lang="es-CL" smtClean="0"/>
              <a:t>02-11-2017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5B2478F1-BD0C-402D-A16D-7669D4371A65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7397176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4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4023097" y="0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/>
          <a:lstStyle>
            <a:lvl1pPr algn="r">
              <a:defRPr sz="1200"/>
            </a:lvl1pPr>
          </a:lstStyle>
          <a:p>
            <a:fld id="{E2B5B10E-871D-42A9-AFA9-7078BA467708}" type="datetimeFigureOut">
              <a:rPr lang="es-CL" smtClean="0"/>
              <a:t>02-11-2017</a:t>
            </a:fld>
            <a:endParaRPr lang="es-CL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203325" y="703263"/>
            <a:ext cx="4695825" cy="3521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34" tIns="46566" rIns="93134" bIns="46566" rtlCol="0" anchor="ctr"/>
          <a:lstStyle/>
          <a:p>
            <a:endParaRPr lang="es-CL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710248" y="4459526"/>
            <a:ext cx="5681980" cy="4224814"/>
          </a:xfrm>
          <a:prstGeom prst="rect">
            <a:avLst/>
          </a:prstGeom>
        </p:spPr>
        <p:txBody>
          <a:bodyPr vert="horz" lIns="93134" tIns="46566" rIns="93134" bIns="46566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4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4023097" y="8917422"/>
            <a:ext cx="3077740" cy="469424"/>
          </a:xfrm>
          <a:prstGeom prst="rect">
            <a:avLst/>
          </a:prstGeom>
        </p:spPr>
        <p:txBody>
          <a:bodyPr vert="horz" lIns="93134" tIns="46566" rIns="93134" bIns="46566" rtlCol="0" anchor="b"/>
          <a:lstStyle>
            <a:lvl1pPr algn="r">
              <a:defRPr sz="1200"/>
            </a:lvl1pPr>
          </a:lstStyle>
          <a:p>
            <a:fld id="{15CC87D2-554F-43C8-B789-DB86F48C67F4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23033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CC87D2-554F-43C8-B789-DB86F48C67F4}" type="slidenum">
              <a:rPr lang="es-CL" smtClean="0"/>
              <a:t>6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12973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409334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881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666495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2204864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CB32A8-ACCF-408E-AE69-3B995A8F0BFF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0825204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 dirty="0"/>
              <a:t>Haga clic para modificar el estilo de título del patrón</a:t>
            </a:r>
            <a:endParaRPr lang="es-CL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10546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7890853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02-11-2017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9888396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02-11-2017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96919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02-11-2017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209718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02-11-2017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7064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02-11-2017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4227487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E02360-A21A-4CCD-BCB0-8531ABD610AB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847426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02-11-2017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85295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A67D08-3D11-4B0F-A15F-9F52EB68D63D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591354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78813F-3287-4428-A15C-12A23CF4CFA4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960526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7CA73-43A2-4A16-A5CB-3D4B44330E0D}" type="datetime1">
              <a:rPr lang="es-CL" smtClean="0"/>
              <a:t>02-11-2017</a:t>
            </a:fld>
            <a:endParaRPr lang="es-CL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3253105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AF36A-EDE5-4FA8-84EC-3AA788C97240}" type="datetime1">
              <a:rPr lang="es-CL" smtClean="0"/>
              <a:t>02-11-2017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12368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2D39C1-1D08-4F24-AE34-397A80400841}" type="datetime1">
              <a:rPr lang="es-CL" smtClean="0"/>
              <a:t>02-11-2017</a:t>
            </a:fld>
            <a:endParaRPr lang="es-CL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08556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A55497-5A8F-46E9-977B-DA4B0E8E00C9}" type="datetime1">
              <a:rPr lang="es-CL" smtClean="0"/>
              <a:t>02-11-2017</a:t>
            </a:fld>
            <a:endParaRPr lang="es-CL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10515228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9ED8E3-6EAB-4093-9165-930AB8B37E7F}" type="datetime1">
              <a:rPr lang="es-CL" smtClean="0"/>
              <a:t>02-11-2017</a:t>
            </a:fld>
            <a:endParaRPr lang="es-CL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019392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437570-0FE3-4267-B1AE-9E8F529BA4FA}" type="datetime1">
              <a:rPr lang="es-CL" smtClean="0"/>
              <a:t>02-11-2017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7751235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L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L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59995C-6C5E-4774-930D-FE8EA32FE7EF}" type="datetime1">
              <a:rPr lang="es-CL" smtClean="0"/>
              <a:t>02-11-2017</a:t>
            </a:fld>
            <a:endParaRPr lang="es-CL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s-CL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2224499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vmlDrawing" Target="../drawings/vmlDrawing2.v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oleObject" Target="../embeddings/oleObject2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02-11-2017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630719" y="260648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2114182832"/>
              </p:ext>
            </p:extLst>
          </p:nvPr>
        </p:nvGraphicFramePr>
        <p:xfrm>
          <a:off x="5940152" y="203419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2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152" y="203419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444208" y="231031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357919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81B57-98A3-47CA-AF2F-CC564015EFD3}" type="datetime1">
              <a:rPr lang="es-CL" smtClean="0"/>
              <a:t>02-11-2017</a:t>
            </a:fld>
            <a:endParaRPr lang="es-CL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452F03-F775-4AB4-A3E9-A5A78C748C69}" type="slidenum">
              <a:rPr lang="es-CL" smtClean="0"/>
              <a:t>‹Nº›</a:t>
            </a:fld>
            <a:endParaRPr lang="es-CL"/>
          </a:p>
        </p:txBody>
      </p:sp>
      <p:sp>
        <p:nvSpPr>
          <p:cNvPr id="10" name="4 CuadroTexto"/>
          <p:cNvSpPr txBox="1"/>
          <p:nvPr userDrawn="1"/>
        </p:nvSpPr>
        <p:spPr>
          <a:xfrm>
            <a:off x="6702727" y="82405"/>
            <a:ext cx="2189753" cy="163464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7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7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11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3" name="2 Objeto"/>
          <p:cNvGraphicFramePr>
            <a:graphicFrameLocks noChangeAspect="1"/>
          </p:cNvGraphicFramePr>
          <p:nvPr userDrawn="1">
            <p:extLst>
              <p:ext uri="{D42A27DB-BD31-4B8C-83A1-F6EECF244321}">
                <p14:modId xmlns:p14="http://schemas.microsoft.com/office/powerpoint/2010/main" val="596557328"/>
              </p:ext>
            </p:extLst>
          </p:nvPr>
        </p:nvGraphicFramePr>
        <p:xfrm>
          <a:off x="6012160" y="44624"/>
          <a:ext cx="565001" cy="41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5" name="Imagen de mapa de bits" r:id="rId14" imgW="743054" imgH="523810" progId="PBrush">
                  <p:embed/>
                </p:oleObj>
              </mc:Choice>
              <mc:Fallback>
                <p:oleObj name="Imagen de mapa de bits" r:id="rId14" imgW="743054" imgH="523810" progId="PBrush">
                  <p:embed/>
                  <p:pic>
                    <p:nvPicPr>
                      <p:cNvPr id="0" name="1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160" y="44624"/>
                        <a:ext cx="565001" cy="41726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4 Rectángulo"/>
          <p:cNvSpPr/>
          <p:nvPr userDrawn="1"/>
        </p:nvSpPr>
        <p:spPr>
          <a:xfrm>
            <a:off x="6516216" y="44624"/>
            <a:ext cx="25922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240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050" b="1" kern="1200" dirty="0">
                <a:solidFill>
                  <a:srgbClr val="943634"/>
                </a:solidFill>
                <a:effectLst>
                  <a:outerShdw blurRad="50800" dist="38100" dir="10800000" algn="r">
                    <a:srgbClr val="000000">
                      <a:alpha val="40000"/>
                    </a:srgbClr>
                  </a:outerShdw>
                </a:effectLst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000" dirty="0">
              <a:effectLst/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92357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9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10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1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1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1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4.vml"/><Relationship Id="rId4" Type="http://schemas.openxmlformats.org/officeDocument/2006/relationships/image" Target="../media/image14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5.vml"/><Relationship Id="rId4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6.vml"/><Relationship Id="rId4" Type="http://schemas.openxmlformats.org/officeDocument/2006/relationships/image" Target="../media/image16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7.vml"/><Relationship Id="rId4" Type="http://schemas.openxmlformats.org/officeDocument/2006/relationships/image" Target="../media/image17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8.vml"/><Relationship Id="rId4" Type="http://schemas.openxmlformats.org/officeDocument/2006/relationships/image" Target="../media/image1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9.vml"/><Relationship Id="rId4" Type="http://schemas.openxmlformats.org/officeDocument/2006/relationships/image" Target="../media/image19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0.vml"/><Relationship Id="rId4" Type="http://schemas.openxmlformats.org/officeDocument/2006/relationships/image" Target="../media/image20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1.vml"/><Relationship Id="rId4" Type="http://schemas.openxmlformats.org/officeDocument/2006/relationships/image" Target="../media/image21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2.vml"/><Relationship Id="rId4" Type="http://schemas.openxmlformats.org/officeDocument/2006/relationships/image" Target="../media/image2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3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3.vml"/><Relationship Id="rId4" Type="http://schemas.openxmlformats.org/officeDocument/2006/relationships/image" Target="../media/image2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4.vml"/><Relationship Id="rId4" Type="http://schemas.openxmlformats.org/officeDocument/2006/relationships/image" Target="../media/image24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5.vml"/><Relationship Id="rId4" Type="http://schemas.openxmlformats.org/officeDocument/2006/relationships/image" Target="../media/image25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6.vml"/><Relationship Id="rId4" Type="http://schemas.openxmlformats.org/officeDocument/2006/relationships/image" Target="../media/image26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7.vml"/><Relationship Id="rId4" Type="http://schemas.openxmlformats.org/officeDocument/2006/relationships/image" Target="../media/image27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8.vml"/><Relationship Id="rId4" Type="http://schemas.openxmlformats.org/officeDocument/2006/relationships/image" Target="../media/image28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9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9.vml"/><Relationship Id="rId4" Type="http://schemas.openxmlformats.org/officeDocument/2006/relationships/image" Target="../media/image29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0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0.vml"/><Relationship Id="rId4" Type="http://schemas.openxmlformats.org/officeDocument/2006/relationships/image" Target="../media/image30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1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31.vml"/><Relationship Id="rId4" Type="http://schemas.openxmlformats.org/officeDocument/2006/relationships/image" Target="../media/image31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5.emf"/><Relationship Id="rId4" Type="http://schemas.openxmlformats.org/officeDocument/2006/relationships/oleObject" Target="../embeddings/oleObject5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395536" y="2276872"/>
            <a:ext cx="8280920" cy="2016224"/>
          </a:xfrm>
          <a:solidFill>
            <a:schemeClr val="bg1"/>
          </a:solidFill>
          <a:ln>
            <a:solidFill>
              <a:schemeClr val="bg1">
                <a:lumMod val="95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1200000"/>
            </a:lightRig>
          </a:scene3d>
          <a:sp3d>
            <a:bevelT/>
          </a:sp3d>
        </p:spPr>
        <p:txBody>
          <a:bodyPr/>
          <a:lstStyle/>
          <a:p>
            <a:pPr algn="ctr"/>
            <a:r>
              <a:rPr lang="es-CL" sz="2400" b="1" dirty="0">
                <a:latin typeface="+mn-lt"/>
              </a:rPr>
              <a:t>EJECUCIÓN PRESUPUESTARIA DE GASTOS ACUMULADA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al mes de Agosto de 2017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Partida 05:</a:t>
            </a:r>
            <a:br>
              <a:rPr lang="es-CL" sz="2400" b="1" dirty="0">
                <a:latin typeface="+mn-lt"/>
              </a:rPr>
            </a:br>
            <a:r>
              <a:rPr lang="es-CL" sz="2400" b="1" dirty="0">
                <a:latin typeface="+mn-lt"/>
              </a:rPr>
              <a:t>MINISTERIO DEL INTERIOR Y SEGURIDAD PÚBLICA</a:t>
            </a:r>
          </a:p>
        </p:txBody>
      </p:sp>
      <p:sp>
        <p:nvSpPr>
          <p:cNvPr id="7" name="6 CuadroTexto"/>
          <p:cNvSpPr txBox="1"/>
          <p:nvPr/>
        </p:nvSpPr>
        <p:spPr>
          <a:xfrm>
            <a:off x="3923928" y="566124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Valparaíso, octubre 2017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292080" y="0"/>
            <a:ext cx="3851920" cy="5486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5" name="4 CuadroTexto"/>
          <p:cNvSpPr txBox="1"/>
          <p:nvPr/>
        </p:nvSpPr>
        <p:spPr>
          <a:xfrm>
            <a:off x="1844875" y="1064930"/>
            <a:ext cx="3771241" cy="349955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spcAft>
                <a:spcPts val="0"/>
              </a:spcAft>
            </a:pPr>
            <a:r>
              <a:rPr lang="es-CL" sz="1200" b="1" kern="1200" dirty="0">
                <a:solidFill>
                  <a:srgbClr val="22519E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    </a:t>
            </a:r>
            <a:r>
              <a:rPr lang="es-CL" sz="1200" b="1" kern="1200" dirty="0">
                <a:solidFill>
                  <a:srgbClr val="3B6285"/>
                </a:solidFill>
                <a:effectLst>
                  <a:outerShdw blurRad="63500" dist="50800" dir="13500000" sx="0" sy="0">
                    <a:srgbClr val="000000">
                      <a:alpha val="50000"/>
                    </a:srgbClr>
                  </a:outerShdw>
                </a:effectLst>
                <a:latin typeface="Andalus"/>
                <a:ea typeface="Times New Roman"/>
              </a:rPr>
              <a:t>SENADO DE LA REPÚBLICA DE CHILE</a:t>
            </a:r>
            <a:endParaRPr lang="es-CL" sz="2400" dirty="0">
              <a:solidFill>
                <a:srgbClr val="3B6285"/>
              </a:solidFill>
              <a:effectLst/>
              <a:latin typeface="Times New Roman"/>
              <a:ea typeface="Times New Roman"/>
            </a:endParaRPr>
          </a:p>
        </p:txBody>
      </p:sp>
      <p:graphicFrame>
        <p:nvGraphicFramePr>
          <p:cNvPr id="6" name="5 Objeto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6421450"/>
              </p:ext>
            </p:extLst>
          </p:nvPr>
        </p:nvGraphicFramePr>
        <p:xfrm>
          <a:off x="410078" y="836712"/>
          <a:ext cx="1209594" cy="8933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04" name="Imagen de mapa de bits" r:id="rId3" imgW="743054" imgH="523810" progId="PBrush">
                  <p:embed/>
                </p:oleObj>
              </mc:Choice>
              <mc:Fallback>
                <p:oleObj name="Imagen de mapa de bits" r:id="rId3" imgW="743054" imgH="523810" progId="PBrus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078" y="836712"/>
                        <a:ext cx="1209594" cy="8933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7 Rectángulo"/>
          <p:cNvSpPr/>
          <p:nvPr/>
        </p:nvSpPr>
        <p:spPr>
          <a:xfrm>
            <a:off x="1547664" y="992922"/>
            <a:ext cx="44644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2806065" algn="ctr"/>
                <a:tab pos="5612130" algn="r"/>
              </a:tabLst>
              <a:defRPr/>
            </a:pPr>
            <a:r>
              <a:rPr lang="es-CL" sz="4000" b="1" kern="1200" dirty="0">
                <a:solidFill>
                  <a:srgbClr val="943634"/>
                </a:solidFill>
                <a:latin typeface="Andalus" pitchFamily="18" charset="-78"/>
                <a:ea typeface="Times New Roman"/>
                <a:cs typeface="Andalus" pitchFamily="18" charset="-78"/>
              </a:rPr>
              <a:t>U</a:t>
            </a:r>
            <a:r>
              <a:rPr lang="es-CL" sz="1600" b="1" kern="1200" dirty="0">
                <a:solidFill>
                  <a:srgbClr val="943634"/>
                </a:solidFill>
                <a:latin typeface="Andalus" pitchFamily="18" charset="-78"/>
                <a:ea typeface="Times New Roman"/>
                <a:cs typeface="Andalus" pitchFamily="18" charset="-78"/>
              </a:rPr>
              <a:t>NIDAD DE ASESORÍA PRESUPUESTARIA</a:t>
            </a:r>
            <a:endParaRPr lang="es-CL" sz="1400" dirty="0">
              <a:latin typeface="Andalus" pitchFamily="18" charset="-78"/>
              <a:ea typeface="Times New Roman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7052829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08428" y="473763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10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02: Fortalecimiento de la Gestión Subnacional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08428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3BFCBA1-C0E4-4EDC-88AF-C99C9D3A1F2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5282112"/>
              </p:ext>
            </p:extLst>
          </p:nvPr>
        </p:nvGraphicFramePr>
        <p:xfrm>
          <a:off x="408428" y="1633538"/>
          <a:ext cx="8229600" cy="31040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Worksheet" r:id="rId3" imgW="8725024" imgH="3591000" progId="Excel.Sheet.12">
                  <p:embed/>
                </p:oleObj>
              </mc:Choice>
              <mc:Fallback>
                <p:oleObj name="Worksheet" r:id="rId3" imgW="8725024" imgH="35910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08428" y="1633538"/>
                        <a:ext cx="8229600" cy="310409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01897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6155" y="616530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03: Programa de Desarrollo Local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15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CB7C6C1-6D1C-4B89-8D4D-79DE888096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714902"/>
              </p:ext>
            </p:extLst>
          </p:nvPr>
        </p:nvGraphicFramePr>
        <p:xfrm>
          <a:off x="414336" y="1656668"/>
          <a:ext cx="8210799" cy="45086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Worksheet" r:id="rId3" imgW="8725024" imgH="4962600" progId="Excel.Sheet.12">
                  <p:embed/>
                </p:oleObj>
              </mc:Choice>
              <mc:Fallback>
                <p:oleObj name="Worksheet" r:id="rId3" imgW="8725024" imgH="49626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45086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061946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877272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12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1 de 3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DADD282-F45A-4248-BCCA-BC035FEDA94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9997198"/>
              </p:ext>
            </p:extLst>
          </p:nvPr>
        </p:nvGraphicFramePr>
        <p:xfrm>
          <a:off x="414336" y="1656668"/>
          <a:ext cx="8210799" cy="422060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03" name="Worksheet" r:id="rId3" imgW="8725024" imgH="5114880" progId="Excel.Sheet.12">
                  <p:embed/>
                </p:oleObj>
              </mc:Choice>
              <mc:Fallback>
                <p:oleObj name="Worksheet" r:id="rId3" imgW="8725024" imgH="51148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422060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44797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453063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199094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… 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2 de 3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01A7FFD2-30A9-4A78-AB0B-BD9A0A7717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2947406"/>
              </p:ext>
            </p:extLst>
          </p:nvPr>
        </p:nvGraphicFramePr>
        <p:xfrm>
          <a:off x="414336" y="1654434"/>
          <a:ext cx="8210799" cy="37986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827" name="Worksheet" r:id="rId3" imgW="8725024" imgH="4048110" progId="Excel.Sheet.12">
                  <p:embed/>
                </p:oleObj>
              </mc:Choice>
              <mc:Fallback>
                <p:oleObj name="Worksheet" r:id="rId3" imgW="8725024" imgH="404811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4434"/>
                        <a:ext cx="8210799" cy="37986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6224" y="436510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05: Transferencias a los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3 de 3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E07AFDAB-6D7B-4786-AC86-3CB268CB819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83531942"/>
              </p:ext>
            </p:extLst>
          </p:nvPr>
        </p:nvGraphicFramePr>
        <p:xfrm>
          <a:off x="414336" y="1656668"/>
          <a:ext cx="8229600" cy="27084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851" name="Worksheet" r:id="rId3" imgW="8725024" imgH="2790720" progId="Excel.Sheet.12">
                  <p:embed/>
                </p:oleObj>
              </mc:Choice>
              <mc:Fallback>
                <p:oleObj name="Worksheet" r:id="rId3" imgW="8725024" imgH="27907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29600" cy="27084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105493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0883" y="6356350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06: Programas de Convergencia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1D467E6-9E56-4795-9AAF-B8AE459FD7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9078422"/>
              </p:ext>
            </p:extLst>
          </p:nvPr>
        </p:nvGraphicFramePr>
        <p:xfrm>
          <a:off x="414336" y="1656669"/>
          <a:ext cx="8210799" cy="46996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Worksheet" r:id="rId3" imgW="8725024" imgH="6067440" progId="Excel.Sheet.12">
                  <p:embed/>
                </p:oleObj>
              </mc:Choice>
              <mc:Fallback>
                <p:oleObj name="Worksheet" r:id="rId3" imgW="8725024" imgH="60674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469968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37247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3933056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07, Programa 01: Agencia Nacional de Inteligencia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D0AC5D1E-166F-4D00-8ED6-2F2A96B1FD1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1737153"/>
              </p:ext>
            </p:extLst>
          </p:nvPr>
        </p:nvGraphicFramePr>
        <p:xfrm>
          <a:off x="414336" y="1656669"/>
          <a:ext cx="8229600" cy="22763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Worksheet" r:id="rId3" imgW="8686935" imgH="2600370" progId="Excel.Sheet.12">
                  <p:embed/>
                </p:oleObj>
              </mc:Choice>
              <mc:Fallback>
                <p:oleObj name="Worksheet" r:id="rId3" imgW="8686935" imgH="26003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29600" cy="22763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349733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373216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01: Subsecretaría de Prevención del Delito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AE83886D-5EB6-4D4F-8B45-B4B82EB37A7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98770300"/>
              </p:ext>
            </p:extLst>
          </p:nvPr>
        </p:nvGraphicFramePr>
        <p:xfrm>
          <a:off x="414336" y="1656669"/>
          <a:ext cx="8210800" cy="3716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1" name="Worksheet" r:id="rId3" imgW="8401134" imgH="4238730" progId="Excel.Sheet.12">
                  <p:embed/>
                </p:oleObj>
              </mc:Choice>
              <mc:Fallback>
                <p:oleObj name="Worksheet" r:id="rId3" imgW="8401134" imgH="42387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800" cy="3716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692639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3848060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08, Programa 02: Centros Regionales de Atención y Orientación a Víctimas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684AE74A-E9D6-44C6-A97A-692290D060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47196218"/>
              </p:ext>
            </p:extLst>
          </p:nvPr>
        </p:nvGraphicFramePr>
        <p:xfrm>
          <a:off x="414336" y="1868117"/>
          <a:ext cx="8210800" cy="19799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15" name="Worksheet" r:id="rId3" imgW="8401134" imgH="2409750" progId="Excel.Sheet.12">
                  <p:embed/>
                </p:oleObj>
              </mc:Choice>
              <mc:Fallback>
                <p:oleObj name="Worksheet" r:id="rId3" imgW="8401134" imgH="24097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68117"/>
                        <a:ext cx="8210800" cy="19799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42070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58641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19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09, Programa 01: Servicio Nacional para Prevención y Rehabilitación Consumo de Drogas y Alcohol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3817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2CA0C94-F4AD-4721-B5CE-330863435AF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7786053"/>
              </p:ext>
            </p:extLst>
          </p:nvPr>
        </p:nvGraphicFramePr>
        <p:xfrm>
          <a:off x="414336" y="1817587"/>
          <a:ext cx="8210800" cy="37688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9" name="Worksheet" r:id="rId3" imgW="8896288" imgH="4314870" progId="Excel.Sheet.12">
                  <p:embed/>
                </p:oleObj>
              </mc:Choice>
              <mc:Fallback>
                <p:oleObj name="Worksheet" r:id="rId3" imgW="8896288" imgH="43148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17587"/>
                        <a:ext cx="8210800" cy="37688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518152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86224" y="1412776"/>
            <a:ext cx="8229600" cy="5112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Principales hallazgos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>
                <a:latin typeface="+mn-lt"/>
              </a:rPr>
              <a:t>Para el año 2017 la Partida presenta un presupuesto aprobado de </a:t>
            </a:r>
            <a:r>
              <a:rPr lang="es-CL" sz="1600" b="1" dirty="0">
                <a:latin typeface="+mn-lt"/>
              </a:rPr>
              <a:t>$3.193.982 millones</a:t>
            </a:r>
            <a:r>
              <a:rPr lang="es-CL" sz="1600" dirty="0">
                <a:latin typeface="+mn-lt"/>
              </a:rPr>
              <a:t>, de los cuales un 39% se destina a gastos en personal, un 21% a iniciativas de inversión, un 20% a transferencias de capital, mientras que un 20% al resto de los subtítulos. 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>
                <a:latin typeface="+mn-lt"/>
              </a:rPr>
              <a:t>La ejecución del Ministerio, del mes de agosto ascendió a </a:t>
            </a:r>
            <a:r>
              <a:rPr lang="es-CL" sz="1600" b="1" dirty="0">
                <a:latin typeface="+mn-lt"/>
              </a:rPr>
              <a:t>$261.570 millones</a:t>
            </a:r>
            <a:r>
              <a:rPr lang="es-CL" sz="1600" dirty="0">
                <a:latin typeface="+mn-lt"/>
              </a:rPr>
              <a:t>, es decir, un </a:t>
            </a:r>
            <a:r>
              <a:rPr lang="es-CL" sz="1600" b="1" dirty="0">
                <a:latin typeface="+mn-lt"/>
              </a:rPr>
              <a:t>8,2%</a:t>
            </a:r>
            <a:r>
              <a:rPr lang="es-CL" sz="1600" dirty="0">
                <a:latin typeface="+mn-lt"/>
              </a:rPr>
              <a:t> respecto de la ley inicial, gasto levemente inferior (0,3 puntos porcentuales) respecto a igual mes del año 2016.  La ejecución acumulada ascendió a </a:t>
            </a:r>
            <a:r>
              <a:rPr lang="es-CL" sz="1600" b="1" dirty="0">
                <a:latin typeface="+mn-lt"/>
              </a:rPr>
              <a:t>$2.068.986 millones</a:t>
            </a:r>
            <a:r>
              <a:rPr lang="es-CL" sz="1600" dirty="0">
                <a:latin typeface="+mn-lt"/>
              </a:rPr>
              <a:t>, equivalente a un </a:t>
            </a:r>
            <a:r>
              <a:rPr lang="es-CL" sz="1600" b="1" dirty="0">
                <a:latin typeface="+mn-lt"/>
              </a:rPr>
              <a:t>62,7%</a:t>
            </a:r>
            <a:r>
              <a:rPr lang="es-CL" sz="1600" dirty="0">
                <a:latin typeface="+mn-lt"/>
              </a:rPr>
              <a:t> del presupuesto vigente y un </a:t>
            </a:r>
            <a:r>
              <a:rPr lang="es-CL" sz="1600" b="1" dirty="0">
                <a:latin typeface="+mn-lt"/>
              </a:rPr>
              <a:t>64,8%</a:t>
            </a:r>
            <a:r>
              <a:rPr lang="es-CL" sz="1600" dirty="0">
                <a:latin typeface="+mn-lt"/>
              </a:rPr>
              <a:t> del presupuesto inicial, manteniendo la tendencia registrada durante el ejercicio presupuestario anterior.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/>
            </a:pPr>
            <a:r>
              <a:rPr lang="es-CL" sz="1600" dirty="0"/>
              <a:t>Respecto a los aumentos y disminuciones al presupuesto inicial, la Partida presenta al mes de agosto un aumento consolidado del </a:t>
            </a:r>
            <a:r>
              <a:rPr lang="es-CL" sz="1600" b="1" dirty="0"/>
              <a:t>$106.328 millones</a:t>
            </a:r>
            <a:r>
              <a:rPr lang="es-CL" sz="1600" dirty="0"/>
              <a:t>.  Lo que se traduce en incrementos en la mayoría de sus subtítulos, destacando por su monto los subtítulos 24 “transferencias corrientes”, con $66.657 millones; 34 “servicio de la deuda”, con $58.712 millones; y, el subtítulo 21 “gastos en personal”, con $16.603 millones.</a:t>
            </a:r>
          </a:p>
        </p:txBody>
      </p:sp>
    </p:spTree>
    <p:extLst>
      <p:ext uri="{BB962C8B-B14F-4D97-AF65-F5344CB8AC3E}">
        <p14:creationId xmlns:p14="http://schemas.microsoft.com/office/powerpoint/2010/main" val="32050605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50493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511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1 de 2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88CD5CD-48C1-42A5-A058-C4435BD0E2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3416577"/>
              </p:ext>
            </p:extLst>
          </p:nvPr>
        </p:nvGraphicFramePr>
        <p:xfrm>
          <a:off x="414336" y="1656669"/>
          <a:ext cx="8210799" cy="38482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63" name="Worksheet" r:id="rId3" imgW="8924922" imgH="4238730" progId="Excel.Sheet.12">
                  <p:embed/>
                </p:oleObj>
              </mc:Choice>
              <mc:Fallback>
                <p:oleObj name="Worksheet" r:id="rId3" imgW="8924922" imgH="42387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38482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97969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508518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01: Subsecretaría del Interior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2 de 2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10628B2E-C919-4044-B518-EE4268709C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01208565"/>
              </p:ext>
            </p:extLst>
          </p:nvPr>
        </p:nvGraphicFramePr>
        <p:xfrm>
          <a:off x="414336" y="1556792"/>
          <a:ext cx="8210799" cy="35283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87" name="Worksheet" r:id="rId3" imgW="8924922" imgH="3781350" progId="Excel.Sheet.12">
                  <p:embed/>
                </p:oleObj>
              </mc:Choice>
              <mc:Fallback>
                <p:oleObj name="Worksheet" r:id="rId3" imgW="8924922" imgH="37813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556792"/>
                        <a:ext cx="8210799" cy="35283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374038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3573017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02: Red de Conectividad del Estado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AFB2B6D-90A9-4F3A-9688-B6755FE8FA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43637292"/>
              </p:ext>
            </p:extLst>
          </p:nvPr>
        </p:nvGraphicFramePr>
        <p:xfrm>
          <a:off x="414336" y="1656669"/>
          <a:ext cx="8210799" cy="19163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11" name="Worksheet" r:id="rId3" imgW="8924922" imgH="2028780" progId="Excel.Sheet.12">
                  <p:embed/>
                </p:oleObj>
              </mc:Choice>
              <mc:Fallback>
                <p:oleObj name="Worksheet" r:id="rId3" imgW="8924922" imgH="20287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191634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145928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342900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03: Fondo Social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66EE9F0-74F0-4F6D-8AD1-073F1AF0836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9678240"/>
              </p:ext>
            </p:extLst>
          </p:nvPr>
        </p:nvGraphicFramePr>
        <p:xfrm>
          <a:off x="386996" y="1656668"/>
          <a:ext cx="8229600" cy="17723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35" name="Worksheet" r:id="rId3" imgW="8924922" imgH="1838430" progId="Excel.Sheet.12">
                  <p:embed/>
                </p:oleObj>
              </mc:Choice>
              <mc:Fallback>
                <p:oleObj name="Worksheet" r:id="rId3" imgW="8924922" imgH="18384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86996" y="1656668"/>
                        <a:ext cx="8229600" cy="17723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131278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4941168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10, Programa 04: Bomberos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B02AA9BA-A3E4-4887-9781-9022B052F4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8150278"/>
              </p:ext>
            </p:extLst>
          </p:nvPr>
        </p:nvGraphicFramePr>
        <p:xfrm>
          <a:off x="414336" y="1656669"/>
          <a:ext cx="8210799" cy="3284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659" name="Worksheet" r:id="rId3" imgW="8924922" imgH="3819420" progId="Excel.Sheet.12">
                  <p:embed/>
                </p:oleObj>
              </mc:Choice>
              <mc:Fallback>
                <p:oleObj name="Worksheet" r:id="rId3" imgW="8924922" imgH="381942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3284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75571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49738" y="4869159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25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1 de 2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823B91EB-4985-4F4B-9EF4-954587F7AA3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0328628"/>
              </p:ext>
            </p:extLst>
          </p:nvPr>
        </p:nvGraphicFramePr>
        <p:xfrm>
          <a:off x="449739" y="1868116"/>
          <a:ext cx="8166086" cy="300104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682" name="Worksheet" r:id="rId3" imgW="9001100" imgH="3552930" progId="Excel.Sheet.12">
                  <p:embed/>
                </p:oleObj>
              </mc:Choice>
              <mc:Fallback>
                <p:oleObj name="Worksheet" r:id="rId3" imgW="9001100" imgH="355293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49739" y="1868116"/>
                        <a:ext cx="8166086" cy="300104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37284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18725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26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					</a:t>
            </a:r>
            <a:r>
              <a:rPr lang="es-CL" sz="1600" b="1" i="1" dirty="0">
                <a:latin typeface="+mn-lt"/>
                <a:ea typeface="Verdana" pitchFamily="34" charset="0"/>
                <a:cs typeface="Verdana" pitchFamily="34" charset="0"/>
              </a:rPr>
              <a:t>… 2 de 2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0F922DF-9F45-46FF-ACBF-41220293FBC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2885570"/>
              </p:ext>
            </p:extLst>
          </p:nvPr>
        </p:nvGraphicFramePr>
        <p:xfrm>
          <a:off x="467544" y="1656669"/>
          <a:ext cx="8157591" cy="35305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06" name="Worksheet" r:id="rId3" imgW="9001100" imgH="3743280" progId="Excel.Sheet.12">
                  <p:embed/>
                </p:oleObj>
              </mc:Choice>
              <mc:Fallback>
                <p:oleObj name="Worksheet" r:id="rId3" imgW="9001100" imgH="37432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67544" y="1656669"/>
                        <a:ext cx="8157591" cy="35305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96580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28625" y="3502964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27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31, Programa 01: Carabineros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dólares americanos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32F34F5-EC7C-45D5-98B0-C7F4CB346F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2168976"/>
              </p:ext>
            </p:extLst>
          </p:nvPr>
        </p:nvGraphicFramePr>
        <p:xfrm>
          <a:off x="414336" y="1656669"/>
          <a:ext cx="8210799" cy="18462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02" name="Worksheet" r:id="rId3" imgW="9001100" imgH="2028780" progId="Excel.Sheet.12">
                  <p:embed/>
                </p:oleObj>
              </mc:Choice>
              <mc:Fallback>
                <p:oleObj name="Worksheet" r:id="rId3" imgW="9001100" imgH="202878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9"/>
                        <a:ext cx="8210799" cy="18462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386130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3861048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28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32, Programa 01: Hospital de Carabineros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6781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360B360C-209C-4069-9971-6B475650A79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1424249"/>
              </p:ext>
            </p:extLst>
          </p:nvPr>
        </p:nvGraphicFramePr>
        <p:xfrm>
          <a:off x="414336" y="1656668"/>
          <a:ext cx="8232045" cy="22043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6" name="Worksheet" r:id="rId3" imgW="8210421" imgH="2409750" progId="Excel.Sheet.12">
                  <p:embed/>
                </p:oleObj>
              </mc:Choice>
              <mc:Fallback>
                <p:oleObj name="Worksheet" r:id="rId3" imgW="8210421" imgH="24097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32045" cy="22043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52385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9690" y="5949280"/>
            <a:ext cx="8406135" cy="3426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29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33, Programa 01: Policía de Investigaciones de Chile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  <a:endParaRPr lang="es-CL" sz="1600" b="1" i="1" dirty="0">
              <a:latin typeface="+mn-lt"/>
              <a:ea typeface="Verdana" pitchFamily="34" charset="0"/>
              <a:cs typeface="Verdana" pitchFamily="34" charset="0"/>
            </a:endParaRP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CA5DFE22-F396-4BEC-8B8F-2E3FA559270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0713601"/>
              </p:ext>
            </p:extLst>
          </p:nvPr>
        </p:nvGraphicFramePr>
        <p:xfrm>
          <a:off x="414336" y="1656668"/>
          <a:ext cx="8210799" cy="429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0" name="Worksheet" r:id="rId3" imgW="8772567" imgH="4886460" progId="Excel.Sheet.12">
                  <p:embed/>
                </p:oleObj>
              </mc:Choice>
              <mc:Fallback>
                <p:oleObj name="Worksheet" r:id="rId3" imgW="8772567" imgH="48864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429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291216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386224" y="1268760"/>
            <a:ext cx="8229600" cy="5112568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Principales hallazgos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>
                <a:latin typeface="+mn-lt"/>
              </a:rPr>
              <a:t>Mientras que “transferencia de capital” es el único subtítulo que presenta reducciones en su presupuesto con un </a:t>
            </a:r>
            <a:r>
              <a:rPr lang="es-CL" sz="1600" b="1" dirty="0">
                <a:latin typeface="+mn-lt"/>
              </a:rPr>
              <a:t>10</a:t>
            </a:r>
            <a:r>
              <a:rPr lang="es-CL" sz="1600" b="1" dirty="0"/>
              <a:t>,7%</a:t>
            </a:r>
            <a:r>
              <a:rPr lang="es-CL" sz="1600" dirty="0"/>
              <a:t> ($68.143 millones)</a:t>
            </a:r>
            <a:r>
              <a:rPr lang="es-CL" sz="1600" dirty="0">
                <a:latin typeface="+mn-lt"/>
              </a:rPr>
              <a:t>.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/>
              <a:t>En cuanto a los programas, </a:t>
            </a:r>
            <a:r>
              <a:rPr lang="es-CL" sz="1600" b="1" dirty="0"/>
              <a:t>el 82% </a:t>
            </a:r>
            <a:r>
              <a:rPr lang="es-CL" sz="1600" dirty="0"/>
              <a:t>del presupuesto inicial, se concentra en la </a:t>
            </a:r>
            <a:r>
              <a:rPr lang="es-CL" sz="1600" b="1" dirty="0"/>
              <a:t>Subsecretaría de Desarrollo Regional y Administrativo, Carabineros de Chile </a:t>
            </a:r>
            <a:r>
              <a:rPr lang="es-CL" sz="1600" dirty="0"/>
              <a:t>y </a:t>
            </a:r>
            <a:r>
              <a:rPr lang="es-CL" sz="1600" b="1" dirty="0"/>
              <a:t>los Gobiernos Regionales</a:t>
            </a:r>
            <a:r>
              <a:rPr lang="es-CL" sz="1600" dirty="0"/>
              <a:t> (que representan a su vez el 19%, 31% y 32% respectivamente), los que al mes de agosto alcanzaron niveles de ejecución de </a:t>
            </a:r>
            <a:r>
              <a:rPr lang="es-CL" sz="1600" b="1" dirty="0"/>
              <a:t>53,4%, 66,5% y 59,8% respectivamente</a:t>
            </a:r>
            <a:r>
              <a:rPr lang="es-CL" sz="1600" dirty="0"/>
              <a:t>, todos calculados respecto al presupuesto vigente.</a:t>
            </a:r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/>
              <a:t>La </a:t>
            </a:r>
            <a:r>
              <a:rPr lang="es-CL" sz="1600" b="1" dirty="0"/>
              <a:t>Subsecretaría del Interior</a:t>
            </a:r>
            <a:r>
              <a:rPr lang="es-CL" sz="1600" dirty="0"/>
              <a:t> es el programa que presenta el </a:t>
            </a:r>
            <a:r>
              <a:rPr lang="es-CL" sz="1600" b="1" dirty="0"/>
              <a:t>mayor avance con un 102,8%</a:t>
            </a:r>
            <a:r>
              <a:rPr lang="es-CL" sz="1600" dirty="0"/>
              <a:t>, explicado por el nivel de gasto en las transferencias corrientes que al mes de agosto presenta una ejecución de </a:t>
            </a:r>
            <a:r>
              <a:rPr lang="es-CL" sz="1600" b="1" dirty="0"/>
              <a:t>111,6%, </a:t>
            </a:r>
            <a:r>
              <a:rPr lang="es-CL" sz="1600" dirty="0"/>
              <a:t>representando a su vez el 75,5% del presupuesto vigente de la Subsecretaría, </a:t>
            </a:r>
            <a:r>
              <a:rPr lang="es-CL" sz="1600" b="1" u="sng" dirty="0"/>
              <a:t>debido a los mayores incrementos derivados de las emergencias vividas en el país ($61.494 millones)</a:t>
            </a:r>
            <a:r>
              <a:rPr lang="es-CL" sz="1600" dirty="0"/>
              <a:t>.</a:t>
            </a:r>
            <a:endParaRPr lang="es-CL" sz="1600" b="1" u="sng" dirty="0"/>
          </a:p>
          <a:p>
            <a:pPr marL="342900" indent="-342900" algn="just">
              <a:spcBef>
                <a:spcPts val="1200"/>
              </a:spcBef>
              <a:spcAft>
                <a:spcPts val="1200"/>
              </a:spcAft>
              <a:buFont typeface="+mj-lt"/>
              <a:buAutoNum type="arabicPeriod" startAt="4"/>
            </a:pPr>
            <a:r>
              <a:rPr lang="es-CL" sz="1600" dirty="0"/>
              <a:t>Mientras que el </a:t>
            </a:r>
            <a:r>
              <a:rPr lang="es-CL" sz="1600" b="1" dirty="0"/>
              <a:t>Fondo Social </a:t>
            </a:r>
            <a:r>
              <a:rPr lang="es-CL" sz="1600" dirty="0"/>
              <a:t>es el que presenta la </a:t>
            </a:r>
            <a:r>
              <a:rPr lang="es-CL" sz="1600" b="1" dirty="0"/>
              <a:t>ejecución menor, manteniendo el gasto de 5,4%</a:t>
            </a:r>
            <a:r>
              <a:rPr lang="es-CL" sz="1600" dirty="0"/>
              <a:t>.</a:t>
            </a:r>
            <a:endParaRPr lang="es-CL" sz="1600" b="1" u="sng" dirty="0"/>
          </a:p>
        </p:txBody>
      </p:sp>
    </p:spTree>
    <p:extLst>
      <p:ext uri="{BB962C8B-B14F-4D97-AF65-F5344CB8AC3E}">
        <p14:creationId xmlns:p14="http://schemas.microsoft.com/office/powerpoint/2010/main" val="1443658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4797152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30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01, 02 y 03: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7046FB7-0617-4084-9A7F-4FFB2548D5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249332"/>
              </p:ext>
            </p:extLst>
          </p:nvPr>
        </p:nvGraphicFramePr>
        <p:xfrm>
          <a:off x="414336" y="1656668"/>
          <a:ext cx="8210799" cy="31404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4" name="Worksheet" r:id="rId3" imgW="8315232" imgH="3514860" progId="Excel.Sheet.12">
                  <p:embed/>
                </p:oleObj>
              </mc:Choice>
              <mc:Fallback>
                <p:oleObj name="Worksheet" r:id="rId3" imgW="8315232" imgH="35148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314048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182312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017765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31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01: Gastos de Funcionamiento Gobiernos Regionales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7F1B859E-5208-4DC6-9AF1-7657BD10A12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04692608"/>
              </p:ext>
            </p:extLst>
          </p:nvPr>
        </p:nvGraphicFramePr>
        <p:xfrm>
          <a:off x="414336" y="1868116"/>
          <a:ext cx="8210799" cy="314964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Worksheet" r:id="rId3" imgW="8315232" imgH="3514860" progId="Excel.Sheet.12">
                  <p:embed/>
                </p:oleObj>
              </mc:Choice>
              <mc:Fallback>
                <p:oleObj name="Worksheet" r:id="rId3" imgW="8315232" imgH="35148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68116"/>
                        <a:ext cx="8210799" cy="314964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7940850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95535" y="4941169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32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02 y 03: Inversión Regional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95535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533848B1-08AF-4E3C-A002-0FD6E0C2E3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54589"/>
              </p:ext>
            </p:extLst>
          </p:nvPr>
        </p:nvGraphicFramePr>
        <p:xfrm>
          <a:off x="414336" y="1656668"/>
          <a:ext cx="8210799" cy="3284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2" name="Worksheet" r:id="rId3" imgW="8315232" imgH="3514860" progId="Excel.Sheet.12">
                  <p:embed/>
                </p:oleObj>
              </mc:Choice>
              <mc:Fallback>
                <p:oleObj name="Worksheet" r:id="rId3" imgW="8315232" imgH="35148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56668"/>
                        <a:ext cx="8210799" cy="3284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122883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89641" y="617886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33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% Ejecución Presupuestaria de Gastos Acumulada al Mes de Agosto 2016 - 2017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Capítulos 61 al 75, Programa 02 y 03: Inversión Regional</a:t>
            </a:r>
          </a:p>
        </p:txBody>
      </p:sp>
      <p:sp>
        <p:nvSpPr>
          <p:cNvPr id="7" name="1 Título">
            <a:extLst>
              <a:ext uri="{FF2B5EF4-FFF2-40B4-BE49-F238E27FC236}">
                <a16:creationId xmlns:a16="http://schemas.microsoft.com/office/drawing/2014/main" id="{504ED3D3-87AF-4353-BD51-9241A0D68508}"/>
              </a:ext>
            </a:extLst>
          </p:cNvPr>
          <p:cNvSpPr txBox="1">
            <a:spLocks/>
          </p:cNvSpPr>
          <p:nvPr/>
        </p:nvSpPr>
        <p:spPr>
          <a:xfrm>
            <a:off x="389453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Comportamiento de la Ejecución Presupuestaria de los GORES a </a:t>
            </a:r>
            <a:r>
              <a:rPr lang="es-CL" sz="1600" b="1" dirty="0">
                <a:ea typeface="Verdana" pitchFamily="34" charset="0"/>
                <a:cs typeface="Verdana" pitchFamily="34" charset="0"/>
              </a:rPr>
              <a:t>Julio</a:t>
            </a:r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 de 2016 - 2017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F6A33162-25EE-4601-95D6-BB5E13A15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9977" y="1988213"/>
            <a:ext cx="7108552" cy="3859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18013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7" y="443711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4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7" y="1199372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B7B36DCF-4EB8-48D8-B24A-217FF99A8EB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923586"/>
              </p:ext>
            </p:extLst>
          </p:nvPr>
        </p:nvGraphicFramePr>
        <p:xfrm>
          <a:off x="414338" y="1654712"/>
          <a:ext cx="8229599" cy="27823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0" name="Worksheet" r:id="rId3" imgW="8315232" imgH="2981340" progId="Excel.Sheet.12">
                  <p:embed/>
                </p:oleObj>
              </mc:Choice>
              <mc:Fallback>
                <p:oleObj name="Worksheet" r:id="rId3" imgW="8315232" imgH="29813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8" y="1654712"/>
                        <a:ext cx="8229599" cy="27823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248126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8" y="548680"/>
            <a:ext cx="8210798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Ministerio del Interior y Seguridad Pública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7" y="4509120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DIPRES.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510338" y="6309320"/>
            <a:ext cx="2133600" cy="365125"/>
          </a:xfrm>
        </p:spPr>
        <p:txBody>
          <a:bodyPr/>
          <a:lstStyle/>
          <a:p>
            <a:fld id="{66452F03-F775-4AB4-A3E9-A5A78C748C69}" type="slidenum">
              <a:rPr lang="es-CL" smtClean="0"/>
              <a:t>5</a:t>
            </a:fld>
            <a:endParaRPr lang="es-CL"/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86224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Comportamiento de la Ejecución Presupuestaria de la Partida 2016 - 2017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6CD6D47-6EE5-419B-A643-95DAC8588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224" y="1983757"/>
            <a:ext cx="4113768" cy="252028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48373764-D35A-4FEC-AA12-0C3A313BD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983757"/>
            <a:ext cx="3971816" cy="252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92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14336" y="548680"/>
            <a:ext cx="8210799" cy="652648"/>
          </a:xfr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/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Ejecución Presupuestaria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de Gastos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 Acumulada al mes de </a:t>
            </a: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Agosto </a:t>
            </a: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de 2017 </a:t>
            </a:r>
            <a:b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rPr>
              <a:t>Partida 05, Resumen por Capítulos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6</a:t>
            </a:fld>
            <a:endParaRPr lang="es-CL"/>
          </a:p>
        </p:txBody>
      </p:sp>
      <p:sp>
        <p:nvSpPr>
          <p:cNvPr id="8" name="3 Marcador de pie de página"/>
          <p:cNvSpPr txBox="1">
            <a:spLocks/>
          </p:cNvSpPr>
          <p:nvPr/>
        </p:nvSpPr>
        <p:spPr>
          <a:xfrm>
            <a:off x="414336" y="6173787"/>
            <a:ext cx="8406135" cy="365125"/>
          </a:xfrm>
          <a:prstGeom prst="rect">
            <a:avLst/>
          </a:prstGeom>
        </p:spPr>
        <p:txBody>
          <a:bodyPr/>
          <a:lstStyle>
            <a:defPPr>
              <a:defRPr lang="es-C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3" name="Objeto 2">
            <a:extLst>
              <a:ext uri="{FF2B5EF4-FFF2-40B4-BE49-F238E27FC236}">
                <a16:creationId xmlns:a16="http://schemas.microsoft.com/office/drawing/2014/main" id="{C4B9A014-231E-406D-B450-52626322317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6385490"/>
              </p:ext>
            </p:extLst>
          </p:nvPr>
        </p:nvGraphicFramePr>
        <p:xfrm>
          <a:off x="414336" y="1656667"/>
          <a:ext cx="8229600" cy="4517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755" name="Worksheet" r:id="rId4" imgW="10344201" imgH="4695840" progId="Excel.Sheet.12">
                  <p:embed/>
                </p:oleObj>
              </mc:Choice>
              <mc:Fallback>
                <p:oleObj name="Worksheet" r:id="rId4" imgW="10344201" imgH="469584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4336" y="1656667"/>
                        <a:ext cx="8229600" cy="4517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8714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323528" y="644825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7</a:t>
            </a:fld>
            <a:endParaRPr lang="es-CL"/>
          </a:p>
        </p:txBody>
      </p:sp>
      <p:sp>
        <p:nvSpPr>
          <p:cNvPr id="7" name="1 Título"/>
          <p:cNvSpPr txBox="1">
            <a:spLocks/>
          </p:cNvSpPr>
          <p:nvPr/>
        </p:nvSpPr>
        <p:spPr>
          <a:xfrm>
            <a:off x="414336" y="548679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01, Programa 01: Servicio de Gobierno Interior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>
          <a:xfrm>
            <a:off x="386224" y="1196752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6" name="Objeto 5">
            <a:extLst>
              <a:ext uri="{FF2B5EF4-FFF2-40B4-BE49-F238E27FC236}">
                <a16:creationId xmlns:a16="http://schemas.microsoft.com/office/drawing/2014/main" id="{0CEA32E6-7547-41A6-A32F-25E9548A481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4871099"/>
              </p:ext>
            </p:extLst>
          </p:nvPr>
        </p:nvGraphicFramePr>
        <p:xfrm>
          <a:off x="414337" y="1652092"/>
          <a:ext cx="8201488" cy="47961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9" name="Worksheet" r:id="rId3" imgW="8210421" imgH="6524550" progId="Excel.Sheet.12">
                  <p:embed/>
                </p:oleObj>
              </mc:Choice>
              <mc:Fallback>
                <p:oleObj name="Worksheet" r:id="rId3" imgW="8210421" imgH="65245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7" y="1652092"/>
                        <a:ext cx="8201488" cy="47961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273201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14336" y="5301209"/>
            <a:ext cx="8406135" cy="365125"/>
          </a:xfrm>
        </p:spPr>
        <p:txBody>
          <a:bodyPr/>
          <a:lstStyle/>
          <a:p>
            <a:r>
              <a:rPr lang="es-CL" sz="1100" b="1" dirty="0"/>
              <a:t>Fuente</a:t>
            </a:r>
            <a:r>
              <a:rPr lang="es-CL" sz="110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8</a:t>
            </a:fld>
            <a:endParaRPr lang="es-CL" dirty="0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548680"/>
            <a:ext cx="8210799" cy="652648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04, Programa 01: Oficina Nacional de Emergencia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386224" y="1201328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F4E633BF-337F-481A-9E73-AC957140E4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27738394"/>
              </p:ext>
            </p:extLst>
          </p:nvPr>
        </p:nvGraphicFramePr>
        <p:xfrm>
          <a:off x="414336" y="1628800"/>
          <a:ext cx="8210799" cy="367240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7" name="Worksheet" r:id="rId3" imgW="8420044" imgH="3857760" progId="Excel.Sheet.12">
                  <p:embed/>
                </p:oleObj>
              </mc:Choice>
              <mc:Fallback>
                <p:oleObj name="Worksheet" r:id="rId3" imgW="8420044" imgH="385776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628800"/>
                        <a:ext cx="8210799" cy="367240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775422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78469" y="6448251"/>
            <a:ext cx="8406135" cy="365125"/>
          </a:xfrm>
        </p:spPr>
        <p:txBody>
          <a:bodyPr/>
          <a:lstStyle/>
          <a:p>
            <a:r>
              <a:rPr lang="es-CL" sz="1050" b="1" dirty="0"/>
              <a:t>Fuente</a:t>
            </a:r>
            <a:r>
              <a:rPr lang="es-CL" sz="1050" dirty="0"/>
              <a:t>: Elaboración propia en base  a Informes de ejecución presupuestaria mensual de DIPRES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452F03-F775-4AB4-A3E9-A5A78C748C69}" type="slidenum">
              <a:rPr lang="es-CL" smtClean="0"/>
              <a:t>9</a:t>
            </a:fld>
            <a:endParaRPr lang="es-CL"/>
          </a:p>
        </p:txBody>
      </p:sp>
      <p:sp>
        <p:nvSpPr>
          <p:cNvPr id="6" name="1 Título"/>
          <p:cNvSpPr txBox="1">
            <a:spLocks/>
          </p:cNvSpPr>
          <p:nvPr/>
        </p:nvSpPr>
        <p:spPr>
          <a:xfrm>
            <a:off x="414336" y="483129"/>
            <a:ext cx="8210799" cy="92964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solidFill>
              <a:schemeClr val="bg1">
                <a:lumMod val="9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vert="horz" wrap="square" lIns="97701" tIns="48848" rIns="97701" bIns="48848" numCol="1" anchor="ctr" anchorCtr="0" compatLnSpc="1">
            <a:prstTxWarp prst="textNoShape">
              <a:avLst/>
            </a:prstTxWarp>
            <a:sp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733425" fontAlgn="base">
              <a:spcAft>
                <a:spcPct val="0"/>
              </a:spcAft>
            </a:pP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Ejecución Presupuestaria de Gastos Acumulada al Mes de Agosto de 2017 </a:t>
            </a:r>
            <a:b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</a:br>
            <a:r>
              <a:rPr lang="es-CL" sz="1800" b="1" dirty="0">
                <a:solidFill>
                  <a:schemeClr val="tx1"/>
                </a:solidFill>
                <a:ea typeface="Verdana" pitchFamily="34" charset="0"/>
                <a:cs typeface="Verdana" pitchFamily="34" charset="0"/>
              </a:rPr>
              <a:t>Partida 05, Capítulo 05, Programa 01: Subsecretaría de Desarrollo Regional y Administrativo</a:t>
            </a: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414336" y="1412776"/>
            <a:ext cx="8229600" cy="45534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L" sz="1600" b="1" dirty="0">
                <a:latin typeface="+mn-lt"/>
                <a:ea typeface="Verdana" pitchFamily="34" charset="0"/>
                <a:cs typeface="Verdana" pitchFamily="34" charset="0"/>
              </a:rPr>
              <a:t>en miles de pesos 2017</a:t>
            </a:r>
          </a:p>
        </p:txBody>
      </p:sp>
      <p:graphicFrame>
        <p:nvGraphicFramePr>
          <p:cNvPr id="2" name="Objeto 1">
            <a:extLst>
              <a:ext uri="{FF2B5EF4-FFF2-40B4-BE49-F238E27FC236}">
                <a16:creationId xmlns:a16="http://schemas.microsoft.com/office/drawing/2014/main" id="{24AE51F4-D6A9-4218-BCAD-C32222AC05D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68642098"/>
              </p:ext>
            </p:extLst>
          </p:nvPr>
        </p:nvGraphicFramePr>
        <p:xfrm>
          <a:off x="414336" y="1868116"/>
          <a:ext cx="8229599" cy="457554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1" name="Worksheet" r:id="rId3" imgW="8725024" imgH="6029370" progId="Excel.Sheet.12">
                  <p:embed/>
                </p:oleObj>
              </mc:Choice>
              <mc:Fallback>
                <p:oleObj name="Worksheet" r:id="rId3" imgW="8725024" imgH="602937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14336" y="1868116"/>
                        <a:ext cx="8229599" cy="457554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61125306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3002</TotalTime>
  <Words>1398</Words>
  <Application>Microsoft Office PowerPoint</Application>
  <PresentationFormat>Presentación en pantalla (4:3)</PresentationFormat>
  <Paragraphs>138</Paragraphs>
  <Slides>33</Slides>
  <Notes>1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33</vt:i4>
      </vt:variant>
    </vt:vector>
  </HeadingPairs>
  <TitlesOfParts>
    <vt:vector size="42" baseType="lpstr">
      <vt:lpstr>Andalus</vt:lpstr>
      <vt:lpstr>Arial</vt:lpstr>
      <vt:lpstr>Calibri</vt:lpstr>
      <vt:lpstr>Times New Roman</vt:lpstr>
      <vt:lpstr>Verdana</vt:lpstr>
      <vt:lpstr>1_Tema de Office</vt:lpstr>
      <vt:lpstr>Tema de Office</vt:lpstr>
      <vt:lpstr>Imagen de mapa de bits</vt:lpstr>
      <vt:lpstr>Worksheet</vt:lpstr>
      <vt:lpstr>EJECUCIÓN PRESUPUESTARIA DE GASTOS ACUMULADA al mes de Agosto de 2017 Partida 05: MINISTERIO DEL INTERIOR Y SEGURIDAD PÚBLICA</vt:lpstr>
      <vt:lpstr>Ejecución Presupuestaria de Gastos Acumulada al Mes de Agosto de 2017  Ministerio del Interior y Seguridad Pública</vt:lpstr>
      <vt:lpstr>Ejecución Presupuestaria de Gastos Acumulada al Mes de Agosto de 2017  Ministerio del Interior y Seguridad Pública</vt:lpstr>
      <vt:lpstr>Ejecución Presupuestaria de Gastos Acumulada al Mes de Agosto de 2017  Ministerio del Interior y Seguridad Pública</vt:lpstr>
      <vt:lpstr>Ejecución Presupuestaria de Gastos Acumulada al Mes de Agosto de 2017  Ministerio del Interior y Seguridad Pública</vt:lpstr>
      <vt:lpstr>Ejecución Presupuestaria de Gastos Acumulada al mes de Agosto de 2017  Partida 05, Resumen por Capítulos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>Hewlett-Packard Company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PRESUPUESTO1</dc:creator>
  <cp:lastModifiedBy>rodrigo ruiz</cp:lastModifiedBy>
  <cp:revision>172</cp:revision>
  <cp:lastPrinted>2017-06-20T21:34:02Z</cp:lastPrinted>
  <dcterms:created xsi:type="dcterms:W3CDTF">2016-06-23T13:38:47Z</dcterms:created>
  <dcterms:modified xsi:type="dcterms:W3CDTF">2017-11-02T18:37:10Z</dcterms:modified>
</cp:coreProperties>
</file>