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Adm.'!$Y$32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333333333333333E-2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Adm.'!$Z$31:$AG$31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Adm.'!$Z$32:$AG$32</c:f>
              <c:numCache>
                <c:formatCode>0.0%</c:formatCode>
                <c:ptCount val="8"/>
                <c:pt idx="0">
                  <c:v>9.5475404293442631E-2</c:v>
                </c:pt>
                <c:pt idx="1">
                  <c:v>6.5899168960354984E-2</c:v>
                </c:pt>
                <c:pt idx="2">
                  <c:v>8.1531030835434115E-2</c:v>
                </c:pt>
                <c:pt idx="3">
                  <c:v>0.12256998333693025</c:v>
                </c:pt>
                <c:pt idx="4">
                  <c:v>7.2707203091704795E-2</c:v>
                </c:pt>
                <c:pt idx="5">
                  <c:v>0.11284843240615068</c:v>
                </c:pt>
                <c:pt idx="6">
                  <c:v>6.9138380919469375E-2</c:v>
                </c:pt>
                <c:pt idx="7">
                  <c:v>8.8023021202567026E-2</c:v>
                </c:pt>
              </c:numCache>
            </c:numRef>
          </c:val>
        </c:ser>
        <c:ser>
          <c:idx val="1"/>
          <c:order val="1"/>
          <c:tx>
            <c:strRef>
              <c:f>'Sec. y Adm.'!$Y$33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-1.777777777777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Adm.'!$Z$31:$AG$31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Adm.'!$Z$33:$AG$33</c:f>
              <c:numCache>
                <c:formatCode>0.0%</c:formatCode>
                <c:ptCount val="8"/>
                <c:pt idx="0">
                  <c:v>8.9476123568950225E-2</c:v>
                </c:pt>
                <c:pt idx="1">
                  <c:v>6.5707699884118176E-2</c:v>
                </c:pt>
                <c:pt idx="2">
                  <c:v>8.8794923058209005E-2</c:v>
                </c:pt>
                <c:pt idx="3">
                  <c:v>9.8165361160999665E-2</c:v>
                </c:pt>
                <c:pt idx="4">
                  <c:v>7.4415448730846517E-2</c:v>
                </c:pt>
                <c:pt idx="5">
                  <c:v>0.11269595836604338</c:v>
                </c:pt>
                <c:pt idx="6">
                  <c:v>7.4735427038661553E-2</c:v>
                </c:pt>
                <c:pt idx="7">
                  <c:v>8.8067096043985035E-2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695424"/>
        <c:axId val="100725888"/>
      </c:barChart>
      <c:catAx>
        <c:axId val="1006954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0725888"/>
        <c:crosses val="autoZero"/>
        <c:auto val="1"/>
        <c:lblAlgn val="ctr"/>
        <c:lblOffset val="100"/>
        <c:noMultiLvlLbl val="0"/>
      </c:catAx>
      <c:valAx>
        <c:axId val="1007258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06954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4273600174978127"/>
          <c:y val="8.444444444444444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9.3788976377952762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Adm.'!$AL$32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809E-3"/>
                  <c:y val="-7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555555555552E-2"/>
                  <c:y val="-5.7777777777777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444444444444445E-2"/>
                  <c:y val="-3.99999999999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Adm.'!$AM$31:$AT$31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Adm.'!$AM$32:$AT$32</c:f>
              <c:numCache>
                <c:formatCode>0.0%</c:formatCode>
                <c:ptCount val="8"/>
                <c:pt idx="0">
                  <c:v>9.5475404293442631E-2</c:v>
                </c:pt>
                <c:pt idx="1">
                  <c:v>0.16137457325379762</c:v>
                </c:pt>
                <c:pt idx="2">
                  <c:v>0.24290560408923173</c:v>
                </c:pt>
                <c:pt idx="3">
                  <c:v>0.36547558742616199</c:v>
                </c:pt>
                <c:pt idx="4">
                  <c:v>0.43818279051786679</c:v>
                </c:pt>
                <c:pt idx="5">
                  <c:v>0.55103122292401741</c:v>
                </c:pt>
                <c:pt idx="6">
                  <c:v>0.62016960384348685</c:v>
                </c:pt>
                <c:pt idx="7">
                  <c:v>0.70819262504605385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Adm.'!$AL$33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3888670166229222E-2"/>
                  <c:y val="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Adm.'!$AM$31:$AT$31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Adm.'!$AM$33:$AT$33</c:f>
              <c:numCache>
                <c:formatCode>0.0%</c:formatCode>
                <c:ptCount val="8"/>
                <c:pt idx="0">
                  <c:v>8.9476123568950225E-2</c:v>
                </c:pt>
                <c:pt idx="1">
                  <c:v>0.15518382345306841</c:v>
                </c:pt>
                <c:pt idx="2">
                  <c:v>0.24397874651127741</c:v>
                </c:pt>
                <c:pt idx="3">
                  <c:v>0.3421441076722771</c:v>
                </c:pt>
                <c:pt idx="4">
                  <c:v>0.41655955640312359</c:v>
                </c:pt>
                <c:pt idx="5">
                  <c:v>0.52925551476916699</c:v>
                </c:pt>
                <c:pt idx="6">
                  <c:v>0.60399094180782853</c:v>
                </c:pt>
                <c:pt idx="7">
                  <c:v>0.69205803785181352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90656"/>
        <c:axId val="43618688"/>
      </c:lineChart>
      <c:catAx>
        <c:axId val="40790656"/>
        <c:scaling>
          <c:orientation val="minMax"/>
        </c:scaling>
        <c:delete val="0"/>
        <c:axPos val="b"/>
        <c:majorTickMark val="out"/>
        <c:minorTickMark val="none"/>
        <c:tickLblPos val="nextTo"/>
        <c:crossAx val="43618688"/>
        <c:crosses val="autoZero"/>
        <c:auto val="1"/>
        <c:lblAlgn val="ctr"/>
        <c:lblOffset val="100"/>
        <c:noMultiLvlLbl val="0"/>
      </c:catAx>
      <c:valAx>
        <c:axId val="436186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07906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3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4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Agosto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Agosto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la Partida en el </a:t>
            </a:r>
            <a:r>
              <a:rPr lang="es-CL" sz="1600" dirty="0"/>
              <a:t>mes de </a:t>
            </a:r>
            <a:r>
              <a:rPr lang="es-CL" sz="1600" dirty="0" smtClean="0"/>
              <a:t>agosto fue de $6.446 millones, equivalente a un 8,8%, similar al ejecutado en igual fecha del año anterior. 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$50.658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69,2% de ejecución respecto 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</a:t>
            </a:r>
            <a:r>
              <a:rPr lang="es-CL" sz="1600" dirty="0" smtClean="0"/>
              <a:t>21 </a:t>
            </a:r>
            <a:r>
              <a:rPr lang="es-CL" sz="1600" dirty="0"/>
              <a:t>Gasto </a:t>
            </a:r>
            <a:r>
              <a:rPr lang="es-CL" sz="1600" dirty="0" smtClean="0"/>
              <a:t>en Personal representa el 65% de los recursos de Contraloría General de la República</a:t>
            </a:r>
            <a:r>
              <a:rPr lang="es-CL" sz="1600" b="1" dirty="0" smtClean="0"/>
              <a:t>, y registra una ejecución de 73%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$2.880 millones y presenta un avance de </a:t>
            </a:r>
            <a:r>
              <a:rPr lang="es-CL" sz="1600" b="1" dirty="0" smtClean="0"/>
              <a:t>2,7%</a:t>
            </a:r>
            <a:r>
              <a:rPr lang="es-CL" sz="1600" dirty="0" smtClean="0"/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</a:t>
            </a:r>
            <a:r>
              <a:rPr lang="es-MX" sz="1600" smtClean="0"/>
              <a:t>un </a:t>
            </a:r>
            <a:r>
              <a:rPr lang="es-MX" sz="1600" smtClean="0"/>
              <a:t>55,7% </a:t>
            </a:r>
            <a:r>
              <a:rPr lang="es-MX" sz="1600" dirty="0" smtClean="0"/>
              <a:t>de ejecución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</a:t>
            </a:r>
            <a:r>
              <a:rPr lang="es-MX" sz="1600" b="1" dirty="0" smtClean="0"/>
              <a:t>el presupuesto inicial se suplementó en $12.698 millones </a:t>
            </a:r>
            <a:r>
              <a:rPr lang="es-MX" sz="1600" dirty="0" smtClean="0"/>
              <a:t>destinados a: $1.954 millones para deuda flotante proveniente de operaciones del año anterior, $874 millones para Edificios, $75 millones para Mobiliario,  $275 millones para Bienes y Servicios de Consumo, $77 millones para proyectos de inversión, y $9.441 millones para gasto en Personal.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10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408950"/>
              </p:ext>
            </p:extLst>
          </p:nvPr>
        </p:nvGraphicFramePr>
        <p:xfrm>
          <a:off x="457200" y="1772815"/>
          <a:ext cx="4258816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415282"/>
              </p:ext>
            </p:extLst>
          </p:nvPr>
        </p:nvGraphicFramePr>
        <p:xfrm>
          <a:off x="4716016" y="1772816"/>
          <a:ext cx="425216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053341"/>
              </p:ext>
            </p:extLst>
          </p:nvPr>
        </p:nvGraphicFramePr>
        <p:xfrm>
          <a:off x="557213" y="2414588"/>
          <a:ext cx="80295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Hoja de cálculo" r:id="rId4" imgW="8029702" imgH="2028780" progId="Excel.Sheet.12">
                  <p:embed/>
                </p:oleObj>
              </mc:Choice>
              <mc:Fallback>
                <p:oleObj name="Hoja de cálculo" r:id="rId4" imgW="802970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7213" y="2414588"/>
                        <a:ext cx="80295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5346" y="638132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93589"/>
              </p:ext>
            </p:extLst>
          </p:nvPr>
        </p:nvGraphicFramePr>
        <p:xfrm>
          <a:off x="652585" y="1250882"/>
          <a:ext cx="77343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Hoja de cálculo" r:id="rId4" imgW="7734176" imgH="4800600" progId="Excel.Sheet.12">
                  <p:embed/>
                </p:oleObj>
              </mc:Choice>
              <mc:Fallback>
                <p:oleObj name="Hoja de cálculo" r:id="rId4" imgW="7734176" imgH="4800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585" y="1250882"/>
                        <a:ext cx="7734300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389</Words>
  <Application>Microsoft Office PowerPoint</Application>
  <PresentationFormat>Presentación en pantalla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</vt:lpstr>
      <vt:lpstr>EJECUCIÓN PRESUPUESTARIA DE GASTOS ACUMULADA al mes de Agosto de 2017 Partida 04: CONTRALORÍA GENERAL DE LA REPÚBLICA</vt:lpstr>
      <vt:lpstr>Ejecución Presupuestaria de Gastos Acumulada al mes de Agosto de 2017  Contraloría General de la República</vt:lpstr>
      <vt:lpstr>Ejecución Presupuestaria de Gastos Acumulada al mes de Agosto de 2017  Contraloría General de la República</vt:lpstr>
      <vt:lpstr>Ejecución Presupuestaria de Gastos Acumulada al mes de Agosto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152</cp:revision>
  <cp:lastPrinted>2016-10-11T11:56:42Z</cp:lastPrinted>
  <dcterms:created xsi:type="dcterms:W3CDTF">2016-06-23T13:38:47Z</dcterms:created>
  <dcterms:modified xsi:type="dcterms:W3CDTF">2017-12-05T22:10:34Z</dcterms:modified>
</cp:coreProperties>
</file>