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  <p:sldMasterId id="2147483672" r:id="rId3"/>
  </p:sldMasterIdLst>
  <p:notesMasterIdLst>
    <p:notesMasterId r:id="rId24"/>
  </p:notesMasterIdLst>
  <p:handoutMasterIdLst>
    <p:handoutMasterId r:id="rId25"/>
  </p:handoutMasterIdLst>
  <p:sldIdLst>
    <p:sldId id="256" r:id="rId4"/>
    <p:sldId id="298" r:id="rId5"/>
    <p:sldId id="308" r:id="rId6"/>
    <p:sldId id="304" r:id="rId7"/>
    <p:sldId id="264" r:id="rId8"/>
    <p:sldId id="263" r:id="rId9"/>
    <p:sldId id="265" r:id="rId10"/>
    <p:sldId id="267" r:id="rId11"/>
    <p:sldId id="301" r:id="rId12"/>
    <p:sldId id="302" r:id="rId13"/>
    <p:sldId id="305" r:id="rId14"/>
    <p:sldId id="303" r:id="rId15"/>
    <p:sldId id="268" r:id="rId16"/>
    <p:sldId id="306" r:id="rId17"/>
    <p:sldId id="307" r:id="rId18"/>
    <p:sldId id="271" r:id="rId19"/>
    <p:sldId id="273" r:id="rId20"/>
    <p:sldId id="274" r:id="rId21"/>
    <p:sldId id="276" r:id="rId22"/>
    <p:sldId id="275" r:id="rId23"/>
  </p:sldIdLst>
  <p:sldSz cx="9144000" cy="6858000" type="screen4x3"/>
  <p:notesSz cx="7010400" cy="9236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09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994" autoAdjust="0"/>
    <p:restoredTop sz="93250" autoAdjust="0"/>
  </p:normalViewPr>
  <p:slideViewPr>
    <p:cSldViewPr>
      <p:cViewPr varScale="1">
        <p:scale>
          <a:sx n="74" d="100"/>
          <a:sy n="74" d="100"/>
        </p:scale>
        <p:origin x="1494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09"/>
        <p:guide pos="220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theme" Target="theme/theme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viewProps" Target="viewProps.xml"/><Relationship Id="rId30" Type="http://schemas.microsoft.com/office/2015/10/relationships/revisionInfo" Target="revisionInfo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5" y="0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970943" y="0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03-07-2017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5" y="8772668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970943" y="8772668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5" y="0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970943" y="0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03-07-2017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5388" y="692150"/>
            <a:ext cx="4619625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759" tIns="45879" rIns="91759" bIns="45879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1040" y="4387136"/>
            <a:ext cx="5608320" cy="4156234"/>
          </a:xfrm>
          <a:prstGeom prst="rect">
            <a:avLst/>
          </a:prstGeom>
        </p:spPr>
        <p:txBody>
          <a:bodyPr vert="horz" lIns="91759" tIns="45879" rIns="91759" bIns="45879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5" y="8772668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970943" y="8772668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03-07-2017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03-07-2017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03-07-2017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03-07-2017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03-07-2017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03-07-2017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03-07-2017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03-07-2017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03-07-2017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03-07-2017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03-07-2017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03-07-2017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03-07-2017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03-07-2017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03-07-2017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03-07-2017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418888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03-07-2017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115675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03-07-2017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618091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03-07-2017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183894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03-07-2017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059900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03-07-2017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060345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03-07-2017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05348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03-07-2017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03-07-2017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901865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03-07-2017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929695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03-07-2017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41218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03-07-2017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06862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03-07-2017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03-07-2017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03-07-2017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03-07-2017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03-07-2017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03-07-2017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vmlDrawing" Target="../drawings/vmlDrawing2.v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oleObject" Target="../embeddings/oleObject2.bin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vmlDrawing" Target="../drawings/vmlDrawing3.v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oleObject" Target="../embeddings/oleObject3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03-07-2017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88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03-07-2017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702727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596557328"/>
              </p:ext>
            </p:extLst>
          </p:nvPr>
        </p:nvGraphicFramePr>
        <p:xfrm>
          <a:off x="6012160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21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11 Objeto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2160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516216" y="44624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03-07-2017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702727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s-CL" sz="700" b="1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559941965"/>
              </p:ext>
            </p:extLst>
          </p:nvPr>
        </p:nvGraphicFramePr>
        <p:xfrm>
          <a:off x="6012160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86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2160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516216" y="44624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2806065" algn="ctr"/>
                <a:tab pos="5612130" algn="r"/>
              </a:tabLst>
              <a:defRPr/>
            </a:pPr>
            <a:r>
              <a:rPr lang="es-CL" sz="2400" b="1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solidFill>
                <a:prstClr val="black"/>
              </a:solidFill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0707207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emf"/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emf"/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emf"/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emf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emf"/><Relationship Id="rId2" Type="http://schemas.openxmlformats.org/officeDocument/2006/relationships/image" Target="../media/image23.emf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5.emf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400" b="1" dirty="0">
                <a:latin typeface="+mn-lt"/>
              </a:rPr>
              <a:t>EJECUCIÓN PRESUPUESTARIA DE GASTOS ACUMULADA</a:t>
            </a:r>
            <a:br>
              <a:rPr lang="es-CL" sz="2400" b="1" dirty="0">
                <a:latin typeface="+mn-lt"/>
              </a:rPr>
            </a:br>
            <a:r>
              <a:rPr lang="es-CL" sz="2400" b="1" dirty="0">
                <a:latin typeface="+mn-lt"/>
              </a:rPr>
              <a:t>al mes de Abril de 2017</a:t>
            </a:r>
            <a:br>
              <a:rPr lang="es-CL" sz="2400" b="1" dirty="0">
                <a:latin typeface="+mn-lt"/>
              </a:rPr>
            </a:br>
            <a:r>
              <a:rPr lang="es-CL" sz="2400" b="1" dirty="0">
                <a:latin typeface="+mn-lt"/>
              </a:rPr>
              <a:t>Partida 50:</a:t>
            </a:r>
            <a:br>
              <a:rPr lang="es-CL" sz="2400" b="1" dirty="0">
                <a:latin typeface="+mn-lt"/>
              </a:rPr>
            </a:br>
            <a:r>
              <a:rPr lang="es-CL" sz="2400" b="1" dirty="0">
                <a:latin typeface="+mn-lt"/>
              </a:rPr>
              <a:t>TESORO PÚBLICO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Valparaíso, junio 2017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" name="4 CuadroTexto"/>
          <p:cNvSpPr txBox="1"/>
          <p:nvPr/>
        </p:nvSpPr>
        <p:spPr>
          <a:xfrm>
            <a:off x="1844875" y="1064930"/>
            <a:ext cx="3771241" cy="34995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12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12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24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6" name="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6421450"/>
              </p:ext>
            </p:extLst>
          </p:nvPr>
        </p:nvGraphicFramePr>
        <p:xfrm>
          <a:off x="410078" y="836712"/>
          <a:ext cx="1209594" cy="8933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11" name="Imagen de mapa de bits" r:id="rId3" imgW="743054" imgH="523810" progId="PBrush">
                  <p:embed/>
                </p:oleObj>
              </mc:Choice>
              <mc:Fallback>
                <p:oleObj name="Imagen de mapa de bits" r:id="rId3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078" y="836712"/>
                        <a:ext cx="1209594" cy="8933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7 Rectángulo"/>
          <p:cNvSpPr/>
          <p:nvPr/>
        </p:nvSpPr>
        <p:spPr>
          <a:xfrm>
            <a:off x="1547664" y="992922"/>
            <a:ext cx="446449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4000" b="1" kern="1200" dirty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600" b="1" kern="1200" dirty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400" dirty="0"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26003" y="6173787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48680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Abril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50, Capítulo 01, Programa 03: OPERACIONES COMPLEMENTARIAS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245468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					</a:t>
            </a:r>
            <a:r>
              <a:rPr lang="es-CL" sz="1600" b="1" i="1" dirty="0">
                <a:latin typeface="+mn-lt"/>
                <a:ea typeface="Verdana" pitchFamily="34" charset="0"/>
                <a:cs typeface="Verdana" pitchFamily="34" charset="0"/>
              </a:rPr>
              <a:t>… 3 de 4</a:t>
            </a: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6" y="1700807"/>
            <a:ext cx="8210799" cy="44644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02059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6" y="4256799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48680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Abril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50, Capítulo 01, Programa 03: OPERACIONES COMPLEMENTARIAS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9675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					</a:t>
            </a:r>
            <a:r>
              <a:rPr lang="es-CL" sz="1600" b="1" i="1" dirty="0">
                <a:latin typeface="+mn-lt"/>
                <a:ea typeface="Verdana" pitchFamily="34" charset="0"/>
                <a:cs typeface="Verdana" pitchFamily="34" charset="0"/>
              </a:rPr>
              <a:t>… 4 de 4</a:t>
            </a: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6224" y="1652091"/>
            <a:ext cx="8238911" cy="26047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031397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31835" y="6237312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48680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Abril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50, Capítulo 01, Programa 03: OPERACIONES COMPLEMENTARIAS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388544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dólares</a:t>
            </a:r>
            <a:endParaRPr lang="es-CL" sz="16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6224" y="1843883"/>
            <a:ext cx="8229600" cy="43934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421187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30596" y="3927971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48680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Abril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50, Capítulo 01, Programa 04: SERVICIO DE LA DEUDA PÚBLICA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03238" y="1340768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					</a:t>
            </a:r>
            <a:endParaRPr lang="es-CL" sz="16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3 Marcador de pie de página"/>
          <p:cNvSpPr txBox="1">
            <a:spLocks/>
          </p:cNvSpPr>
          <p:nvPr/>
        </p:nvSpPr>
        <p:spPr>
          <a:xfrm>
            <a:off x="486345" y="6453336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/>
              <a:t>Fuente</a:t>
            </a:r>
            <a:r>
              <a:rPr lang="es-CL" sz="1050"/>
              <a:t>: Elaboración propia en base  a Informes de ejecución presupuestaria mensual de DIPRES</a:t>
            </a:r>
            <a:endParaRPr lang="es-CL" sz="1050" dirty="0"/>
          </a:p>
        </p:txBody>
      </p:sp>
      <p:sp>
        <p:nvSpPr>
          <p:cNvPr id="12" name="1 Título"/>
          <p:cNvSpPr txBox="1">
            <a:spLocks/>
          </p:cNvSpPr>
          <p:nvPr/>
        </p:nvSpPr>
        <p:spPr>
          <a:xfrm>
            <a:off x="518864" y="4125788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dólares				</a:t>
            </a:r>
            <a:endParaRPr lang="es-CL" sz="16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9915" y="4581128"/>
            <a:ext cx="8210799" cy="1872208"/>
          </a:xfrm>
          <a:prstGeom prst="rect">
            <a:avLst/>
          </a:prstGeom>
        </p:spPr>
      </p:pic>
      <p:pic>
        <p:nvPicPr>
          <p:cNvPr id="7" name="Imagen 6">
            <a:extLst>
              <a:ext uri="{FF2B5EF4-FFF2-40B4-BE49-F238E27FC236}">
                <a16:creationId xmlns:a16="http://schemas.microsoft.com/office/drawing/2014/main" id="{19BCACA3-AF59-4F7B-9AEC-2189DCB4576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4336" y="1796108"/>
            <a:ext cx="8210799" cy="21318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839508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14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48680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Abril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50, Capítulo 01, Programa 05: APORTE FISCAL LIBRE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24999" y="1215891"/>
            <a:ext cx="8303135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					</a:t>
            </a:r>
            <a:endParaRPr lang="es-CL" sz="16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3 Marcador de pie de página"/>
          <p:cNvSpPr txBox="1">
            <a:spLocks/>
          </p:cNvSpPr>
          <p:nvPr/>
        </p:nvSpPr>
        <p:spPr>
          <a:xfrm>
            <a:off x="396459" y="6661899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5000" y="1556792"/>
            <a:ext cx="8261800" cy="51051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269760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48680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Abril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50, Capítulo 01, Programa 05: APORTE FISCAL LIBRE</a:t>
            </a:r>
          </a:p>
        </p:txBody>
      </p:sp>
      <p:sp>
        <p:nvSpPr>
          <p:cNvPr id="10" name="3 Marcador de pie de página"/>
          <p:cNvSpPr txBox="1">
            <a:spLocks/>
          </p:cNvSpPr>
          <p:nvPr/>
        </p:nvSpPr>
        <p:spPr>
          <a:xfrm>
            <a:off x="413111" y="4657624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12" name="1 Título"/>
          <p:cNvSpPr txBox="1">
            <a:spLocks/>
          </p:cNvSpPr>
          <p:nvPr/>
        </p:nvSpPr>
        <p:spPr>
          <a:xfrm>
            <a:off x="518864" y="1245468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dólares				</a:t>
            </a:r>
            <a:endParaRPr lang="es-CL" sz="16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110" y="1700809"/>
            <a:ext cx="8212025" cy="29568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095456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7" y="5800179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16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48680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Abril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50, Capítulo 01, Programa 06: FONDO DE RESERVA DE PENSIONES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4336" y="333370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dólares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1691680" y="1340768"/>
            <a:ext cx="5760640" cy="3588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Saldo a abril 2017 de Fondo FRP en millones de dólares</a:t>
            </a: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11760" y="1699568"/>
            <a:ext cx="3726997" cy="1499321"/>
          </a:xfrm>
          <a:prstGeom prst="rect">
            <a:avLst/>
          </a:prstGeom>
        </p:spPr>
      </p:pic>
      <p:pic>
        <p:nvPicPr>
          <p:cNvPr id="3" name="Imagen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4335" y="3792909"/>
            <a:ext cx="8210799" cy="20072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112530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6" y="6242289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17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83129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Abril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50, Capítulo 01, Programa 07: FONDO DE ESTABILIZACIÓN ECONÓMICA Y SOCIAL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1475656" y="1484784"/>
            <a:ext cx="5832648" cy="3588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Saldo a abril 2017 de Fondo FEES en millones de dólares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271562" y="3429000"/>
            <a:ext cx="8229600" cy="3588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dólares</a:t>
            </a: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42034" y="1910320"/>
            <a:ext cx="3555401" cy="1404619"/>
          </a:xfrm>
          <a:prstGeom prst="rect">
            <a:avLst/>
          </a:prstGeom>
        </p:spPr>
      </p:pic>
      <p:pic>
        <p:nvPicPr>
          <p:cNvPr id="3" name="Imagen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4336" y="3787799"/>
            <a:ext cx="8210799" cy="24544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189781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32495" y="3287111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18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48680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Abril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50, Capítulo 01, Programa 08: FONDO PARA LA EDUCACIÓN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2687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sp>
        <p:nvSpPr>
          <p:cNvPr id="9" name="3 Marcador de pie de página"/>
          <p:cNvSpPr txBox="1">
            <a:spLocks/>
          </p:cNvSpPr>
          <p:nvPr/>
        </p:nvSpPr>
        <p:spPr>
          <a:xfrm>
            <a:off x="432495" y="6291856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390094" y="4048695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dólares</a:t>
            </a: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2494" y="1597787"/>
            <a:ext cx="8192641" cy="1689324"/>
          </a:xfrm>
          <a:prstGeom prst="rect">
            <a:avLst/>
          </a:prstGeom>
        </p:spPr>
      </p:pic>
      <p:pic>
        <p:nvPicPr>
          <p:cNvPr id="3" name="Imagen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2494" y="4413820"/>
            <a:ext cx="8183330" cy="18780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619465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31835" y="6095631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19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44104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Abril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50, Capítulo 01, Programa 09: FONDO DE APOYO REGIONAL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2687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6" y="1724099"/>
            <a:ext cx="8210799" cy="43715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05493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Abril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Tesoro Público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504056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600" dirty="0"/>
              <a:t>En </a:t>
            </a:r>
            <a:r>
              <a:rPr lang="es-CL" sz="1600" b="1" dirty="0"/>
              <a:t>moneda nacional, </a:t>
            </a:r>
            <a:r>
              <a:rPr lang="es-CL" sz="1600" dirty="0"/>
              <a:t>la ejecución de la Partida Tesoro Público acumulada al mes de abril, </a:t>
            </a:r>
            <a:r>
              <a:rPr lang="es-CL" sz="1600" b="1" dirty="0"/>
              <a:t>ascendió a 34,4% </a:t>
            </a:r>
            <a:r>
              <a:rPr lang="es-CL" sz="1600" dirty="0"/>
              <a:t>respecto del presupuesto vigente.  Dentro del presupuesto de ésta Partida, el 82% corresponde a Aporte Fiscal Libre.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600" dirty="0"/>
              <a:t>A nivel consolidado, el presupuesto vigente considera reducciones por </a:t>
            </a:r>
            <a:r>
              <a:rPr lang="es-CL" sz="1600" b="1" dirty="0"/>
              <a:t>$18.870 millones</a:t>
            </a:r>
            <a:r>
              <a:rPr lang="es-CL" sz="1600" dirty="0"/>
              <a:t>, afectando al subtítulo 24 “transferencias corrientes” que disminuye $75.872 millones, mientras se registran incrementos en el subtítulo 27 “aporte fiscal libre”, por $55.186 millones y en el subtítulo 33 “transferencias de capital”, por $1.815 millones</a:t>
            </a:r>
            <a:r>
              <a:rPr lang="es-CL" sz="1600" b="1" dirty="0"/>
              <a:t>.</a:t>
            </a:r>
          </a:p>
          <a:p>
            <a:pPr marL="342900" lvl="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600" dirty="0">
                <a:solidFill>
                  <a:prstClr val="black"/>
                </a:solidFill>
              </a:rPr>
              <a:t>El </a:t>
            </a:r>
            <a:r>
              <a:rPr lang="es-CL" sz="1600" b="1" dirty="0">
                <a:solidFill>
                  <a:prstClr val="black"/>
                </a:solidFill>
              </a:rPr>
              <a:t>gasto de la Partida </a:t>
            </a:r>
            <a:r>
              <a:rPr lang="es-CL" sz="1600" dirty="0">
                <a:solidFill>
                  <a:prstClr val="black"/>
                </a:solidFill>
              </a:rPr>
              <a:t>en</a:t>
            </a:r>
            <a:r>
              <a:rPr lang="es-CL" sz="1600" b="1" dirty="0">
                <a:solidFill>
                  <a:prstClr val="black"/>
                </a:solidFill>
              </a:rPr>
              <a:t> dólares, al mes de abril alcanzó un 263,8%, </a:t>
            </a:r>
            <a:r>
              <a:rPr lang="es-CL" sz="1600" dirty="0">
                <a:solidFill>
                  <a:prstClr val="black"/>
                </a:solidFill>
              </a:rPr>
              <a:t>respecto al presupuesto vigente.  Ello debido, fundamentalmente, a que los Subtítulo 30 “Adquisición de Activos Financieros”, presentó una ejecución de 439,1%.</a:t>
            </a:r>
          </a:p>
          <a:p>
            <a:pPr marL="342900" lvl="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600" dirty="0">
                <a:solidFill>
                  <a:prstClr val="black"/>
                </a:solidFill>
              </a:rPr>
              <a:t>Respecto a la ejecución de los Programas presupuestarios, en moneda nacional, se destacan lo siguiente:</a:t>
            </a:r>
          </a:p>
        </p:txBody>
      </p:sp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28625" y="5972092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20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76672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Abril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50, Capítulo 01, Programa 10: FONDO PARA DIAGNÓSTICOS Y TRATAMIENTOS DE ALTO COSTO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3765748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  <a:endParaRPr lang="es-CL" sz="16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1475656" y="1531243"/>
            <a:ext cx="6840760" cy="3588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Saldo a marzo 2017 del Fondo en millones de dólares (información trimestral)</a:t>
            </a: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1339" y="2014744"/>
            <a:ext cx="3180706" cy="1342657"/>
          </a:xfrm>
          <a:prstGeom prst="rect">
            <a:avLst/>
          </a:prstGeom>
        </p:spPr>
      </p:pic>
      <p:pic>
        <p:nvPicPr>
          <p:cNvPr id="3" name="Imagen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3693" y="4221088"/>
            <a:ext cx="8238911" cy="17653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44797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Abril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Tesoro Público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95536" y="1340767"/>
            <a:ext cx="8229600" cy="533367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695325" lvl="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lphaLcParenR"/>
              <a:tabLst>
                <a:tab pos="722313" algn="l"/>
              </a:tabLst>
            </a:pPr>
            <a:r>
              <a:rPr lang="es-CL" sz="1600" b="1" dirty="0">
                <a:solidFill>
                  <a:prstClr val="black"/>
                </a:solidFill>
              </a:rPr>
              <a:t>Subsidios</a:t>
            </a:r>
            <a:r>
              <a:rPr lang="es-CL" sz="1600" dirty="0">
                <a:solidFill>
                  <a:prstClr val="black"/>
                </a:solidFill>
              </a:rPr>
              <a:t>, con $342.572 millones ejecutados, equivalente a un 30,6%, donde las principales erogaciones correspondieron a transferencias por $152.149 millones para el “Fondo Único de Prestaciones Familiares y Subsidios de Cesantía”; $87.072 millones para el “Fondo Nacional de Subsidio Familiar”; $22.783 millones para el “Fondo Único de Prestaciones Familiares y Subsidios de Cesantía”; y, $22.126 millones para la “Bonificación por Inversiones de Riego y Drenaje Ley N°18.450”, que en conjunto representan el 86% de la ejecución.</a:t>
            </a:r>
            <a:r>
              <a:rPr lang="es-CL" sz="1600" b="1" dirty="0">
                <a:solidFill>
                  <a:prstClr val="black"/>
                </a:solidFill>
              </a:rPr>
              <a:t> </a:t>
            </a:r>
          </a:p>
          <a:p>
            <a:pPr marL="695325" lvl="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lphaLcParenR"/>
              <a:tabLst>
                <a:tab pos="722313" algn="l"/>
              </a:tabLst>
            </a:pPr>
            <a:r>
              <a:rPr lang="es-CL" sz="1600" b="1" dirty="0">
                <a:solidFill>
                  <a:prstClr val="black"/>
                </a:solidFill>
              </a:rPr>
              <a:t>Operaciones Complementarias</a:t>
            </a:r>
            <a:r>
              <a:rPr lang="es-CL" sz="1600" dirty="0">
                <a:solidFill>
                  <a:prstClr val="black"/>
                </a:solidFill>
              </a:rPr>
              <a:t>, presentó un 64,2% de ejecución, explicado por el nivel de erogación del subtítulo 30 “adquisición de activos financieros” (ítem compra de títulos y valores), que alcanza los $1.555.679 millones por sobre el presupuesto inicial y vigente de dicha asignación, representando a su vez el 70% del gasto total del programa, </a:t>
            </a:r>
          </a:p>
          <a:p>
            <a:pPr marL="61595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lphaLcParenR" startAt="3"/>
            </a:pPr>
            <a:r>
              <a:rPr lang="es-CL" sz="1600" b="1" dirty="0"/>
              <a:t>Servicio de la Deuda Pública</a:t>
            </a:r>
            <a:r>
              <a:rPr lang="es-CL" sz="1600" dirty="0"/>
              <a:t>, con un </a:t>
            </a:r>
            <a:r>
              <a:rPr lang="es-CL" sz="1600" b="1" dirty="0"/>
              <a:t>gasto de 44,7% en moneda nacional</a:t>
            </a:r>
            <a:r>
              <a:rPr lang="es-CL" sz="1600" dirty="0"/>
              <a:t>, explicado por la ejecución en “amortización deuda interna” que alcanza los $382.534 millones e “intereses deuda interna” por $516.799 millones</a:t>
            </a:r>
            <a:r>
              <a:rPr lang="es-CL" sz="1600" dirty="0">
                <a:solidFill>
                  <a:prstClr val="black"/>
                </a:solidFill>
              </a:rPr>
              <a:t>. El presupuesto </a:t>
            </a:r>
            <a:r>
              <a:rPr lang="es-CL" sz="1600" b="1" dirty="0">
                <a:solidFill>
                  <a:prstClr val="black"/>
                </a:solidFill>
              </a:rPr>
              <a:t>en dólares </a:t>
            </a:r>
            <a:r>
              <a:rPr lang="es-CL" sz="1600" dirty="0">
                <a:solidFill>
                  <a:prstClr val="black"/>
                </a:solidFill>
              </a:rPr>
              <a:t>presenta un gasto de 49,4%,</a:t>
            </a:r>
          </a:p>
          <a:p>
            <a:pPr marL="61595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lphaLcParenR" startAt="3"/>
            </a:pPr>
            <a:r>
              <a:rPr lang="es-CL" sz="1600" b="1" dirty="0"/>
              <a:t>Aporte Fiscal Libre</a:t>
            </a:r>
            <a:r>
              <a:rPr lang="es-CL" sz="1600" dirty="0"/>
              <a:t>, presentó una ejecución de 30,5%, destacando las transferencias efectuadas al Ministerio de Desarrollo Social y al Ministerio de la Mujer y la Equidad de Género, con un 44% y 52,6% respectivamente,</a:t>
            </a:r>
          </a:p>
          <a:p>
            <a:pPr marL="695325" lvl="0" indent="-342900" algn="just">
              <a:spcBef>
                <a:spcPts val="600"/>
              </a:spcBef>
              <a:spcAft>
                <a:spcPts val="600"/>
              </a:spcAft>
              <a:buAutoNum type="alphaLcParenR"/>
              <a:tabLst>
                <a:tab pos="722313" algn="l"/>
              </a:tabLst>
            </a:pPr>
            <a:endParaRPr lang="es-CL" sz="1600" dirty="0"/>
          </a:p>
        </p:txBody>
      </p:sp>
    </p:spTree>
    <p:extLst>
      <p:ext uri="{BB962C8B-B14F-4D97-AF65-F5344CB8AC3E}">
        <p14:creationId xmlns:p14="http://schemas.microsoft.com/office/powerpoint/2010/main" val="31767335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Abril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Tesoro Público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89654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61595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lphaLcParenR" startAt="5"/>
            </a:pPr>
            <a:r>
              <a:rPr lang="es-CL" sz="1600" dirty="0"/>
              <a:t>El </a:t>
            </a:r>
            <a:r>
              <a:rPr lang="es-CL" sz="1600" b="1" dirty="0"/>
              <a:t>Fondo de Estabilidad Económica y Social (FEES) </a:t>
            </a:r>
            <a:r>
              <a:rPr lang="es-CL" sz="1600" dirty="0"/>
              <a:t>presenta un saldo de activos a abril por </a:t>
            </a:r>
            <a:r>
              <a:rPr lang="es-CL" sz="1600" b="1" dirty="0"/>
              <a:t>US$14.209,3 millones</a:t>
            </a:r>
            <a:r>
              <a:rPr lang="es-CL" sz="1600" dirty="0"/>
              <a:t>, por su lado el </a:t>
            </a:r>
            <a:r>
              <a:rPr lang="es-CL" sz="1600" b="1" dirty="0"/>
              <a:t>Fondo de Reserva de Pensiones (FRP)</a:t>
            </a:r>
            <a:r>
              <a:rPr lang="es-CL" sz="1600" dirty="0"/>
              <a:t> acumula </a:t>
            </a:r>
            <a:r>
              <a:rPr lang="es-CL" sz="1600" b="1" dirty="0"/>
              <a:t>US$9.233,9 millones</a:t>
            </a:r>
            <a:r>
              <a:rPr lang="es-CL" sz="1600" dirty="0"/>
              <a:t>, mientras que el </a:t>
            </a:r>
            <a:r>
              <a:rPr lang="es-CL" sz="1600" b="1" dirty="0"/>
              <a:t>Fondo para Diagnóstico y Tratamiento de Alto Costo</a:t>
            </a:r>
            <a:r>
              <a:rPr lang="es-CL" sz="1600" dirty="0"/>
              <a:t> dispone de un saldo acumulado a diciembre de </a:t>
            </a:r>
            <a:r>
              <a:rPr lang="es-CL" sz="1600" b="1" dirty="0"/>
              <a:t>$150.301 millones</a:t>
            </a:r>
            <a:r>
              <a:rPr lang="es-CL" sz="1600" dirty="0"/>
              <a:t>, y</a:t>
            </a:r>
            <a:endParaRPr lang="es-CL" sz="1600" b="1" dirty="0"/>
          </a:p>
          <a:p>
            <a:pPr marL="61595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lphaLcParenR" startAt="5"/>
            </a:pPr>
            <a:r>
              <a:rPr lang="es-CL" sz="1600" dirty="0"/>
              <a:t>Para el </a:t>
            </a:r>
            <a:r>
              <a:rPr lang="es-CL" sz="1600" b="1" dirty="0"/>
              <a:t>Fondo para la Educación (FE) y</a:t>
            </a:r>
            <a:r>
              <a:rPr lang="es-CL" sz="1600" dirty="0"/>
              <a:t> </a:t>
            </a:r>
            <a:r>
              <a:rPr lang="es-CL" sz="1600" b="1" dirty="0"/>
              <a:t>Fondo de Apoyo Regional (FAR)</a:t>
            </a:r>
            <a:r>
              <a:rPr lang="es-CL" sz="1600" dirty="0"/>
              <a:t> no se entrega información respecto de los saldos acumulados y movimientos de recursos actualizado al mes de abril.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5"/>
            </a:pPr>
            <a:endParaRPr lang="es-CL" sz="1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6723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4104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Abril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Tesoro Público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7" y="3999979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45468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414337" y="6359411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374848" y="419779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dólares</a:t>
            </a: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6" y="1700809"/>
            <a:ext cx="8229601" cy="2299170"/>
          </a:xfrm>
          <a:prstGeom prst="rect">
            <a:avLst/>
          </a:prstGeom>
        </p:spPr>
      </p:pic>
      <p:pic>
        <p:nvPicPr>
          <p:cNvPr id="7" name="Imagen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4336" y="4562920"/>
            <a:ext cx="8210800" cy="17964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6" y="548680"/>
            <a:ext cx="8210799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Gastos</a:t>
            </a: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 Acumulada al mes de Abril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de 2017 </a:t>
            </a:r>
            <a:b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Partida 50, Resumen por Programa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414337" y="3573016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45468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36100" y="3861048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dólares</a:t>
            </a:r>
          </a:p>
        </p:txBody>
      </p:sp>
      <p:sp>
        <p:nvSpPr>
          <p:cNvPr id="12" name="3 Marcador de pie de página"/>
          <p:cNvSpPr txBox="1">
            <a:spLocks/>
          </p:cNvSpPr>
          <p:nvPr/>
        </p:nvSpPr>
        <p:spPr>
          <a:xfrm>
            <a:off x="414337" y="5944195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4336" y="1700808"/>
            <a:ext cx="8272464" cy="1872207"/>
          </a:xfrm>
          <a:prstGeom prst="rect">
            <a:avLst/>
          </a:prstGeom>
        </p:spPr>
      </p:pic>
      <p:pic>
        <p:nvPicPr>
          <p:cNvPr id="4" name="Imagen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4336" y="4316388"/>
            <a:ext cx="8272464" cy="16278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80665" y="6428358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Abril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50, Capítulo 01, Programa 02: SUBSIDIOS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386224" y="1245468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5" y="1700808"/>
            <a:ext cx="8210799" cy="47575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86345" y="6376243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48680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Abril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50, Capítulo 01, Programa 03: OPERACIONES COMPLEMENTARIAS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2687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					</a:t>
            </a:r>
            <a:r>
              <a:rPr lang="es-CL" sz="1600" b="1" i="1" dirty="0">
                <a:latin typeface="+mn-lt"/>
                <a:ea typeface="Verdana" pitchFamily="34" charset="0"/>
                <a:cs typeface="Verdana" pitchFamily="34" charset="0"/>
              </a:rPr>
              <a:t>… 1 de 4</a:t>
            </a: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6224" y="1724099"/>
            <a:ext cx="8238911" cy="46123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99009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94085" y="6376243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48680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Abril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50, Capítulo 01, Programa 03: OPERACIONES COMPLEMENTARIAS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245468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					</a:t>
            </a:r>
            <a:r>
              <a:rPr lang="es-CL" sz="1600" b="1" i="1" dirty="0">
                <a:latin typeface="+mn-lt"/>
                <a:ea typeface="Verdana" pitchFamily="34" charset="0"/>
                <a:cs typeface="Verdana" pitchFamily="34" charset="0"/>
              </a:rPr>
              <a:t>… 2 de 4</a:t>
            </a: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7" y="1700808"/>
            <a:ext cx="8210798" cy="46828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0205972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3335</TotalTime>
  <Words>1180</Words>
  <Application>Microsoft Office PowerPoint</Application>
  <PresentationFormat>Presentación en pantalla (4:3)</PresentationFormat>
  <Paragraphs>99</Paragraphs>
  <Slides>20</Slides>
  <Notes>1</Notes>
  <HiddenSlides>0</HiddenSlides>
  <MMClips>0</MMClips>
  <ScaleCrop>false</ScaleCrop>
  <HeadingPairs>
    <vt:vector size="8" baseType="variant">
      <vt:variant>
        <vt:lpstr>Fuentes usadas</vt:lpstr>
      </vt:variant>
      <vt:variant>
        <vt:i4>5</vt:i4>
      </vt:variant>
      <vt:variant>
        <vt:lpstr>Tema</vt:lpstr>
      </vt:variant>
      <vt:variant>
        <vt:i4>3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20</vt:i4>
      </vt:variant>
    </vt:vector>
  </HeadingPairs>
  <TitlesOfParts>
    <vt:vector size="29" baseType="lpstr">
      <vt:lpstr>Andalus</vt:lpstr>
      <vt:lpstr>Arial</vt:lpstr>
      <vt:lpstr>Calibri</vt:lpstr>
      <vt:lpstr>Times New Roman</vt:lpstr>
      <vt:lpstr>Verdana</vt:lpstr>
      <vt:lpstr>1_Tema de Office</vt:lpstr>
      <vt:lpstr>Tema de Office</vt:lpstr>
      <vt:lpstr>2_Tema de Office</vt:lpstr>
      <vt:lpstr>Imagen de mapa de bits</vt:lpstr>
      <vt:lpstr>EJECUCIÓN PRESUPUESTARIA DE GASTOS ACUMULADA al mes de Abril de 2017 Partida 50: TESORO PÚBLICO</vt:lpstr>
      <vt:lpstr>Ejecución Presupuestaria de Gastos Acumulada al mes de Abril de 2017  Tesoro Público</vt:lpstr>
      <vt:lpstr>Ejecución Presupuestaria de Gastos Acumulada al mes de Abril de 2017  Tesoro Público</vt:lpstr>
      <vt:lpstr>Ejecución Presupuestaria de Gastos Acumulada al mes de Abril de 2017  Tesoro Público</vt:lpstr>
      <vt:lpstr>Ejecución Presupuestaria de Gastos Acumulada al mes de Abril de 2017  Tesoro Público</vt:lpstr>
      <vt:lpstr>Ejecución Presupuestaria de Gastos Acumulada al mes de Abril de 2017  Partida 50, Resumen por Programa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rodrigo ruiz</cp:lastModifiedBy>
  <cp:revision>195</cp:revision>
  <cp:lastPrinted>2016-08-01T14:19:25Z</cp:lastPrinted>
  <dcterms:created xsi:type="dcterms:W3CDTF">2016-06-23T13:38:47Z</dcterms:created>
  <dcterms:modified xsi:type="dcterms:W3CDTF">2017-07-03T19:39:54Z</dcterms:modified>
</cp:coreProperties>
</file>