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98" r:id="rId4"/>
    <p:sldId id="299" r:id="rId5"/>
    <p:sldId id="264" r:id="rId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Abril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abril de 2017,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$180.860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de los recursos necesarios para el funcionamiento </a:t>
            </a:r>
            <a:r>
              <a:rPr lang="es-CL" sz="1600" dirty="0" smtClean="0">
                <a:latin typeface="+mn-lt"/>
              </a:rPr>
              <a:t>de la  </a:t>
            </a:r>
            <a:r>
              <a:rPr lang="es-CL" sz="1600" dirty="0">
                <a:latin typeface="+mn-lt"/>
              </a:rPr>
              <a:t>Fiscalía Nacional, 18 Fiscalías Regionales, 136 Fiscalías Locales y 11 Oficinas </a:t>
            </a:r>
            <a:r>
              <a:rPr lang="es-CL" sz="1600" dirty="0" smtClean="0">
                <a:latin typeface="+mn-lt"/>
              </a:rPr>
              <a:t>de Atención </a:t>
            </a:r>
            <a:r>
              <a:rPr lang="es-CL" sz="1600" dirty="0">
                <a:latin typeface="+mn-lt"/>
              </a:rPr>
              <a:t>de Público (en total son 166 dependencias a lo largo del país). Además, se </a:t>
            </a:r>
            <a:r>
              <a:rPr lang="es-CL" sz="1600" dirty="0" smtClean="0">
                <a:latin typeface="+mn-lt"/>
              </a:rPr>
              <a:t>financia una </a:t>
            </a:r>
            <a:r>
              <a:rPr lang="es-CL" sz="1600" dirty="0">
                <a:latin typeface="+mn-lt"/>
              </a:rPr>
              <a:t>dotación de 3.787 personas (666 fiscales y 3.121 funcionarios</a:t>
            </a:r>
            <a:r>
              <a:rPr lang="es-CL" sz="1600" dirty="0" smtClean="0">
                <a:latin typeface="+mn-lt"/>
              </a:rPr>
              <a:t>). La ejecución a Abril evidenció un 37</a:t>
            </a:r>
            <a:r>
              <a:rPr lang="es-CL" sz="1600" dirty="0" smtClean="0">
                <a:latin typeface="+mn-lt"/>
              </a:rPr>
              <a:t>%.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Respecto al mismo mes del año 2016, se observó una mayor ejecución en cerca de 2 puntos porcentuales.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28 proyectos </a:t>
            </a:r>
            <a:r>
              <a:rPr lang="es-CL" sz="1600" dirty="0"/>
              <a:t>de arrastre del servicio (18 en etapa de ejecución y 10 </a:t>
            </a:r>
            <a:r>
              <a:rPr lang="es-CL" sz="1600" dirty="0" smtClean="0"/>
              <a:t>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presentaron desembolsos por $3.473 millones, que significaron una ejecución de 41%.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que contiene recursos 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y </a:t>
            </a:r>
            <a:r>
              <a:rPr lang="es-CL" sz="1600" dirty="0" smtClean="0"/>
              <a:t>economía de </a:t>
            </a:r>
            <a:r>
              <a:rPr lang="es-CL" sz="1600" dirty="0"/>
              <a:t>la </a:t>
            </a:r>
            <a:r>
              <a:rPr lang="es-CL" sz="1600" dirty="0" smtClean="0"/>
              <a:t>justicia, </a:t>
            </a:r>
            <a:r>
              <a:rPr lang="es-ES" sz="1600" dirty="0"/>
              <a:t>no se observaron desembolsos</a:t>
            </a:r>
            <a:r>
              <a:rPr lang="es-ES" sz="16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 smtClean="0"/>
              <a:t>Respecto a la deuda flotante, con un presupuesto vigente de $763, se observa un gasto de $763 millones.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 smtClean="0">
                <a:latin typeface="+mn-lt"/>
              </a:rPr>
              <a:t>En relación con la transferencia al Ministerio de Justicia</a:t>
            </a:r>
            <a:r>
              <a:rPr lang="es-ES" sz="1600" dirty="0">
                <a:latin typeface="+mn-lt"/>
              </a:rPr>
              <a:t>, relativa </a:t>
            </a:r>
            <a:r>
              <a:rPr lang="es-ES" sz="1600" dirty="0" smtClean="0">
                <a:latin typeface="+mn-lt"/>
              </a:rPr>
              <a:t>al Programa </a:t>
            </a:r>
            <a:r>
              <a:rPr lang="es-ES" sz="1600" dirty="0">
                <a:latin typeface="+mn-lt"/>
              </a:rPr>
              <a:t>de Concesiones Ministerio de </a:t>
            </a:r>
            <a:r>
              <a:rPr lang="es-ES" sz="1600" dirty="0" smtClean="0">
                <a:latin typeface="+mn-lt"/>
              </a:rPr>
              <a:t>Justicia (por $783 millones), a abril de 2017 no se han producido desembolsos</a:t>
            </a: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10" y="2204863"/>
            <a:ext cx="3985013" cy="2395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371" y="2219626"/>
            <a:ext cx="3960453" cy="2380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23731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073265"/>
              </p:ext>
            </p:extLst>
          </p:nvPr>
        </p:nvGraphicFramePr>
        <p:xfrm>
          <a:off x="539552" y="1700808"/>
          <a:ext cx="7920880" cy="443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Hoja de cálculo" r:id="rId3" imgW="7515157" imgH="4438560" progId="Excel.Sheet.8">
                  <p:embed/>
                </p:oleObj>
              </mc:Choice>
              <mc:Fallback>
                <p:oleObj name="Hoja de cálculo" r:id="rId3" imgW="7515157" imgH="4438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700808"/>
                        <a:ext cx="7920880" cy="443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328</Words>
  <Application>Microsoft Office PowerPoint</Application>
  <PresentationFormat>Presentación en pantalla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1_Tema de Office</vt:lpstr>
      <vt:lpstr>Tema de Office</vt:lpstr>
      <vt:lpstr>Imagen de mapa de bits</vt:lpstr>
      <vt:lpstr>Hoja de cálculo</vt:lpstr>
      <vt:lpstr>EJECUCIÓN PRESUPUESTARIA DE GASTOS ACUMULADA al mes de Abril de 2017 Partida 23: MINISTERIO PÚBLICO</vt:lpstr>
      <vt:lpstr>Ejecución Presupuestaria de Gastos Acumulada al Mes de Abril de 2017  Ministerio Público</vt:lpstr>
      <vt:lpstr>Ejecución Presupuestaria de Gastos Acumulada al Mes de Abril de 2017  Ministerio Público</vt:lpstr>
      <vt:lpstr>Ejecución Presupuestaria de Gastos Acumulada al Mes de Abril de 2017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86</cp:revision>
  <cp:lastPrinted>2016-07-04T14:42:46Z</cp:lastPrinted>
  <dcterms:created xsi:type="dcterms:W3CDTF">2016-06-23T13:38:47Z</dcterms:created>
  <dcterms:modified xsi:type="dcterms:W3CDTF">2017-06-21T14:49:29Z</dcterms:modified>
</cp:coreProperties>
</file>