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298" r:id="rId4"/>
    <p:sldId id="299" r:id="rId5"/>
    <p:sldId id="304" r:id="rId6"/>
    <p:sldId id="264" r:id="rId7"/>
    <p:sldId id="301" r:id="rId8"/>
    <p:sldId id="263" r:id="rId9"/>
    <p:sldId id="265" r:id="rId10"/>
    <p:sldId id="302" r:id="rId11"/>
    <p:sldId id="267" r:id="rId12"/>
    <p:sldId id="303" r:id="rId13"/>
    <p:sldId id="268" r:id="rId14"/>
    <p:sldId id="269" r:id="rId15"/>
    <p:sldId id="305" r:id="rId16"/>
    <p:sldId id="275" r:id="rId17"/>
    <p:sldId id="276" r:id="rId18"/>
    <p:sldId id="300" r:id="rId19"/>
    <p:sldId id="277" r:id="rId20"/>
    <p:sldId id="278" r:id="rId21"/>
    <p:sldId id="272" r:id="rId2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3" autoAdjust="0"/>
  </p:normalViewPr>
  <p:slideViewPr>
    <p:cSldViewPr>
      <p:cViewPr varScale="1">
        <p:scale>
          <a:sx n="69" d="100"/>
          <a:sy n="69" d="100"/>
        </p:scale>
        <p:origin x="133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Abril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21: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4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308" y="548716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01, Programa 05: INGRESO ÉTICO FAMILIAR Y SISTEMA CHILE SOLIDARIO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46149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16833"/>
            <a:ext cx="8238911" cy="3570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66124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01, Programa 05: INGRESO ÉTICO FAMILIAR Y SISTEMA CHILE SOLIDARIO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46149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16832"/>
            <a:ext cx="8238911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381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99122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01, Programa 06: SISTEMA DE PROTECCIÓN INTEGRAL A LA INFANCIA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16831"/>
            <a:ext cx="8201488" cy="407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241503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15171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02: FONDO DE SOLIDARIDAD E INVERSIÓN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799399" y="1333831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772816"/>
            <a:ext cx="8229600" cy="345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3966" y="5335598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15171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02: FONDO DE SOLIDARIDAD E INVERSIÓN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799399" y="1333831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991" y="1772816"/>
            <a:ext cx="8201488" cy="356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87417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05: INSTITUTO NACIONAL DE LA JUVENTUD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01488" cy="400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06: CORPORACIÓN NACIONAL DE DESARROLLO INDÍGENA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10799" cy="4488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1653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06: CORPORACIÓN NACIONAL DE DESARROLLO INDÍGENA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29600" cy="429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43853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07: SERVICIO NACIONAL DE LA DISCAPACIDAD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00807"/>
            <a:ext cx="8201488" cy="4737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52025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08: SERVICIO NACIONAL DEL ADULTO MAYOR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549" y="1628800"/>
            <a:ext cx="8306251" cy="489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2017 la Partida presenta un presupuesto aprobado de </a:t>
            </a:r>
            <a:r>
              <a:rPr lang="es-CL" sz="1600" b="1" dirty="0"/>
              <a:t>$621.072 millones</a:t>
            </a:r>
            <a:r>
              <a:rPr lang="es-CL" sz="1600" dirty="0"/>
              <a:t>, de los cuales un 85,6% se destina a transferencias corrientes y de capital, con una participación de un 63,9% y 21,7% respectivamente, los que al mes de abril registraron erogaciones del 57,6% y 8,3%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Ministerio, del mes de abril ascendió a </a:t>
            </a:r>
            <a:r>
              <a:rPr lang="es-CL" sz="1600" b="1" dirty="0"/>
              <a:t>$15.566 millones</a:t>
            </a:r>
            <a:r>
              <a:rPr lang="es-CL" sz="1600" dirty="0"/>
              <a:t>, es decir, un </a:t>
            </a:r>
            <a:r>
              <a:rPr lang="es-CL" sz="1600" b="1" dirty="0"/>
              <a:t>2,5%</a:t>
            </a:r>
            <a:r>
              <a:rPr lang="es-CL" sz="1600" dirty="0"/>
              <a:t> respecto de la ley inicial, e inferior en 7,3 puntos porcentuales respecto a igual mes del año 2016.  Sin embargo, la ejecución acumulada al primer cuatrimestre de 2017 ascendió a </a:t>
            </a:r>
            <a:r>
              <a:rPr lang="es-CL" sz="1600" b="1" dirty="0"/>
              <a:t>$290.771 millones</a:t>
            </a:r>
            <a:r>
              <a:rPr lang="es-CL" sz="1600" dirty="0"/>
              <a:t>, equivalente a un </a:t>
            </a:r>
            <a:r>
              <a:rPr lang="es-CL" sz="1600" b="1" dirty="0"/>
              <a:t>45,1%</a:t>
            </a:r>
            <a:r>
              <a:rPr lang="es-CL" sz="1600" dirty="0"/>
              <a:t> del presupuesto vigente y un </a:t>
            </a:r>
            <a:r>
              <a:rPr lang="es-CL" sz="1600" b="1" dirty="0"/>
              <a:t>46,8%</a:t>
            </a:r>
            <a:r>
              <a:rPr lang="es-CL" sz="1600" dirty="0"/>
              <a:t> del presupuesto inicial.  Dicha erogación acumulada supera al cuatrimestre del ejercicio anterior en 8,6 puntos porcentuales.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abril un incremento consolidado de </a:t>
            </a:r>
            <a:r>
              <a:rPr lang="es-CL" sz="1600" b="1" dirty="0"/>
              <a:t>$24.136 millones</a:t>
            </a:r>
            <a:r>
              <a:rPr lang="es-CL" sz="1600" dirty="0"/>
              <a:t>.  Afectando los gastos en personal, bienes y servicios de consumo, prestaciones de seguridad social, otros gastos corrientes y servicio de la deuda que presentan aumentos de $94 millones; $1.509 millones; $636 millones; $245 mil y, $23.592 millones respectivamente.  Asimismo, el subtítulo 24 “transferencias corrientes”, experimenta una disminución por un monto de $1.696 millones.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0357" y="624701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09: SUBSECRETARÍA DE EVALUACIÓN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3778" y="12789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357" y="1734295"/>
            <a:ext cx="8316443" cy="4501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Los subtítulo que presentan el mayor nivel de gasto por su incidencia en la ejecución total de la Partida con un 87,5%, son: </a:t>
            </a:r>
            <a:r>
              <a:rPr lang="es-CL" sz="1600" b="1" dirty="0"/>
              <a:t>“transferencias corrientes” y “servicio de la deuda”, </a:t>
            </a:r>
            <a:r>
              <a:rPr lang="es-CL" sz="1600" dirty="0"/>
              <a:t>con erogaciones de </a:t>
            </a:r>
            <a:r>
              <a:rPr lang="es-CL" sz="1600" b="1" dirty="0"/>
              <a:t>57,6% y 88,6% </a:t>
            </a:r>
            <a:r>
              <a:rPr lang="es-CL" sz="1600" dirty="0"/>
              <a:t>respectivamente.</a:t>
            </a:r>
            <a:r>
              <a:rPr lang="es-CL" sz="1600" b="1" dirty="0"/>
              <a:t>  </a:t>
            </a:r>
          </a:p>
          <a:p>
            <a:pPr marL="360363"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/>
              <a:t>En el caso de las </a:t>
            </a:r>
            <a:r>
              <a:rPr lang="es-CL" sz="1600" b="1" dirty="0"/>
              <a:t>transferencias corrientes </a:t>
            </a:r>
            <a:r>
              <a:rPr lang="es-CL" sz="1600" dirty="0"/>
              <a:t>el gasto se explica por las transferencias al gobierno central realizadas por la Subsecretaría de Servicios Sociales (programa Ingreso Ético Familiar y Sistema Chile Solidario) a través de las asignaciones 24.03.021 “Subsidio Empleo a la Mujer, Ley N°20.595 – SENCE” y 24.03.337 “Bonos Art. 2° Transitorio, Ley N°19.949” las que alcanzan una ejecución del 100% (representando a su vez el 48,5% del gasto total del subtítulo).</a:t>
            </a:r>
          </a:p>
          <a:p>
            <a:pPr marL="360363"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/>
              <a:t>Por su parte, el mayor gasto del </a:t>
            </a:r>
            <a:r>
              <a:rPr lang="es-CL" sz="1600" b="1" dirty="0"/>
              <a:t>servicio de la deuda </a:t>
            </a:r>
            <a:r>
              <a:rPr lang="es-CL" sz="1600" dirty="0"/>
              <a:t>que alcanza los </a:t>
            </a:r>
            <a:r>
              <a:rPr lang="es-CL" sz="1600" b="1" i="1" dirty="0"/>
              <a:t>$26.764 millones</a:t>
            </a:r>
            <a:r>
              <a:rPr lang="es-CL" sz="1600" dirty="0"/>
              <a:t>, se registra en los Programas: Subsecretaría de Servicios Sociales ($2.274 millones); Ingreso Ético Familiar ($8.806 millones); Sistema de Protección Integral a la Infancia ($2.502 millones); FOSIS ($442 millones); INJ ($30 millones); CONADI ($3.918 millones); SENADIS ($277 millones); SENAMA ($2.066 millones); y, la Subsecretaría de Evaluación Social ($3.559 millones), destinados al pago de las obligaciones devengadas al 31 de diciembre de 2016 (deuda flotante)</a:t>
            </a:r>
            <a:r>
              <a:rPr lang="es-CL" sz="1600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En cuanto a los programas, el 72% del presupuesto inicial, se concentró en el programa Ingreso Ético Familiar y Sistema Chile Solidario (39%), Fondo de Solidaridad e Inversión Social (13%) y la Corporación Nacional de Desarrollo Indígena (20%), los que al mes de abril alcanzaron niveles de ejecución de 75,5%, 24,8% y 17,4% respectivamente, calculados respecto al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El programa Ingreso Ético Familiar y Sistema Chile Solidario es el que presenta el mayor avance con un 75,5%, mientras que la Corporación Nacional de Desarrollo Indígena es la que presenta la ejecución menor con un 17,4%, explicado éste último por el bajo nivel de gasto de los subtítulos 24 transparencias corrientes y 33 transferencias de capital, que alcanzan gastos de 24,7% y 8,6% respectivamente, representando el 85% del programa.</a:t>
            </a:r>
          </a:p>
        </p:txBody>
      </p:sp>
    </p:spTree>
    <p:extLst>
      <p:ext uri="{BB962C8B-B14F-4D97-AF65-F5344CB8AC3E}">
        <p14:creationId xmlns:p14="http://schemas.microsoft.com/office/powerpoint/2010/main" val="323311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07707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724101"/>
            <a:ext cx="8229600" cy="235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4044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82106"/>
            <a:ext cx="4085655" cy="252229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8326" y="1882106"/>
            <a:ext cx="4055611" cy="2522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Abril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21,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6224" y="422108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00809"/>
            <a:ext cx="8210799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468" y="618438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01, Programa 01: SUBSECRETARÍA DE SERVICIOS SOCIALES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317476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8024" y="1317476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467" y="1766601"/>
            <a:ext cx="8277333" cy="441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1312" y="407313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01, Programa 01: SUBSECRETARÍA DE SERVICIOS SOCIALES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8024" y="119675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312" y="1652092"/>
            <a:ext cx="8199424" cy="242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41101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3309</TotalTime>
  <Words>1229</Words>
  <Application>Microsoft Office PowerPoint</Application>
  <PresentationFormat>Presentación en pantalla (4:3)</PresentationFormat>
  <Paragraphs>92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8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Abril de 2017 Partida 21: MINISTERIO DE DESARROLLO SOCIAL</vt:lpstr>
      <vt:lpstr>Ejecución Presupuestaria de Gastos Acumulada al mes de Abril de 2017  Ministerio de Desarrollo Social</vt:lpstr>
      <vt:lpstr>Ejecución Presupuestaria de Gastos Acumulada al mes de Abril de 2017  Ministerio de Desarrollo Social</vt:lpstr>
      <vt:lpstr>Ejecución Presupuestaria de Gastos Acumulada al mes de Abril de 2017  Ministerio de Desarrollo Social</vt:lpstr>
      <vt:lpstr>Ejecución Presupuestaria de Gastos Acumulada al mes de Abril de 2017  Ministerio de Desarrollo Social</vt:lpstr>
      <vt:lpstr>Ejecución Presupuestaria de Gastos Acumulada al mes de Abril de 2017  Ministerio de Desarrollo Social</vt:lpstr>
      <vt:lpstr>Ejecución Presupuestaria de Gastos Acumulada al mes de Abril de 2017  Partida 21,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163</cp:revision>
  <cp:lastPrinted>2017-06-15T16:55:12Z</cp:lastPrinted>
  <dcterms:created xsi:type="dcterms:W3CDTF">2016-06-23T13:38:47Z</dcterms:created>
  <dcterms:modified xsi:type="dcterms:W3CDTF">2017-06-15T18:09:25Z</dcterms:modified>
</cp:coreProperties>
</file>