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Abril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la Partida del mes de abril ascendió a $1.462 millones, es decir, un 5% respecto de la ley inicial.  Con ello, la ejecución acumulada al primer cuatrimestre de 2017 ascendió a </a:t>
            </a:r>
            <a:r>
              <a:rPr lang="es-CL" sz="1600" b="1" dirty="0"/>
              <a:t>$6.258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21,5%</a:t>
            </a:r>
            <a:r>
              <a:rPr lang="es-CL" sz="1600" dirty="0"/>
              <a:t> respecto al presupuesto vigente y en línea respecto al presupuesto mensual registrado al </a:t>
            </a:r>
            <a:r>
              <a:rPr lang="es-CL" sz="1600"/>
              <a:t>primer cuatrimestre del año 2016.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En cuanto a los programas, el 71% del presupuesto vigente, se concentra en la </a:t>
            </a:r>
            <a:r>
              <a:rPr lang="es-CL" sz="1600" b="1" dirty="0"/>
              <a:t>Secretaría General de Gobierno</a:t>
            </a:r>
            <a:r>
              <a:rPr lang="es-CL" sz="1600" dirty="0"/>
              <a:t> que al mes de abril alcanzó un nivel de ejecución de </a:t>
            </a:r>
            <a:r>
              <a:rPr lang="es-CL" sz="1600" b="1" dirty="0"/>
              <a:t>24,5%.  </a:t>
            </a:r>
            <a:r>
              <a:rPr lang="es-CL" sz="1600" dirty="0"/>
              <a:t>Ejecución afectada por</a:t>
            </a:r>
            <a:r>
              <a:rPr lang="es-CL" sz="1600" b="1" dirty="0"/>
              <a:t> </a:t>
            </a:r>
            <a:r>
              <a:rPr lang="es-CL" sz="1600" dirty="0"/>
              <a:t>el nivel de ejecución de los subtítulos </a:t>
            </a:r>
            <a:r>
              <a:rPr lang="es-CL" sz="1600" b="1" dirty="0"/>
              <a:t>bienes y servicios de consumo y transferencias corrientes </a:t>
            </a:r>
            <a:r>
              <a:rPr lang="es-CL" sz="1600" dirty="0"/>
              <a:t>que alcanzaron una erogación de </a:t>
            </a:r>
            <a:r>
              <a:rPr lang="es-CL" sz="1600" b="1" dirty="0"/>
              <a:t>15,7% y 16,3% </a:t>
            </a:r>
            <a:r>
              <a:rPr lang="es-CL" sz="1600" dirty="0"/>
              <a:t>respectivamente y una participación dentro de la Secretaría del  53,5%.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programa </a:t>
            </a:r>
            <a:r>
              <a:rPr lang="es-CL" sz="1600" b="1" dirty="0"/>
              <a:t>Consejo Nacional de Televisión </a:t>
            </a:r>
            <a:r>
              <a:rPr lang="es-CL" sz="1600" dirty="0"/>
              <a:t>presentó un </a:t>
            </a:r>
            <a:r>
              <a:rPr lang="es-CL" sz="1600" b="1" dirty="0"/>
              <a:t>avance de 14,2%</a:t>
            </a:r>
            <a:r>
              <a:rPr lang="es-CL" sz="1600" dirty="0"/>
              <a:t>, donde los niveles de gasto más bajos se registran en el subtítulo 24 “transferencias corrientes” con un 2,3%.  Asimismo, la asignación relativa al Fondo de Apoyo a Programas Culturales presenta una erogación del 0,7%.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Respecto a los subtítulos, la mayor erogación, se registra en </a:t>
            </a:r>
            <a:r>
              <a:rPr lang="es-CL" sz="1600" b="1" dirty="0"/>
              <a:t>servicio de la deuda</a:t>
            </a:r>
            <a:r>
              <a:rPr lang="es-CL" sz="1600" dirty="0"/>
              <a:t>, con desembolsos que alcanzan el </a:t>
            </a:r>
            <a:r>
              <a:rPr lang="es-CL" sz="1600" b="1" dirty="0"/>
              <a:t>45,6%</a:t>
            </a:r>
            <a:r>
              <a:rPr lang="es-CL" sz="1600" dirty="0"/>
              <a:t>, mientras que el menor nivel de ejecución se registra en</a:t>
            </a:r>
            <a:r>
              <a:rPr lang="es-CL" sz="1600" b="1" dirty="0"/>
              <a:t> transferencias corrientes, con un 10,1%</a:t>
            </a:r>
            <a:r>
              <a:rPr lang="es-CL" sz="1600" dirty="0"/>
              <a:t>, que a su vez representa el 19% de los recursos contemplados en la Partida.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520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791533"/>
            <a:ext cx="8229602" cy="172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5019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2132855"/>
            <a:ext cx="4085656" cy="236907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144" y="2132855"/>
            <a:ext cx="4085656" cy="236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299276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24100"/>
            <a:ext cx="8210799" cy="126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35635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988840"/>
            <a:ext cx="8210799" cy="436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3311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01488" cy="341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448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Abril de 2017 Partida 20: MINISTERIO SECRETARÍA GENERAL DE GOBIERNO</vt:lpstr>
      <vt:lpstr>Ejecución Presupuestaria de Gastos Acumulada al mes de Abril de 2017  Ministerio Secretaría General de Gobierno</vt:lpstr>
      <vt:lpstr>Ejecución Presupuestaria de Gastos Acumulada al mes de Abril de 2017  Ministerio Secretaría General de Gobierno</vt:lpstr>
      <vt:lpstr>Presentación de PowerPoint</vt:lpstr>
      <vt:lpstr>Ejecución Presupuestaria de Gastos Acumulada al mes de Abril de 2017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143</cp:revision>
  <cp:lastPrinted>2016-10-11T11:56:42Z</cp:lastPrinted>
  <dcterms:created xsi:type="dcterms:W3CDTF">2016-06-23T13:38:47Z</dcterms:created>
  <dcterms:modified xsi:type="dcterms:W3CDTF">2017-06-21T14:10:29Z</dcterms:modified>
</cp:coreProperties>
</file>