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318" r:id="rId6"/>
    <p:sldId id="264"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198"/>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22-06-2017</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22-06-2017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22-06-2017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22-06-2017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22-06-2017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22-06-2017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22-06-2017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22-06-2017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22-06-2017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7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22-06-2017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04"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a:t>
            </a:r>
            <a:r>
              <a:rPr lang="es-CL" sz="2400" b="1" dirty="0" smtClean="0">
                <a:latin typeface="+mn-lt"/>
              </a:rPr>
              <a:t>ABRIL </a:t>
            </a:r>
            <a:r>
              <a:rPr lang="es-CL" sz="2400" b="1" dirty="0" smtClean="0">
                <a:latin typeface="+mn-lt"/>
              </a:rPr>
              <a:t>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a:t>
            </a:r>
            <a:r>
              <a:rPr lang="es-CL" b="1" dirty="0" smtClean="0">
                <a:effectLst>
                  <a:outerShdw blurRad="38100" dist="38100" dir="2700000" algn="tl">
                    <a:srgbClr val="000000">
                      <a:alpha val="43137"/>
                    </a:srgbClr>
                  </a:outerShdw>
                </a:effectLst>
              </a:rPr>
              <a:t>JUNIO </a:t>
            </a:r>
            <a:r>
              <a:rPr lang="es-CL" b="1" dirty="0" smtClean="0">
                <a:effectLst>
                  <a:outerShdw blurRad="38100" dist="38100" dir="2700000" algn="tl">
                    <a:srgbClr val="000000">
                      <a:alpha val="43137"/>
                    </a:srgbClr>
                  </a:outerShdw>
                </a:effectLst>
              </a:rPr>
              <a:t>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294"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988840"/>
            <a:ext cx="723900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628800"/>
            <a:ext cx="7667625" cy="488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628800"/>
            <a:ext cx="78200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163" y="1628800"/>
            <a:ext cx="730567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 y="1556792"/>
            <a:ext cx="790575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 y="1556792"/>
            <a:ext cx="79152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8085584"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1556792"/>
            <a:ext cx="789483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1628801"/>
            <a:ext cx="81153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1"/>
            <a:ext cx="7799015" cy="4929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1628800"/>
            <a:ext cx="78962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84784"/>
            <a:ext cx="7794253" cy="4768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1556792"/>
            <a:ext cx="82200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556792"/>
            <a:ext cx="86582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8" y="1628800"/>
            <a:ext cx="7934325" cy="447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1628800"/>
            <a:ext cx="8258175"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4616648"/>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abril </a:t>
            </a:r>
            <a:r>
              <a:rPr lang="es-CL" sz="1400" dirty="0" smtClean="0"/>
              <a:t>2017  el presupuesto vigente </a:t>
            </a:r>
            <a:r>
              <a:rPr lang="es-CL" sz="1400" dirty="0"/>
              <a:t>se incrementó en </a:t>
            </a:r>
            <a:r>
              <a:rPr lang="es-CL" sz="1400" dirty="0" smtClean="0"/>
              <a:t>M$4.227.395</a:t>
            </a:r>
            <a:r>
              <a:rPr lang="es-CL" sz="1400" dirty="0" smtClean="0"/>
              <a:t>.</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a:t>
            </a:r>
            <a:r>
              <a:rPr lang="es-CL" sz="1400" dirty="0" smtClean="0"/>
              <a:t>abril </a:t>
            </a:r>
            <a:r>
              <a:rPr lang="es-CL" sz="1400" dirty="0" smtClean="0"/>
              <a:t>un </a:t>
            </a:r>
            <a:r>
              <a:rPr lang="es-CL" sz="1400" dirty="0" smtClean="0"/>
              <a:t>28%. </a:t>
            </a:r>
            <a:r>
              <a:rPr lang="es-CL" sz="1400" dirty="0" smtClean="0"/>
              <a:t>De la ejecución  de  los subtítulos se observó que los subtítulos con mayor avance, aún cuando representan un porcentaje marginal del presupuesto del </a:t>
            </a:r>
            <a:r>
              <a:rPr lang="es-CL" sz="1400" dirty="0" err="1" smtClean="0"/>
              <a:t>Minvu</a:t>
            </a:r>
            <a:r>
              <a:rPr lang="es-CL" sz="1400" dirty="0" smtClean="0"/>
              <a:t>, fueron </a:t>
            </a:r>
            <a:r>
              <a:rPr lang="es-CL" sz="1400" dirty="0" smtClean="0"/>
              <a:t>Otros Gastos Corrientes y </a:t>
            </a:r>
            <a:r>
              <a:rPr lang="es-CL" sz="1400" dirty="0" smtClean="0"/>
              <a:t>Servicio de la Deuda. Las Transferencias de Capital alcanzaron un </a:t>
            </a:r>
            <a:r>
              <a:rPr lang="es-CL" sz="1400" dirty="0" smtClean="0"/>
              <a:t>35,5% </a:t>
            </a:r>
            <a:r>
              <a:rPr lang="es-CL" sz="1400" dirty="0" smtClean="0"/>
              <a:t>de ejecución del gasto vigente y las Iniciativas de Inversión un  </a:t>
            </a:r>
            <a:r>
              <a:rPr lang="es-CL" sz="1400" dirty="0" smtClean="0"/>
              <a:t>18,8%.</a:t>
            </a:r>
            <a:endParaRPr lang="es-CL" sz="1400" dirty="0" smtClean="0"/>
          </a:p>
          <a:p>
            <a:pPr algn="just"/>
            <a:endParaRPr lang="es-CL" sz="1400" dirty="0" smtClean="0"/>
          </a:p>
          <a:p>
            <a:pPr algn="just"/>
            <a:r>
              <a:rPr lang="es-CL" sz="1400" dirty="0" smtClean="0"/>
              <a:t>Respecto </a:t>
            </a:r>
            <a:r>
              <a:rPr lang="es-CL" sz="1400" dirty="0" smtClean="0"/>
              <a:t>a los SERVIU,  éstos en promedio lograron un </a:t>
            </a:r>
            <a:r>
              <a:rPr lang="es-CL" sz="1400" dirty="0" smtClean="0"/>
              <a:t>28% </a:t>
            </a:r>
            <a:r>
              <a:rPr lang="es-CL" sz="1400" dirty="0" smtClean="0"/>
              <a:t>de ejecución del presupuesto vigente a  </a:t>
            </a:r>
            <a:r>
              <a:rPr lang="es-CL" sz="1400" dirty="0" smtClean="0"/>
              <a:t>abril </a:t>
            </a:r>
            <a:r>
              <a:rPr lang="es-CL" sz="1400" dirty="0" smtClean="0"/>
              <a:t>2017. </a:t>
            </a:r>
            <a:r>
              <a:rPr lang="es-CL" sz="1400" dirty="0" smtClean="0"/>
              <a:t>En abril se observó que SERVIU III, SERVIU IV y SERVIU </a:t>
            </a:r>
            <a:r>
              <a:rPr lang="es-CL" sz="1400" dirty="0" smtClean="0"/>
              <a:t>XV </a:t>
            </a:r>
            <a:r>
              <a:rPr lang="es-CL" sz="1400" dirty="0" smtClean="0"/>
              <a:t> fueron los que alcanzaron mayores tasas de ejecución de 38,2%, 37,6% y 37,5% respectivamente </a:t>
            </a:r>
            <a:r>
              <a:rPr lang="es-CL" sz="1400" dirty="0" smtClean="0"/>
              <a:t>de ejecución del presupuesto </a:t>
            </a:r>
            <a:r>
              <a:rPr lang="es-CL" sz="1400" dirty="0" smtClean="0"/>
              <a:t>vigente</a:t>
            </a:r>
            <a:r>
              <a:rPr lang="es-CL" sz="1400" dirty="0" smtClean="0"/>
              <a:t>.</a:t>
            </a:r>
            <a:r>
              <a:rPr lang="es-CL" sz="1400" dirty="0" smtClean="0"/>
              <a:t> </a:t>
            </a:r>
            <a:r>
              <a:rPr lang="es-CL" sz="1400" dirty="0" smtClean="0"/>
              <a:t>La menor ejecución correspondió a </a:t>
            </a:r>
            <a:r>
              <a:rPr lang="es-CL" sz="1400" dirty="0" smtClean="0"/>
              <a:t>SERVIU </a:t>
            </a:r>
            <a:r>
              <a:rPr lang="es-CL" sz="1400" dirty="0" smtClean="0"/>
              <a:t>II con </a:t>
            </a:r>
            <a:r>
              <a:rPr lang="es-CL" sz="1400" dirty="0" smtClean="0"/>
              <a:t>16,5% </a:t>
            </a:r>
            <a:r>
              <a:rPr lang="es-CL" sz="1400" dirty="0" smtClean="0"/>
              <a:t>de ejecución del gasto vigente a </a:t>
            </a:r>
            <a:r>
              <a:rPr lang="es-CL" sz="1400" dirty="0" smtClean="0"/>
              <a:t>abril.</a:t>
            </a:r>
          </a:p>
          <a:p>
            <a:pPr algn="just"/>
            <a:endParaRPr lang="es-CL" sz="1400" dirty="0"/>
          </a:p>
          <a:p>
            <a:pPr algn="just"/>
            <a:r>
              <a:rPr lang="es-CL" sz="1400" dirty="0" smtClean="0"/>
              <a:t>Al comparar la ejecución mensual 2016 con la del año 2017, se observa similitud en las tasas de ejecución, siendo las </a:t>
            </a:r>
            <a:r>
              <a:rPr lang="es-CL" sz="1400" smtClean="0"/>
              <a:t>diferencias marginales.</a:t>
            </a:r>
            <a:endParaRPr lang="es-CL" sz="1400" dirty="0" smtClean="0"/>
          </a:p>
          <a:p>
            <a:pPr algn="just"/>
            <a:endParaRPr lang="es-CL" sz="1400" dirty="0"/>
          </a:p>
          <a:p>
            <a:pPr algn="just"/>
            <a:endParaRPr lang="es-CL" sz="1400" dirty="0" smtClean="0"/>
          </a:p>
          <a:p>
            <a:pPr algn="just"/>
            <a:endParaRPr lang="es-CL" sz="1400" dirty="0" smtClean="0"/>
          </a:p>
          <a:p>
            <a:pPr algn="just"/>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abril 2016-abril 2017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3" name="2 Rectángulo"/>
          <p:cNvSpPr/>
          <p:nvPr/>
        </p:nvSpPr>
        <p:spPr>
          <a:xfrm>
            <a:off x="539552" y="1844824"/>
            <a:ext cx="7920880" cy="1600438"/>
          </a:xfrm>
          <a:prstGeom prst="rect">
            <a:avLst/>
          </a:prstGeom>
        </p:spPr>
        <p:txBody>
          <a:bodyPr wrap="square">
            <a:spAutoFit/>
          </a:bodyPr>
          <a:lstStyle/>
          <a:p>
            <a:pPr algn="just"/>
            <a:r>
              <a:rPr lang="es-CL" sz="1400" dirty="0" smtClean="0"/>
              <a:t> </a:t>
            </a:r>
          </a:p>
          <a:p>
            <a:pPr algn="just"/>
            <a:endParaRPr lang="es-CL" sz="1400" dirty="0"/>
          </a:p>
          <a:p>
            <a:pPr algn="just"/>
            <a:endParaRPr lang="es-CL" sz="1400" dirty="0" smtClean="0"/>
          </a:p>
          <a:p>
            <a:pPr algn="just"/>
            <a:endParaRPr lang="es-CL" sz="1400" dirty="0"/>
          </a:p>
          <a:p>
            <a:pPr algn="just"/>
            <a:endParaRPr lang="es-CL" sz="1400" dirty="0" smtClean="0"/>
          </a:p>
          <a:p>
            <a:pPr algn="just"/>
            <a:endParaRPr lang="es-CL" sz="1400" dirty="0" smtClean="0"/>
          </a:p>
          <a:p>
            <a:pPr algn="just"/>
            <a:endParaRPr lang="es-CL" sz="1400" dirty="0" smtClean="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1591617"/>
            <a:ext cx="406717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6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3699" y="1571773"/>
            <a:ext cx="404812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982" y="6165304"/>
            <a:ext cx="77914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8024" y="2383284"/>
            <a:ext cx="3672408"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2383284"/>
            <a:ext cx="3718123"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192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8800"/>
            <a:ext cx="7467600" cy="36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ABRIL </a:t>
            </a:r>
            <a:r>
              <a:rPr lang="es-CL" sz="1600" b="1" dirty="0" smtClean="0">
                <a:solidFill>
                  <a:schemeClr val="tx1"/>
                </a:solidFill>
                <a:ea typeface="Verdana" pitchFamily="34" charset="0"/>
                <a:cs typeface="Verdana" pitchFamily="34" charset="0"/>
              </a:rPr>
              <a:t>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484784"/>
            <a:ext cx="7416823"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ABRIL </a:t>
            </a:r>
            <a:r>
              <a:rPr lang="es-CL" sz="1600" b="1" dirty="0" smtClean="0">
                <a:solidFill>
                  <a:schemeClr val="tx1"/>
                </a:solidFill>
                <a:ea typeface="Verdana" pitchFamily="34" charset="0"/>
                <a:cs typeface="Verdana" pitchFamily="34" charset="0"/>
              </a:rPr>
              <a:t>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72815"/>
            <a:ext cx="8351837" cy="4453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481263"/>
            <a:ext cx="8353425" cy="260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204865"/>
            <a:ext cx="8013575" cy="2762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2397</TotalTime>
  <Words>1217</Words>
  <Application>Microsoft Office PowerPoint</Application>
  <PresentationFormat>Presentación en pantalla (4:3)</PresentationFormat>
  <Paragraphs>120</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ABRIL DE 2017 PARTIDA 18: MINISTERIO DE VIVIENDA Y URBANISMO</vt:lpstr>
      <vt:lpstr>EJECUCIÓN PRESUPUESTARIA DE GASTOS ACUMULADA A ABRIL DE 2017  MINISTERIO DE VIVIENDA Y URBANISMO</vt:lpstr>
      <vt:lpstr>EJECUCIÓN PRESUPUESTARIA DE GASTOS ACUMULADA A ABRIL DE 2017  MINISTERIO DE VIVIENDA Y URBANISMO</vt:lpstr>
      <vt:lpstr>Ejecución Presupuestaria de Gastos Acumulada a abril 2016-abril 2017  MINISTERIO DE VIVIENDA Y URBANISMO</vt:lpstr>
      <vt:lpstr>EJECUCIÓN PRESUPUESTARIA DE GASTOS ACUMULADA A ABRIL 2017  PARTIDA 18 MINISTERIO DE VIVIENDA Y URBANISMO</vt:lpstr>
      <vt:lpstr>EJECUCIÓN PRESUPUESTARIA DE GASTOS ACUMULADA A ABRIL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151</cp:revision>
  <cp:lastPrinted>2016-07-04T14:42:46Z</cp:lastPrinted>
  <dcterms:created xsi:type="dcterms:W3CDTF">2016-06-23T13:38:47Z</dcterms:created>
  <dcterms:modified xsi:type="dcterms:W3CDTF">2017-06-22T17:50:01Z</dcterms:modified>
</cp:coreProperties>
</file>