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39"/>
  </p:notesMasterIdLst>
  <p:handoutMasterIdLst>
    <p:handoutMasterId r:id="rId40"/>
  </p:handoutMasterIdLst>
  <p:sldIdLst>
    <p:sldId id="256" r:id="rId14"/>
    <p:sldId id="298" r:id="rId15"/>
    <p:sldId id="299" r:id="rId16"/>
    <p:sldId id="322" r:id="rId17"/>
    <p:sldId id="264" r:id="rId18"/>
    <p:sldId id="263" r:id="rId19"/>
    <p:sldId id="301" r:id="rId20"/>
    <p:sldId id="321" r:id="rId21"/>
    <p:sldId id="265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10" r:id="rId30"/>
    <p:sldId id="311" r:id="rId31"/>
    <p:sldId id="312" r:id="rId32"/>
    <p:sldId id="313" r:id="rId33"/>
    <p:sldId id="314" r:id="rId34"/>
    <p:sldId id="315" r:id="rId35"/>
    <p:sldId id="317" r:id="rId36"/>
    <p:sldId id="319" r:id="rId37"/>
    <p:sldId id="318" r:id="rId3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21-06-2017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21-06-2017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21-06-2017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21-06-2017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21-06-2017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21-06-2017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21-06-2017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1315354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54154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516635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759675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21-06-2017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16681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04743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567416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080304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51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3034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22100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ABRIL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2147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635687"/>
              </p:ext>
            </p:extLst>
          </p:nvPr>
        </p:nvGraphicFramePr>
        <p:xfrm>
          <a:off x="539551" y="1772816"/>
          <a:ext cx="8076273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8" name="Hoja de cálculo" r:id="rId3" imgW="8515485" imgH="3686175" progId="Excel.Sheet.8">
                  <p:embed/>
                </p:oleObj>
              </mc:Choice>
              <mc:Fallback>
                <p:oleObj name="Hoja de cálculo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1" y="1772816"/>
                        <a:ext cx="8076273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792067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060492"/>
              </p:ext>
            </p:extLst>
          </p:nvPr>
        </p:nvGraphicFramePr>
        <p:xfrm>
          <a:off x="539552" y="1820019"/>
          <a:ext cx="8076272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3" name="Hoja de cálculo" r:id="rId3" imgW="8515485" imgH="2905215" progId="Excel.Sheet.8">
                  <p:embed/>
                </p:oleObj>
              </mc:Choice>
              <mc:Fallback>
                <p:oleObj name="Hoja de cálculo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20019"/>
                        <a:ext cx="8076272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2578"/>
              </p:ext>
            </p:extLst>
          </p:nvPr>
        </p:nvGraphicFramePr>
        <p:xfrm>
          <a:off x="539552" y="1615033"/>
          <a:ext cx="8076271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8" name="Hoja de cálculo" r:id="rId3" imgW="7572443" imgH="3686175" progId="Excel.Sheet.8">
                  <p:embed/>
                </p:oleObj>
              </mc:Choice>
              <mc:Fallback>
                <p:oleObj name="Hoja de cálculo" r:id="rId3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15033"/>
                        <a:ext cx="8076271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538647"/>
              </p:ext>
            </p:extLst>
          </p:nvPr>
        </p:nvGraphicFramePr>
        <p:xfrm>
          <a:off x="539552" y="1628800"/>
          <a:ext cx="8051885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2" name="Hoja de cálculo" r:id="rId3" imgW="7572443" imgH="5343525" progId="Excel.Sheet.8">
                  <p:embed/>
                </p:oleObj>
              </mc:Choice>
              <mc:Fallback>
                <p:oleObj name="Hoja de cálculo" r:id="rId3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28800"/>
                        <a:ext cx="8051885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36813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555279"/>
              </p:ext>
            </p:extLst>
          </p:nvPr>
        </p:nvGraphicFramePr>
        <p:xfrm>
          <a:off x="539552" y="1767433"/>
          <a:ext cx="8076272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6" name="Hoja de cálculo" r:id="rId3" imgW="7743757" imgH="3533865" progId="Excel.Sheet.8">
                  <p:embed/>
                </p:oleObj>
              </mc:Choice>
              <mc:Fallback>
                <p:oleObj name="Hoja de cálculo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67433"/>
                        <a:ext cx="8076272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440379"/>
              </p:ext>
            </p:extLst>
          </p:nvPr>
        </p:nvGraphicFramePr>
        <p:xfrm>
          <a:off x="539552" y="1689323"/>
          <a:ext cx="8085583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1" name="Hoja de cálculo" r:id="rId3" imgW="7743757" imgH="3971925" progId="Excel.Sheet.8">
                  <p:embed/>
                </p:oleObj>
              </mc:Choice>
              <mc:Fallback>
                <p:oleObj name="Hoja de cálculo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89323"/>
                        <a:ext cx="8085583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Salud pública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063835"/>
              </p:ext>
            </p:extLst>
          </p:nvPr>
        </p:nvGraphicFramePr>
        <p:xfrm>
          <a:off x="539552" y="1761331"/>
          <a:ext cx="8076272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4" name="Hoja de cálculo" r:id="rId3" imgW="7819957" imgH="3971925" progId="Excel.Sheet.8">
                  <p:embed/>
                </p:oleObj>
              </mc:Choice>
              <mc:Fallback>
                <p:oleObj name="Hoja de cálculo" r:id="rId3" imgW="78199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61331"/>
                        <a:ext cx="8076272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Central Nacional de Abastecimiento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2880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990746"/>
              </p:ext>
            </p:extLst>
          </p:nvPr>
        </p:nvGraphicFramePr>
        <p:xfrm>
          <a:off x="539552" y="1772816"/>
          <a:ext cx="8076272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7" name="Hoja de cálculo" r:id="rId3" imgW="7743757" imgH="2466885" progId="Excel.Sheet.8">
                  <p:embed/>
                </p:oleObj>
              </mc:Choice>
              <mc:Fallback>
                <p:oleObj name="Hoja de cálculo" r:id="rId3" imgW="77437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8076272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928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002091"/>
              </p:ext>
            </p:extLst>
          </p:nvPr>
        </p:nvGraphicFramePr>
        <p:xfrm>
          <a:off x="611560" y="1772816"/>
          <a:ext cx="8004264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9" name="Hoja de cálculo" r:id="rId3" imgW="7743757" imgH="4143375" progId="Excel.Sheet.8">
                  <p:embed/>
                </p:oleObj>
              </mc:Choice>
              <mc:Fallback>
                <p:oleObj name="Hoja de cálculo" r:id="rId3" imgW="77437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772816"/>
                        <a:ext cx="8004264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124057"/>
              </p:ext>
            </p:extLst>
          </p:nvPr>
        </p:nvGraphicFramePr>
        <p:xfrm>
          <a:off x="611560" y="1778099"/>
          <a:ext cx="7978751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3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778099"/>
                        <a:ext cx="7978751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abril de 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16 </a:t>
            </a:r>
            <a:r>
              <a:rPr lang="es-CL" sz="1600" dirty="0"/>
              <a:t>Ministerio </a:t>
            </a:r>
            <a:r>
              <a:rPr lang="es-CL" sz="1600" dirty="0" smtClean="0"/>
              <a:t>de Salud, </a:t>
            </a:r>
            <a:r>
              <a:rPr lang="es-CL" sz="1600" dirty="0"/>
              <a:t>finalizó en </a:t>
            </a:r>
            <a:r>
              <a:rPr lang="es-CL" sz="1600" dirty="0" smtClean="0"/>
              <a:t>$2.685.976 millones</a:t>
            </a:r>
            <a:r>
              <a:rPr lang="es-CL" sz="1600" dirty="0"/>
              <a:t>, equivalentes a un </a:t>
            </a:r>
            <a:r>
              <a:rPr lang="es-CL" sz="1600" dirty="0" smtClean="0"/>
              <a:t>36% </a:t>
            </a:r>
            <a:r>
              <a:rPr lang="es-CL" sz="1600" dirty="0"/>
              <a:t>del Presupuesto </a:t>
            </a:r>
            <a:r>
              <a:rPr lang="es-CL" sz="1600" dirty="0" smtClean="0"/>
              <a:t>Vigente</a:t>
            </a:r>
            <a:r>
              <a:rPr lang="es-CL" sz="1600" dirty="0" smtClean="0"/>
              <a:t>. En comparación con el año 2016, se observó una mayor ejecución en cerca </a:t>
            </a:r>
            <a:r>
              <a:rPr lang="es-CL" sz="1600" smtClean="0"/>
              <a:t>de 1,6 </a:t>
            </a:r>
            <a:r>
              <a:rPr lang="es-CL" sz="1600" dirty="0" smtClean="0"/>
              <a:t>puntos porcentuales.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ejecución de los </a:t>
            </a:r>
            <a:r>
              <a:rPr lang="es-CL" sz="1600" b="1" dirty="0" smtClean="0">
                <a:latin typeface="+mn-lt"/>
              </a:rPr>
              <a:t>Servicios de Salud, Hospitales y Programa de Contingencias Operacionales</a:t>
            </a:r>
            <a:r>
              <a:rPr lang="es-CL" sz="1600" dirty="0" smtClean="0">
                <a:latin typeface="+mn-lt"/>
              </a:rPr>
              <a:t>, alcanzaron 37% al mes de Abril.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 $46.432 millones a Abril, equivalentes a 13% del presupuesto 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35</a:t>
            </a:r>
            <a:r>
              <a:rPr lang="es-CL" sz="1600" dirty="0"/>
              <a:t>% </a:t>
            </a:r>
            <a:r>
              <a:rPr lang="es-CL" sz="1600" dirty="0" smtClean="0"/>
              <a:t>($569.441 </a:t>
            </a:r>
            <a:r>
              <a:rPr lang="es-CL" sz="1600" dirty="0"/>
              <a:t>millones). En este Programa, el 80% del gasto corresponde a transferencias para los Servicios de Salud. Respecto de aquellas transferencias al sector privado, se observó que el Bono Auge presentó desembolsos por </a:t>
            </a:r>
            <a:r>
              <a:rPr lang="es-CL" sz="1600" dirty="0" smtClean="0"/>
              <a:t>$2.529 </a:t>
            </a:r>
            <a:r>
              <a:rPr lang="es-CL" sz="1600" dirty="0"/>
              <a:t>millones, que equivalen a </a:t>
            </a:r>
            <a:r>
              <a:rPr lang="es-CL" sz="1600" dirty="0" smtClean="0"/>
              <a:t>75</a:t>
            </a:r>
            <a:r>
              <a:rPr lang="es-CL" sz="1600" dirty="0"/>
              <a:t>% de ejecución presupuestaria, y los Convenios de Provisión de Prestaciones Médicas alcanzaron un </a:t>
            </a:r>
            <a:r>
              <a:rPr lang="es-CL" sz="1600" dirty="0" smtClean="0"/>
              <a:t>47</a:t>
            </a:r>
            <a:r>
              <a:rPr lang="es-CL" sz="1600" dirty="0"/>
              <a:t>% </a:t>
            </a:r>
            <a:r>
              <a:rPr lang="es-CL" sz="1600" dirty="0" smtClean="0"/>
              <a:t>($101.357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El Programa de Enfermedades Emergentes, con recursos aprobados por $2.830 millones, no presentó ejecución al mes de </a:t>
            </a:r>
            <a:r>
              <a:rPr lang="es-CL" sz="1600" dirty="0" smtClean="0"/>
              <a:t>Abril, </a:t>
            </a:r>
            <a:r>
              <a:rPr lang="es-CL" sz="1600" dirty="0"/>
              <a:t>así como tampoco el Fondo Nacional de Investigación y Desarrollo en Salud, con recursos disponible por $521 </a:t>
            </a:r>
            <a:r>
              <a:rPr lang="es-CL" sz="1600" dirty="0" smtClean="0"/>
              <a:t>millones. El </a:t>
            </a:r>
            <a:r>
              <a:rPr lang="es-CL" sz="1600" dirty="0"/>
              <a:t>Programa Nacional de Alimentación Complementaria ejecutó en un </a:t>
            </a:r>
            <a:r>
              <a:rPr lang="es-CL" sz="1600" dirty="0" smtClean="0"/>
              <a:t>26%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11%, </a:t>
            </a:r>
            <a:r>
              <a:rPr lang="es-CL" sz="1600" dirty="0"/>
              <a:t>y el Programa de Alimentación Complementaria para el Adulto Mayor, presentó  un </a:t>
            </a:r>
            <a:r>
              <a:rPr lang="es-CL" sz="1600" dirty="0" smtClean="0"/>
              <a:t>26% </a:t>
            </a:r>
            <a:r>
              <a:rPr lang="es-CL" sz="1600" dirty="0"/>
              <a:t>de gasto a </a:t>
            </a:r>
            <a:r>
              <a:rPr lang="es-CL" sz="1600" dirty="0" smtClean="0"/>
              <a:t>Abril.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084666"/>
              </p:ext>
            </p:extLst>
          </p:nvPr>
        </p:nvGraphicFramePr>
        <p:xfrm>
          <a:off x="611560" y="1697707"/>
          <a:ext cx="799171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6" name="Hoja de cálculo" r:id="rId3" imgW="7743757" imgH="3819615" progId="Excel.Sheet.8">
                  <p:embed/>
                </p:oleObj>
              </mc:Choice>
              <mc:Fallback>
                <p:oleObj name="Hoja de cálculo" r:id="rId3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697707"/>
                        <a:ext cx="799171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081316"/>
              </p:ext>
            </p:extLst>
          </p:nvPr>
        </p:nvGraphicFramePr>
        <p:xfrm>
          <a:off x="611560" y="1761331"/>
          <a:ext cx="799382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0" name="Hoja de cálculo" r:id="rId3" imgW="7743757" imgH="3971925" progId="Excel.Sheet.8">
                  <p:embed/>
                </p:oleObj>
              </mc:Choice>
              <mc:Fallback>
                <p:oleObj name="Hoja de cálculo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761331"/>
                        <a:ext cx="799382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683248"/>
              </p:ext>
            </p:extLst>
          </p:nvPr>
        </p:nvGraphicFramePr>
        <p:xfrm>
          <a:off x="539553" y="1724372"/>
          <a:ext cx="8085582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4" name="Hoja de cálculo" r:id="rId3" imgW="7915343" imgH="4152810" progId="Excel.Sheet.8">
                  <p:embed/>
                </p:oleObj>
              </mc:Choice>
              <mc:Fallback>
                <p:oleObj name="Hoja de cálculo" r:id="rId3" imgW="7915343" imgH="41528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724372"/>
                        <a:ext cx="8085582" cy="415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22411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229681"/>
              </p:ext>
            </p:extLst>
          </p:nvPr>
        </p:nvGraphicFramePr>
        <p:xfrm>
          <a:off x="539552" y="1775817"/>
          <a:ext cx="8076272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1" name="Hoja de cálculo" r:id="rId3" imgW="7905885" imgH="3381285" progId="Excel.Sheet.8">
                  <p:embed/>
                </p:oleObj>
              </mc:Choice>
              <mc:Fallback>
                <p:oleObj name="Hoja de cálculo" r:id="rId3" imgW="7905885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75817"/>
                        <a:ext cx="8076272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536813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486984"/>
              </p:ext>
            </p:extLst>
          </p:nvPr>
        </p:nvGraphicFramePr>
        <p:xfrm>
          <a:off x="539552" y="1786483"/>
          <a:ext cx="8076272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5" name="Hoja de cálculo" r:id="rId3" imgW="7905885" imgH="3514725" progId="Excel.Sheet.8">
                  <p:embed/>
                </p:oleObj>
              </mc:Choice>
              <mc:Fallback>
                <p:oleObj name="Hoja de cálculo" r:id="rId3" imgW="7905885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86483"/>
                        <a:ext cx="8076272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597494"/>
              </p:ext>
            </p:extLst>
          </p:nvPr>
        </p:nvGraphicFramePr>
        <p:xfrm>
          <a:off x="539552" y="1682105"/>
          <a:ext cx="8076272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9" name="Hoja de cálculo" r:id="rId3" imgW="7905885" imgH="2466885" progId="Excel.Sheet.8">
                  <p:embed/>
                </p:oleObj>
              </mc:Choice>
              <mc:Fallback>
                <p:oleObj name="Hoja de cálculo" r:id="rId3" imgW="7905885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82105"/>
                        <a:ext cx="8076272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se </a:t>
            </a:r>
            <a:r>
              <a:rPr lang="es-CL" sz="1600" dirty="0"/>
              <a:t>observó la inclusión de $5.429 millones para proyectos de inversión, específicamente para la construcción de la “Red Nacional de Laboratorios Ambientales</a:t>
            </a:r>
            <a:r>
              <a:rPr lang="es-CL" sz="1600" dirty="0" smtClean="0"/>
              <a:t>”.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respecto al presupuesto vigente, fue de </a:t>
            </a:r>
            <a:r>
              <a:rPr lang="es-CL" sz="1600" dirty="0" smtClean="0"/>
              <a:t>41%, </a:t>
            </a:r>
            <a:r>
              <a:rPr lang="es-CL" sz="1600" dirty="0"/>
              <a:t>gastando un total de $</a:t>
            </a:r>
            <a:r>
              <a:rPr lang="es-CL" sz="1600" dirty="0" smtClean="0"/>
              <a:t>49.777 </a:t>
            </a:r>
            <a:r>
              <a:rPr lang="es-CL" sz="1600" dirty="0"/>
              <a:t>millones. Este total se explica principalmente por los $29.385 millones desembolsados en el Subtítulo 33.01.004 Subsidio Fijo a la Construcción, que corresponde a uno de los pagos establecidos en el contrato de concesiones, que contempla el Primer Programa de Concesiones de Infraestructura Hospitalaria, </a:t>
            </a:r>
            <a:r>
              <a:rPr lang="es-CL" sz="1600" dirty="0" smtClean="0"/>
              <a:t>Hospital </a:t>
            </a:r>
            <a:r>
              <a:rPr lang="es-CL" sz="1600" dirty="0"/>
              <a:t>de Maipú, con desembolsos por $13.753 millones y Hospital de La Florida, con $14.899 </a:t>
            </a:r>
            <a:r>
              <a:rPr lang="es-CL" sz="1600" dirty="0" smtClean="0"/>
              <a:t>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32</a:t>
            </a:r>
            <a:r>
              <a:rPr lang="es-CL" sz="1600" dirty="0"/>
              <a:t>%, con un gasto total de </a:t>
            </a:r>
            <a:r>
              <a:rPr lang="es-CL" sz="1600" smtClean="0"/>
              <a:t>$4.677 </a:t>
            </a:r>
            <a:r>
              <a:rPr lang="es-CL" sz="1600" dirty="0"/>
              <a:t>millones. Los programas “</a:t>
            </a:r>
            <a:r>
              <a:rPr lang="es-CL" sz="1600" b="1" dirty="0"/>
              <a:t>Programa Campaña de Invierno” y “Atención Primaria, Ley N° 20.645 Trato Usuario”</a:t>
            </a:r>
            <a:r>
              <a:rPr lang="es-CL" sz="1600" dirty="0"/>
              <a:t> muestran cero ejecución en este  trimestre. 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Abril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18" y="2021102"/>
            <a:ext cx="3911506" cy="23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4" y="2025295"/>
            <a:ext cx="3911505" cy="23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767193"/>
              </p:ext>
            </p:extLst>
          </p:nvPr>
        </p:nvGraphicFramePr>
        <p:xfrm>
          <a:off x="539552" y="1933178"/>
          <a:ext cx="7992888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1" name="Hoja de cálculo" r:id="rId3" imgW="7105785" imgH="2648040" progId="Excel.Sheet.8">
                  <p:embed/>
                </p:oleObj>
              </mc:Choice>
              <mc:Fallback>
                <p:oleObj name="Hoja de cálculo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933178"/>
                        <a:ext cx="7992888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Abril 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659580"/>
              </p:ext>
            </p:extLst>
          </p:nvPr>
        </p:nvGraphicFramePr>
        <p:xfrm>
          <a:off x="539553" y="1772816"/>
          <a:ext cx="8068546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5" name="Hoja de cálculo" r:id="rId4" imgW="7839143" imgH="2524035" progId="Excel.Sheet.8">
                  <p:embed/>
                </p:oleObj>
              </mc:Choice>
              <mc:Fallback>
                <p:oleObj name="Hoja de cálculo" r:id="rId4" imgW="7839143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72816"/>
                        <a:ext cx="8068546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Abril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6531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194385"/>
              </p:ext>
            </p:extLst>
          </p:nvPr>
        </p:nvGraphicFramePr>
        <p:xfrm>
          <a:off x="539552" y="1628800"/>
          <a:ext cx="8104385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3" name="Hoja de cálculo" r:id="rId4" imgW="6877185" imgH="2924085" progId="Excel.Sheet.8">
                  <p:embed/>
                </p:oleObj>
              </mc:Choice>
              <mc:Fallback>
                <p:oleObj name="Hoja de cálculo" r:id="rId4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28800"/>
                        <a:ext cx="8104385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Abril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72005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7379"/>
              </p:ext>
            </p:extLst>
          </p:nvPr>
        </p:nvGraphicFramePr>
        <p:xfrm>
          <a:off x="539552" y="1748011"/>
          <a:ext cx="8104385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" name="Hoja de cálculo" r:id="rId4" imgW="6877185" imgH="2905215" progId="Excel.Sheet.8">
                  <p:embed/>
                </p:oleObj>
              </mc:Choice>
              <mc:Fallback>
                <p:oleObj name="Hoja de cálculo" r:id="rId4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48011"/>
                        <a:ext cx="8104385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734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369365"/>
              </p:ext>
            </p:extLst>
          </p:nvPr>
        </p:nvGraphicFramePr>
        <p:xfrm>
          <a:off x="539552" y="1628800"/>
          <a:ext cx="8085583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8" name="Hoja de cálculo" r:id="rId3" imgW="7591357" imgH="5962740" progId="Excel.Sheet.8">
                  <p:embed/>
                </p:oleObj>
              </mc:Choice>
              <mc:Fallback>
                <p:oleObj name="Hoja de cálculo" r:id="rId3" imgW="7591357" imgH="5962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28800"/>
                        <a:ext cx="8085583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1201</Words>
  <Application>Microsoft Office PowerPoint</Application>
  <PresentationFormat>Presentación en pantalla (4:3)</PresentationFormat>
  <Paragraphs>110</Paragraphs>
  <Slides>25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40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Imagen de mapa de bits</vt:lpstr>
      <vt:lpstr>Hoja de cálculo</vt:lpstr>
      <vt:lpstr>EJECUCIÓN PRESUPUESTARIA DE GASTOS ACUMULADA AL MES DE ABRIL DE 2017 PARTIDA 16: MINISTERIO DE SALUD</vt:lpstr>
      <vt:lpstr>Ejecución Presupuestaria de Gastos Acumulada al Mes de Abril de 2017  Ministerio de Salud</vt:lpstr>
      <vt:lpstr>Ejecución Presupuestaria de Gastos Acumulada al Mes de Abril de 2017  Ministerio de Salud</vt:lpstr>
      <vt:lpstr>Ejecución Presupuestaria de Gastos Acumulada al Mes de Abril de 2017  Ministerio de Salud</vt:lpstr>
      <vt:lpstr>Ejecución Presupuestaria de Gastos Acumulada al Mes de Abril de 2017  Partida 16 Ministerio de Salud</vt:lpstr>
      <vt:lpstr>Ejecución Presupuestaria de Gastos Acumulada al Mes de Abril  de 2017  Partida 16 Resumen por Capítulos</vt:lpstr>
      <vt:lpstr>Ejecución Presupuestaria de Gastos Acumulada al Mes de Abril de 2017  Partida 16 Resumen por Capítulos Regionalizados</vt:lpstr>
      <vt:lpstr>Ejecución Presupuestaria de Gastos Acumulada al Mes de Abril de 2017  Partida 16 Resumen por Capítulos Regionalizados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160</cp:revision>
  <cp:lastPrinted>2016-09-09T18:41:06Z</cp:lastPrinted>
  <dcterms:created xsi:type="dcterms:W3CDTF">2016-06-23T13:38:47Z</dcterms:created>
  <dcterms:modified xsi:type="dcterms:W3CDTF">2017-06-21T16:14:56Z</dcterms:modified>
</cp:coreProperties>
</file>