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98" r:id="rId11"/>
    <p:sldId id="299" r:id="rId12"/>
    <p:sldId id="315" r:id="rId13"/>
    <p:sldId id="264" r:id="rId14"/>
    <p:sldId id="263" r:id="rId15"/>
    <p:sldId id="26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21-06-2017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21-06-2017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21-06-2017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21-06-2017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21-06-2017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21-06-2017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024487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843663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3519245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240322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7525461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0281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1543239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ABRIL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925767"/>
              </p:ext>
            </p:extLst>
          </p:nvPr>
        </p:nvGraphicFramePr>
        <p:xfrm>
          <a:off x="539552" y="1772816"/>
          <a:ext cx="792088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7" name="Hoja de cálculo" r:id="rId3" imgW="8039100" imgH="3228975" progId="Excel.Sheet.8">
                  <p:embed/>
                </p:oleObj>
              </mc:Choice>
              <mc:Fallback>
                <p:oleObj name="Hoja de cálculo" r:id="rId3" imgW="8039100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792088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37321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118660"/>
              </p:ext>
            </p:extLst>
          </p:nvPr>
        </p:nvGraphicFramePr>
        <p:xfrm>
          <a:off x="611561" y="1772816"/>
          <a:ext cx="7848872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Hoja de cálculo" r:id="rId3" imgW="7819957" imgH="3533865" progId="Excel.Sheet.8">
                  <p:embed/>
                </p:oleObj>
              </mc:Choice>
              <mc:Fallback>
                <p:oleObj name="Hoja de cálculo" r:id="rId3" imgW="78199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1" y="1772816"/>
                        <a:ext cx="7848872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189834"/>
              </p:ext>
            </p:extLst>
          </p:nvPr>
        </p:nvGraphicFramePr>
        <p:xfrm>
          <a:off x="539552" y="1613867"/>
          <a:ext cx="8076272" cy="4695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5" name="Hoja de cálculo" r:id="rId3" imgW="8496300" imgH="5343525" progId="Excel.Sheet.8">
                  <p:embed/>
                </p:oleObj>
              </mc:Choice>
              <mc:Fallback>
                <p:oleObj name="Hoja de cálculo" r:id="rId3" imgW="8496300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13867"/>
                        <a:ext cx="8076272" cy="4695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7727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151728"/>
              </p:ext>
            </p:extLst>
          </p:nvPr>
        </p:nvGraphicFramePr>
        <p:xfrm>
          <a:off x="611560" y="1772816"/>
          <a:ext cx="7848872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8" name="Hoja de cálculo" r:id="rId3" imgW="7848600" imgH="4048215" progId="Excel.Sheet.8">
                  <p:embed/>
                </p:oleObj>
              </mc:Choice>
              <mc:Fallback>
                <p:oleObj name="Hoja de cálculo" r:id="rId3" imgW="7848600" imgH="4048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772816"/>
                        <a:ext cx="7848872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229161"/>
              </p:ext>
            </p:extLst>
          </p:nvPr>
        </p:nvGraphicFramePr>
        <p:xfrm>
          <a:off x="611560" y="1653505"/>
          <a:ext cx="8013575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name="Hoja de cálculo" r:id="rId3" imgW="7819957" imgH="4295685" progId="Excel.Sheet.8">
                  <p:embed/>
                </p:oleObj>
              </mc:Choice>
              <mc:Fallback>
                <p:oleObj name="Hoja de cálculo" r:id="rId3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653505"/>
                        <a:ext cx="8013575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61248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482624"/>
              </p:ext>
            </p:extLst>
          </p:nvPr>
        </p:nvGraphicFramePr>
        <p:xfrm>
          <a:off x="539552" y="1772816"/>
          <a:ext cx="7920880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Hoja de cálculo" r:id="rId3" imgW="9724957" imgH="4448265" progId="Excel.Sheet.8">
                  <p:embed/>
                </p:oleObj>
              </mc:Choice>
              <mc:Fallback>
                <p:oleObj name="Hoja de cálculo" r:id="rId3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7920880" cy="381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7727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043169"/>
              </p:ext>
            </p:extLst>
          </p:nvPr>
        </p:nvGraphicFramePr>
        <p:xfrm>
          <a:off x="539552" y="1744119"/>
          <a:ext cx="7920880" cy="3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6" name="Hoja de cálculo" r:id="rId3" imgW="9724957" imgH="4581435" progId="Excel.Sheet.8">
                  <p:embed/>
                </p:oleObj>
              </mc:Choice>
              <mc:Fallback>
                <p:oleObj name="Hoja de cálculo" r:id="rId3" imgW="9724957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44119"/>
                        <a:ext cx="7920880" cy="398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3219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021288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582655"/>
              </p:ext>
            </p:extLst>
          </p:nvPr>
        </p:nvGraphicFramePr>
        <p:xfrm>
          <a:off x="539553" y="1802159"/>
          <a:ext cx="7920879" cy="407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4" name="Hoja de cálculo" r:id="rId3" imgW="7801043" imgH="5067210" progId="Excel.Sheet.8">
                  <p:embed/>
                </p:oleObj>
              </mc:Choice>
              <mc:Fallback>
                <p:oleObj name="Hoja de cálculo" r:id="rId3" imgW="7801043" imgH="5067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802159"/>
                        <a:ext cx="7920879" cy="407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440139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171476"/>
              </p:ext>
            </p:extLst>
          </p:nvPr>
        </p:nvGraphicFramePr>
        <p:xfrm>
          <a:off x="539553" y="1767433"/>
          <a:ext cx="806513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" name="Hoja de cálculo" r:id="rId3" imgW="8886757" imgH="3533865" progId="Excel.Sheet.8">
                  <p:embed/>
                </p:oleObj>
              </mc:Choice>
              <mc:Fallback>
                <p:oleObj name="Hoja de cálculo" r:id="rId3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767433"/>
                        <a:ext cx="806513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373216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495571"/>
              </p:ext>
            </p:extLst>
          </p:nvPr>
        </p:nvGraphicFramePr>
        <p:xfrm>
          <a:off x="539553" y="1786483"/>
          <a:ext cx="8076272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Hoja de cálculo" r:id="rId3" imgW="8886757" imgH="3514725" progId="Excel.Sheet.8">
                  <p:embed/>
                </p:oleObj>
              </mc:Choice>
              <mc:Fallback>
                <p:oleObj name="Hoja de cálculo" r:id="rId3" imgW="88867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786483"/>
                        <a:ext cx="8076272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al mes de abril de 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15 </a:t>
            </a:r>
            <a:r>
              <a:rPr lang="es-CL" sz="1600" dirty="0"/>
              <a:t>Ministerio </a:t>
            </a:r>
            <a:r>
              <a:rPr lang="es-CL" sz="1600" dirty="0" smtClean="0"/>
              <a:t>del Trabajo y Previsión Social, </a:t>
            </a:r>
            <a:r>
              <a:rPr lang="es-CL" sz="1600" dirty="0"/>
              <a:t>finalizó en </a:t>
            </a:r>
            <a:r>
              <a:rPr lang="es-CL" sz="1600" dirty="0" smtClean="0"/>
              <a:t>$2.497.483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33% </a:t>
            </a:r>
            <a:r>
              <a:rPr lang="es-CL" sz="1600" dirty="0"/>
              <a:t>del Presupuesto </a:t>
            </a:r>
            <a:r>
              <a:rPr lang="es-CL" sz="1600" dirty="0" smtClean="0"/>
              <a:t>Vigente</a:t>
            </a:r>
            <a:r>
              <a:rPr lang="es-CL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comparación con el mes de abril de 2016, la ejecución presupuestaria no presenta diferencias significativas.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Servicio de la Deuda, </a:t>
            </a:r>
            <a:r>
              <a:rPr lang="es-CL" sz="1600" dirty="0"/>
              <a:t>sin haber aumentado la disponibilidad de recursos, se dispuso de un gasto de $</a:t>
            </a:r>
            <a:r>
              <a:rPr lang="es-CL" sz="1600" dirty="0" smtClean="0"/>
              <a:t>11.185 </a:t>
            </a:r>
            <a:r>
              <a:rPr lang="es-CL" sz="1600" dirty="0"/>
              <a:t>millones, que equivalen a una ejecución presupuestaria de un </a:t>
            </a:r>
            <a:r>
              <a:rPr lang="es-CL" sz="1600" dirty="0" smtClean="0"/>
              <a:t>504%, </a:t>
            </a:r>
            <a:r>
              <a:rPr lang="es-CL" sz="1600" dirty="0"/>
              <a:t>que principalmente se destinaron a la deuda </a:t>
            </a:r>
            <a:r>
              <a:rPr lang="es-CL" sz="1600" dirty="0" smtClean="0"/>
              <a:t>flotante.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</a:t>
            </a:r>
            <a:r>
              <a:rPr lang="es-CL" sz="1600" dirty="0" smtClean="0"/>
              <a:t>de </a:t>
            </a:r>
            <a:r>
              <a:rPr lang="es-CL" sz="1600" dirty="0"/>
              <a:t>un </a:t>
            </a:r>
            <a:r>
              <a:rPr lang="es-CL" sz="1600" dirty="0" smtClean="0"/>
              <a:t>35%, </a:t>
            </a:r>
            <a:r>
              <a:rPr lang="es-CL" sz="1600" dirty="0"/>
              <a:t>con un total de recursos desembolsados de </a:t>
            </a:r>
            <a:r>
              <a:rPr lang="es-CL" sz="1600" dirty="0" smtClean="0"/>
              <a:t>$165.626 </a:t>
            </a:r>
            <a:r>
              <a:rPr lang="es-CL" sz="1600" dirty="0"/>
              <a:t>millones, y la PBS de Invalidez alcanzó un gasto de </a:t>
            </a:r>
            <a:r>
              <a:rPr lang="es-CL" sz="1600" dirty="0" smtClean="0"/>
              <a:t>$75.899 </a:t>
            </a:r>
            <a:r>
              <a:rPr lang="es-CL" sz="1600" dirty="0"/>
              <a:t>millones </a:t>
            </a:r>
            <a:r>
              <a:rPr lang="es-CL" sz="1600" dirty="0" smtClean="0"/>
              <a:t>(37% </a:t>
            </a:r>
            <a:r>
              <a:rPr lang="es-CL" sz="1600" dirty="0"/>
              <a:t>de ejecución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PROEMPLEO, con recursos adicionales por </a:t>
            </a:r>
            <a:r>
              <a:rPr lang="es-CL" sz="1600" dirty="0" smtClean="0"/>
              <a:t>$28.507 </a:t>
            </a:r>
            <a:r>
              <a:rPr lang="es-CL" sz="1600" dirty="0"/>
              <a:t>millones, destinados </a:t>
            </a:r>
            <a:r>
              <a:rPr lang="es-CL" sz="1600" dirty="0" smtClean="0"/>
              <a:t>al </a:t>
            </a:r>
            <a:r>
              <a:rPr lang="es-CL" sz="1600" dirty="0"/>
              <a:t>Programa de Inversión en la Comunidad, alcanzó un </a:t>
            </a:r>
            <a:r>
              <a:rPr lang="es-CL" sz="1600" dirty="0" smtClean="0"/>
              <a:t>51% </a:t>
            </a:r>
            <a:r>
              <a:rPr lang="es-CL" sz="1600" dirty="0"/>
              <a:t>de ejecución presupuestaria sobre los recursos vigentes al mes de </a:t>
            </a:r>
            <a:r>
              <a:rPr lang="es-CL" sz="1600" dirty="0" smtClean="0"/>
              <a:t>abril (con </a:t>
            </a:r>
            <a:r>
              <a:rPr lang="es-CL" sz="1600" dirty="0"/>
              <a:t>un gasto de </a:t>
            </a:r>
            <a:r>
              <a:rPr lang="es-CL" sz="1600" dirty="0" smtClean="0"/>
              <a:t>$22.601 </a:t>
            </a:r>
            <a:r>
              <a:rPr lang="es-CL" sz="1600" dirty="0"/>
              <a:t>millones); el Subsidio al Empleo (Ley N° 20.338) presentó un gasto total de </a:t>
            </a:r>
            <a:r>
              <a:rPr lang="es-CL" sz="1600" dirty="0" smtClean="0"/>
              <a:t>$5.883 </a:t>
            </a:r>
            <a:r>
              <a:rPr lang="es-CL" sz="1600" dirty="0"/>
              <a:t>millones, que significó un avance presupuestario de un </a:t>
            </a:r>
            <a:r>
              <a:rPr lang="es-CL" sz="1600" dirty="0" smtClean="0"/>
              <a:t>7% y que además dispuso de $400 millones menos en su disponibilidad a abril; </a:t>
            </a:r>
            <a:r>
              <a:rPr lang="es-CL" sz="1600" dirty="0"/>
              <a:t>y el Subsidio al Empleo de la Mujer (Ley N° 20.595) alcanzó un gasto total de </a:t>
            </a:r>
            <a:r>
              <a:rPr lang="es-CL" sz="1600" dirty="0" smtClean="0"/>
              <a:t>$7.194 </a:t>
            </a:r>
            <a:r>
              <a:rPr lang="es-CL" sz="1600" dirty="0"/>
              <a:t>millones, que se traduce en una ejecución de un </a:t>
            </a:r>
            <a:r>
              <a:rPr lang="es-CL" sz="1600" dirty="0" smtClean="0"/>
              <a:t>9% (con menor disponibilidad presupuestaria al mes de Abril por $400 millones).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715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727835"/>
              </p:ext>
            </p:extLst>
          </p:nvPr>
        </p:nvGraphicFramePr>
        <p:xfrm>
          <a:off x="611560" y="1772816"/>
          <a:ext cx="7848872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3" name="Hoja de cálculo" r:id="rId3" imgW="7734300" imgH="2924085" progId="Excel.Sheet.8">
                  <p:embed/>
                </p:oleObj>
              </mc:Choice>
              <mc:Fallback>
                <p:oleObj name="Hoja de cálculo" r:id="rId3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772816"/>
                        <a:ext cx="7848872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62129"/>
              </p:ext>
            </p:extLst>
          </p:nvPr>
        </p:nvGraphicFramePr>
        <p:xfrm>
          <a:off x="611560" y="1700808"/>
          <a:ext cx="7848871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6" name="Hoja de cálculo" r:id="rId3" imgW="7724843" imgH="4295685" progId="Excel.Sheet.8">
                  <p:embed/>
                </p:oleObj>
              </mc:Choice>
              <mc:Fallback>
                <p:oleObj name="Hoja de cálculo" r:id="rId3" imgW="7724843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700808"/>
                        <a:ext cx="7848871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340768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376243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002187"/>
              </p:ext>
            </p:extLst>
          </p:nvPr>
        </p:nvGraphicFramePr>
        <p:xfrm>
          <a:off x="539552" y="1709886"/>
          <a:ext cx="7920879" cy="4599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" name="Hoja de cálculo" r:id="rId3" imgW="7724843" imgH="4743450" progId="Excel.Sheet.8">
                  <p:embed/>
                </p:oleObj>
              </mc:Choice>
              <mc:Fallback>
                <p:oleObj name="Hoja de cálculo" r:id="rId3" imgW="7724843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09886"/>
                        <a:ext cx="7920879" cy="4599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considerando las transferencias al sector privado, alcanzó una ejecución de un </a:t>
            </a:r>
            <a:r>
              <a:rPr lang="es-CL" sz="1600" dirty="0" smtClean="0"/>
              <a:t>1%; </a:t>
            </a:r>
            <a:r>
              <a:rPr lang="es-CL" sz="1600" dirty="0"/>
              <a:t>con </a:t>
            </a:r>
            <a:r>
              <a:rPr lang="es-CL" sz="1600" dirty="0" smtClean="0"/>
              <a:t>un gasto total de $20 </a:t>
            </a:r>
            <a:r>
              <a:rPr lang="es-CL" sz="1600" dirty="0"/>
              <a:t>millones. Considerando las transferencias a otras entidades públicas, no </a:t>
            </a:r>
            <a:r>
              <a:rPr lang="es-CL" sz="1600" dirty="0" smtClean="0"/>
              <a:t>presentaron ejecución.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$21.402 </a:t>
            </a:r>
            <a:r>
              <a:rPr lang="es-CL" sz="1600" dirty="0"/>
              <a:t>millones </a:t>
            </a:r>
            <a:r>
              <a:rPr lang="es-CL" sz="1600" dirty="0" smtClean="0"/>
              <a:t>(37%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</a:t>
            </a:r>
            <a:r>
              <a:rPr lang="es-CL" sz="1600"/>
              <a:t>un </a:t>
            </a:r>
            <a:r>
              <a:rPr lang="es-CL" sz="1600" smtClean="0"/>
              <a:t>46%. </a:t>
            </a:r>
            <a:r>
              <a:rPr lang="es-CL" sz="1600" dirty="0"/>
              <a:t>El gasto en la deuda flotante totalizó </a:t>
            </a:r>
            <a:r>
              <a:rPr lang="es-CL" sz="1600" dirty="0" smtClean="0"/>
              <a:t>$2.248 </a:t>
            </a:r>
            <a:r>
              <a:rPr lang="es-CL" sz="1600" dirty="0"/>
              <a:t>millones, con un presupuesto vigente de </a:t>
            </a:r>
            <a:r>
              <a:rPr lang="es-CL" sz="1600" dirty="0" smtClean="0"/>
              <a:t>$2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$407 </a:t>
            </a:r>
            <a:r>
              <a:rPr lang="es-CL" sz="1600" dirty="0"/>
              <a:t>millones, </a:t>
            </a:r>
            <a:r>
              <a:rPr lang="es-CL" sz="1600" dirty="0" smtClean="0"/>
              <a:t>no presentó </a:t>
            </a:r>
            <a:r>
              <a:rPr lang="es-CL" sz="1600" dirty="0"/>
              <a:t>ejecución </a:t>
            </a:r>
            <a:r>
              <a:rPr lang="es-CL" sz="1600" dirty="0" smtClean="0"/>
              <a:t>presupuestaria.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$1.022 </a:t>
            </a:r>
            <a:r>
              <a:rPr lang="es-CL" sz="1600" dirty="0"/>
              <a:t>millones, </a:t>
            </a:r>
            <a:r>
              <a:rPr lang="es-CL" sz="1600" dirty="0" smtClean="0"/>
              <a:t>no 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07" y="2075216"/>
            <a:ext cx="3947431" cy="237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14" y="2079139"/>
            <a:ext cx="3951510" cy="237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653136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41610"/>
              </p:ext>
            </p:extLst>
          </p:nvPr>
        </p:nvGraphicFramePr>
        <p:xfrm>
          <a:off x="539552" y="1988840"/>
          <a:ext cx="8068547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Hoja de cálculo" r:id="rId3" imgW="7134157" imgH="2476590" progId="Excel.Sheet.8">
                  <p:embed/>
                </p:oleObj>
              </mc:Choice>
              <mc:Fallback>
                <p:oleObj name="Hoja de cálculo" r:id="rId3" imgW="71341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988840"/>
                        <a:ext cx="8068547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Abril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19573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336355"/>
              </p:ext>
            </p:extLst>
          </p:nvPr>
        </p:nvGraphicFramePr>
        <p:xfrm>
          <a:off x="539552" y="1843088"/>
          <a:ext cx="8057548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Hoja de cálculo" r:id="rId4" imgW="7734300" imgH="3171825" progId="Excel.Sheet.8">
                  <p:embed/>
                </p:oleObj>
              </mc:Choice>
              <mc:Fallback>
                <p:oleObj name="Hoja de cálculo" r:id="rId4" imgW="7734300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43088"/>
                        <a:ext cx="8057548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890086"/>
              </p:ext>
            </p:extLst>
          </p:nvPr>
        </p:nvGraphicFramePr>
        <p:xfrm>
          <a:off x="539553" y="1789137"/>
          <a:ext cx="8066962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6" name="Hoja de cálculo" r:id="rId3" imgW="7839143" imgH="4448265" progId="Excel.Sheet.8">
                  <p:embed/>
                </p:oleObj>
              </mc:Choice>
              <mc:Fallback>
                <p:oleObj name="Hoja de cálculo" r:id="rId3" imgW="78391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789137"/>
                        <a:ext cx="8066962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351281"/>
              </p:ext>
            </p:extLst>
          </p:nvPr>
        </p:nvGraphicFramePr>
        <p:xfrm>
          <a:off x="539553" y="1839441"/>
          <a:ext cx="7992887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Hoja de cálculo" r:id="rId3" imgW="8124757" imgH="3533865" progId="Excel.Sheet.8">
                  <p:embed/>
                </p:oleObj>
              </mc:Choice>
              <mc:Fallback>
                <p:oleObj name="Hoja de cálculo" r:id="rId3" imgW="8124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839441"/>
                        <a:ext cx="7992887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009705"/>
              </p:ext>
            </p:extLst>
          </p:nvPr>
        </p:nvGraphicFramePr>
        <p:xfrm>
          <a:off x="539552" y="1725513"/>
          <a:ext cx="7992888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3" name="Hoja de cálculo" r:id="rId3" imgW="7581900" imgH="4295685" progId="Excel.Sheet.8">
                  <p:embed/>
                </p:oleObj>
              </mc:Choice>
              <mc:Fallback>
                <p:oleObj name="Hoja de cálculo" r:id="rId3" imgW="7581900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25513"/>
                        <a:ext cx="7992888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1093</Words>
  <Application>Microsoft Office PowerPoint</Application>
  <PresentationFormat>Presentación en pantalla (4:3)</PresentationFormat>
  <Paragraphs>99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</vt:lpstr>
      <vt:lpstr>EJECUCIÓN PRESUPUESTARIA DE GASTOS ACUMULADA AL MES DE ABRIL 2017 PARTIDA 15: MINISTERIO Del TRABAJO Y SEGURIDAD SOCIAL</vt:lpstr>
      <vt:lpstr>Ejecución Presupuestaria de Gastos Acumulada al Mes de Abril de 2017  Ministerio del Trabajo y Seguridad Social</vt:lpstr>
      <vt:lpstr>Ejecución Presupuestaria de Gastos Acumulada al Mes de Abril de 2017  Ministerio del Trabajo y Seguridad Social</vt:lpstr>
      <vt:lpstr>Ejecución Presupuestaria de Gastos Acumulada al Mes de Abril de 2017  Ministerio del Trabajo y Seguridad Social</vt:lpstr>
      <vt:lpstr>Ejecución Presupuestaria de Gastos Acumulada al Mes de Abril de 2017  Partida 15 Ministerio del Trabajo y Seguridad Social</vt:lpstr>
      <vt:lpstr>Ejecución Presupuestaria de Gastos Acumulada al Mes de Abril de 2017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175</cp:revision>
  <cp:lastPrinted>2017-05-09T14:38:34Z</cp:lastPrinted>
  <dcterms:created xsi:type="dcterms:W3CDTF">2016-06-23T13:38:47Z</dcterms:created>
  <dcterms:modified xsi:type="dcterms:W3CDTF">2017-06-21T15:06:49Z</dcterms:modified>
</cp:coreProperties>
</file>