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2"/>
  </p:notesMasterIdLst>
  <p:sldIdLst>
    <p:sldId id="257" r:id="rId18"/>
    <p:sldId id="258" r:id="rId19"/>
    <p:sldId id="280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9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20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ABRIL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junio 2017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109521"/>
              </p:ext>
            </p:extLst>
          </p:nvPr>
        </p:nvGraphicFramePr>
        <p:xfrm>
          <a:off x="539552" y="1612726"/>
          <a:ext cx="8054423" cy="462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Hoja de cálculo" r:id="rId4" imgW="7858057" imgH="5200650" progId="Excel.Sheet.8">
                  <p:embed/>
                </p:oleObj>
              </mc:Choice>
              <mc:Fallback>
                <p:oleObj name="Hoja de cálculo" r:id="rId4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12726"/>
                        <a:ext cx="8054423" cy="4624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94928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759759"/>
              </p:ext>
            </p:extLst>
          </p:nvPr>
        </p:nvGraphicFramePr>
        <p:xfrm>
          <a:off x="539552" y="1628800"/>
          <a:ext cx="8054423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Hoja de cálculo" r:id="rId4" imgW="7858057" imgH="4276815" progId="Excel.Sheet.8">
                  <p:embed/>
                </p:oleObj>
              </mc:Choice>
              <mc:Fallback>
                <p:oleObj name="Hoja de cálculo" r:id="rId4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8054423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41937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21776"/>
              </p:ext>
            </p:extLst>
          </p:nvPr>
        </p:nvGraphicFramePr>
        <p:xfrm>
          <a:off x="539552" y="1654646"/>
          <a:ext cx="8054423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Hoja de cálculo" r:id="rId4" imgW="7858057" imgH="4438560" progId="Excel.Sheet.8">
                  <p:embed/>
                </p:oleObj>
              </mc:Choice>
              <mc:Fallback>
                <p:oleObj name="Hoja de cálculo" r:id="rId4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54646"/>
                        <a:ext cx="8054423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17032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91232"/>
              </p:ext>
            </p:extLst>
          </p:nvPr>
        </p:nvGraphicFramePr>
        <p:xfrm>
          <a:off x="539552" y="1844824"/>
          <a:ext cx="8054423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8054423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90624"/>
              </p:ext>
            </p:extLst>
          </p:nvPr>
        </p:nvGraphicFramePr>
        <p:xfrm>
          <a:off x="539552" y="1700808"/>
          <a:ext cx="8054423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8054423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910532"/>
              </p:ext>
            </p:extLst>
          </p:nvPr>
        </p:nvGraphicFramePr>
        <p:xfrm>
          <a:off x="539552" y="1683246"/>
          <a:ext cx="805442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83246"/>
                        <a:ext cx="8054423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306981"/>
              </p:ext>
            </p:extLst>
          </p:nvPr>
        </p:nvGraphicFramePr>
        <p:xfrm>
          <a:off x="539552" y="1700014"/>
          <a:ext cx="8054423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014"/>
                        <a:ext cx="8054423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885949"/>
              </p:ext>
            </p:extLst>
          </p:nvPr>
        </p:nvGraphicFramePr>
        <p:xfrm>
          <a:off x="539552" y="1844824"/>
          <a:ext cx="805442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8054423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01143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440139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24181"/>
              </p:ext>
            </p:extLst>
          </p:nvPr>
        </p:nvGraphicFramePr>
        <p:xfrm>
          <a:off x="539552" y="1696566"/>
          <a:ext cx="8054423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Hoja de cálculo" r:id="rId4" imgW="7858057" imgH="3676740" progId="Excel.Sheet.8">
                  <p:embed/>
                </p:oleObj>
              </mc:Choice>
              <mc:Fallback>
                <p:oleObj name="Hoja de cálculo" r:id="rId4" imgW="78580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96566"/>
                        <a:ext cx="8054423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La Ejecución del Ministerio,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 el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mes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Abril 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$188.811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32%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. Respecto a la comparación con el año 2016, se observó un porcentaje de ejecución presupuestaria </a:t>
            </a:r>
            <a:r>
              <a:rPr lang="es-CL" sz="1600" smtClean="0">
                <a:solidFill>
                  <a:prstClr val="black"/>
                </a:solidFill>
                <a:ea typeface="+mn-ea"/>
                <a:cs typeface="+mn-cs"/>
              </a:rPr>
              <a:t>levemente mayor.</a:t>
            </a: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En cuanto a las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modificaciones presupuestaria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se observó un aumento de $6.805 millones en la Corporación Nacional Forestal, un aumento de $5.750 millones en el Instituto de Desarrollo Agropecuario y de $6.067 millones en la Subsecretaría de Agricultura.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$6.331 y una agregación de $944 millones, se observó un 3% de avance presupuestario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deuda flotante, correspondiente a los recursos para cancelar obligaciones contraídas en el ejercicio presupuestario anterior, ejecutaron un total de $15.145 millones. Es importante señalar que la Ley inicial no contempló presupuesto para estas obligaciones, ni tampoco se han observado Decretos modificatorios del presupuesto inicial.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$86.417 millones (31% 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 ejecutó un 11% 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41% para transferencias corrientes y un 32% para transferencias de capital, y los proyectos de inversión, un 0%. 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51047"/>
              </p:ext>
            </p:extLst>
          </p:nvPr>
        </p:nvGraphicFramePr>
        <p:xfrm>
          <a:off x="539552" y="1700808"/>
          <a:ext cx="8054423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8054423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043214"/>
              </p:ext>
            </p:extLst>
          </p:nvPr>
        </p:nvGraphicFramePr>
        <p:xfrm>
          <a:off x="539552" y="1649710"/>
          <a:ext cx="8054423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49710"/>
                        <a:ext cx="8054423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99411"/>
              </p:ext>
            </p:extLst>
          </p:nvPr>
        </p:nvGraphicFramePr>
        <p:xfrm>
          <a:off x="539552" y="1700808"/>
          <a:ext cx="805442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8054423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97740"/>
              </p:ext>
            </p:extLst>
          </p:nvPr>
        </p:nvGraphicFramePr>
        <p:xfrm>
          <a:off x="539552" y="1669926"/>
          <a:ext cx="805442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Hoja de cálculo" r:id="rId4" imgW="7858057" imgH="1543050" progId="Excel.Sheet.8">
                  <p:embed/>
                </p:oleObj>
              </mc:Choice>
              <mc:Fallback>
                <p:oleObj name="Hoja de cálculo" r:id="rId4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69926"/>
                        <a:ext cx="8054423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28327"/>
              </p:ext>
            </p:extLst>
          </p:nvPr>
        </p:nvGraphicFramePr>
        <p:xfrm>
          <a:off x="539552" y="1565870"/>
          <a:ext cx="8054423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Hoja de cálculo" r:id="rId4" imgW="7858057" imgH="4743450" progId="Excel.Sheet.8">
                  <p:embed/>
                </p:oleObj>
              </mc:Choice>
              <mc:Fallback>
                <p:oleObj name="Hoja de cálculo" r:id="rId4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565870"/>
                        <a:ext cx="8054423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7" y="1965324"/>
            <a:ext cx="3872467" cy="232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61" y="1965324"/>
            <a:ext cx="3872468" cy="232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87566"/>
              </p:ext>
            </p:extLst>
          </p:nvPr>
        </p:nvGraphicFramePr>
        <p:xfrm>
          <a:off x="611560" y="1700808"/>
          <a:ext cx="7848872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Hoja de cálculo" r:id="rId4" imgW="7410585" imgH="2581185" progId="Excel.Sheet.8">
                  <p:embed/>
                </p:oleObj>
              </mc:Choice>
              <mc:Fallback>
                <p:oleObj name="Hoja de cálculo" r:id="rId4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700808"/>
                        <a:ext cx="7848872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Abril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65376"/>
              </p:ext>
            </p:extLst>
          </p:nvPr>
        </p:nvGraphicFramePr>
        <p:xfrm>
          <a:off x="539553" y="1556792"/>
          <a:ext cx="8136904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Hoja de cálculo" r:id="rId5" imgW="8886757" imgH="3505290" progId="Excel.Sheet.8">
                  <p:embed/>
                </p:oleObj>
              </mc:Choice>
              <mc:Fallback>
                <p:oleObj name="Hoja de cálculo" r:id="rId5" imgW="8886757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3" y="1556792"/>
                        <a:ext cx="8136904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412775"/>
              </p:ext>
            </p:extLst>
          </p:nvPr>
        </p:nvGraphicFramePr>
        <p:xfrm>
          <a:off x="539552" y="1717129"/>
          <a:ext cx="79928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Hoja de cálculo" r:id="rId4" imgW="7762943" imgH="4448265" progId="Excel.Sheet.8">
                  <p:embed/>
                </p:oleObj>
              </mc:Choice>
              <mc:Fallback>
                <p:oleObj name="Hoja de cálculo" r:id="rId4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17129"/>
                        <a:ext cx="7992887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544867"/>
              </p:ext>
            </p:extLst>
          </p:nvPr>
        </p:nvGraphicFramePr>
        <p:xfrm>
          <a:off x="467544" y="1700808"/>
          <a:ext cx="806489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Hoja de cálculo" r:id="rId4" imgW="7762943" imgH="2143125" progId="Excel.Sheet.8">
                  <p:embed/>
                </p:oleObj>
              </mc:Choice>
              <mc:Fallback>
                <p:oleObj name="Hoja de cálculo" r:id="rId4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064895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55247"/>
              </p:ext>
            </p:extLst>
          </p:nvPr>
        </p:nvGraphicFramePr>
        <p:xfrm>
          <a:off x="539552" y="1916832"/>
          <a:ext cx="7992888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Hoja de cálculo" r:id="rId4" imgW="7562985" imgH="2657475" progId="Excel.Sheet.8">
                  <p:embed/>
                </p:oleObj>
              </mc:Choice>
              <mc:Fallback>
                <p:oleObj name="Hoja de cálculo" r:id="rId4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7992888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890484"/>
              </p:ext>
            </p:extLst>
          </p:nvPr>
        </p:nvGraphicFramePr>
        <p:xfrm>
          <a:off x="467544" y="1700808"/>
          <a:ext cx="8126431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Hoja de cálculo" r:id="rId4" imgW="8020185" imgH="3381285" progId="Excel.Sheet.8">
                  <p:embed/>
                </p:oleObj>
              </mc:Choice>
              <mc:Fallback>
                <p:oleObj name="Hoja de cálculo" r:id="rId4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996</Words>
  <Application>Microsoft Office PowerPoint</Application>
  <PresentationFormat>Presentación en pantalla (4:3)</PresentationFormat>
  <Paragraphs>105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43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ABRIL DE 2017 PARTIDA 13: MINISTERIO DE AGRICULTURA</vt:lpstr>
      <vt:lpstr>Ejecución Presupuestaria de Gastos Acumulada al Mes de Abril de 2017  Ministerio de Agricultura</vt:lpstr>
      <vt:lpstr>Ejecución Presupuestaria de Gastos Acumulada al Mes de Abril de 2017  Ministerio de Agricultura</vt:lpstr>
      <vt:lpstr>Ejecución Presupuestaria de Gastos Acumulada al Mes de Abril de 2017  Partida 13 Ministerio de Agricultura</vt:lpstr>
      <vt:lpstr>Ejecución Presupuestaria de Gastos Acumulada al Mes de  Abril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44</cp:revision>
  <cp:lastPrinted>2016-08-05T21:17:59Z</cp:lastPrinted>
  <dcterms:created xsi:type="dcterms:W3CDTF">2016-08-05T20:56:34Z</dcterms:created>
  <dcterms:modified xsi:type="dcterms:W3CDTF">2017-06-21T20:37:42Z</dcterms:modified>
</cp:coreProperties>
</file>