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783" y="567967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CD705A-7672-4EBF-A7FA-6DD8CCFB3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81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6409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D5797C-6C91-4B50-976A-857D8F028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258175" cy="47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771229D-A677-42C5-9D5D-BF49CB91D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238911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571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E7C940F-17D6-44C1-BAC7-BCDDBF4BA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2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5AD82A-27F0-4D25-B259-BCC215308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96108"/>
            <a:ext cx="8229599" cy="35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EAA1289-0E06-4945-AC32-32DFEBA9E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5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6531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E8D26C-933E-41FF-A19D-F0795D19C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300576" cy="278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3169756-C608-4429-9969-33901BB47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68115"/>
            <a:ext cx="8258175" cy="36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227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FCFA1DE-EC9C-4FAD-8F7E-E6230F023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15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F8D56B-97D1-47CC-9D64-1AB64D209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7"/>
            <a:ext cx="8272464" cy="302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los que a abril registraron erogaciones del 23% y 35,6%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abril ascendió a </a:t>
            </a:r>
            <a:r>
              <a:rPr lang="es-CL" sz="1600" b="1" dirty="0">
                <a:latin typeface="+mn-lt"/>
              </a:rPr>
              <a:t>$166.308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7,3%</a:t>
            </a:r>
            <a:r>
              <a:rPr lang="es-CL" sz="1600" dirty="0">
                <a:latin typeface="+mn-lt"/>
              </a:rPr>
              <a:t> respecto de la ley inicial, en sintonía respecto a igual mes del año 2016.  Con ello, la ejecución acumulada </a:t>
            </a:r>
            <a:r>
              <a:rPr lang="es-CL" sz="1600" dirty="0"/>
              <a:t>al primer cuatrimestre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$798.088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35,2%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34,9%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una disminución consolidada de </a:t>
            </a:r>
            <a:r>
              <a:rPr lang="es-CL" sz="1600" b="1" dirty="0"/>
              <a:t>$19.917 millones</a:t>
            </a:r>
            <a:r>
              <a:rPr lang="es-CL" sz="1600" dirty="0"/>
              <a:t>.  Destacando por su monto la disminución del subtítulo 31 “iniciativas de inversión”, por un monto de $20.360 millones; seguida por el subtítulo 22 “bienes y servicios de consumo”, con $ 31 millones.  Asimismo, gastos en personal y adquisición de activos no financieros presentan aumentos de $153 millones y $320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representan el 47% de la Partida, el que al mes de abril alcanzó una ejecución de </a:t>
            </a:r>
            <a:r>
              <a:rPr lang="es-CL" sz="1600" b="1" dirty="0"/>
              <a:t>36,7%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Planeamiento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62,4%</a:t>
            </a:r>
            <a:r>
              <a:rPr lang="es-CL" sz="1600" dirty="0"/>
              <a:t>, explicado por el nivel de gasto en las transferencias de capital a Empresas Metro S.A. que a abril presenta una ejecución de </a:t>
            </a:r>
            <a:r>
              <a:rPr lang="es-CL" sz="1600" b="1" dirty="0"/>
              <a:t>63%, </a:t>
            </a:r>
            <a:r>
              <a:rPr lang="es-CL" sz="1600" dirty="0"/>
              <a:t>representando a su vez el 97,6% del presupuesto vigente de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la </a:t>
            </a:r>
            <a:r>
              <a:rPr lang="es-CL" sz="1600" b="1" dirty="0"/>
              <a:t>Administración Sistema Concesiones </a:t>
            </a:r>
            <a:r>
              <a:rPr lang="es-CL" sz="1600" dirty="0"/>
              <a:t>y la </a:t>
            </a:r>
            <a:r>
              <a:rPr lang="es-CL" sz="1600" b="1" dirty="0"/>
              <a:t>Dirección de Arquitectura </a:t>
            </a:r>
            <a:r>
              <a:rPr lang="es-CL" sz="1600" dirty="0"/>
              <a:t>son las que presentan la </a:t>
            </a:r>
            <a:r>
              <a:rPr lang="es-CL" sz="1600" b="1" dirty="0"/>
              <a:t>ejecución menor con cerca de un 22%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9C0B0DD-6C04-455E-B018-5E9344DDB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57714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A8CA5A-7190-4645-A7B5-AEF7C40B7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63" y="1983755"/>
            <a:ext cx="4085656" cy="252028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874C401-C94D-400D-BCDA-52E682AF5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357" y="1983755"/>
            <a:ext cx="408565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5811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D59359E-319C-4003-9398-C9C29296E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722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517EFCA-7F5D-440D-B193-8542908D5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1"/>
            <a:ext cx="8210799" cy="31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B4BD27A-D0D9-4328-BFBB-FD80B4E7B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24100"/>
            <a:ext cx="8258176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7899FA4-97B4-4E3A-B716-5F12CC9DA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5"/>
            <a:ext cx="8210799" cy="364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912</Words>
  <Application>Microsoft Office PowerPoint</Application>
  <PresentationFormat>Presentación en pantalla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12: MINISTERIO DE OBRAS PÚBLICAS</vt:lpstr>
      <vt:lpstr>Ejecución Presupuestaria de Gastos Acumulada al Mes de Abril de 2017  Ministerio de Obras Públicas</vt:lpstr>
      <vt:lpstr>Ejecución Presupuestaria de Gastos Acumulada al Mes de Abril de 2017  Ministerio de Obras Públicas</vt:lpstr>
      <vt:lpstr>Ejecución Presupuestaria de Gastos Acumulada al Mes de Abril de 2017  Ministerio de Obras Públicas</vt:lpstr>
      <vt:lpstr>Ejecución Presupuestaria de Gastos Acumulada al Mes de Abril de 2017  Ministerio de Obras Públicas</vt:lpstr>
      <vt:lpstr>Ejecución Presupuestaria de Gastos Acumulada al mes de Abril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153</cp:revision>
  <cp:lastPrinted>2017-05-12T12:49:10Z</cp:lastPrinted>
  <dcterms:created xsi:type="dcterms:W3CDTF">2016-06-23T13:38:47Z</dcterms:created>
  <dcterms:modified xsi:type="dcterms:W3CDTF">2017-06-16T16:24:08Z</dcterms:modified>
</cp:coreProperties>
</file>