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0"/>
  </p:notesMasterIdLst>
  <p:handoutMasterIdLst>
    <p:handoutMasterId r:id="rId31"/>
  </p:handoutMasterIdLst>
  <p:sldIdLst>
    <p:sldId id="256" r:id="rId3"/>
    <p:sldId id="298" r:id="rId4"/>
    <p:sldId id="320" r:id="rId5"/>
    <p:sldId id="321" r:id="rId6"/>
    <p:sldId id="264" r:id="rId7"/>
    <p:sldId id="322" r:id="rId8"/>
    <p:sldId id="263" r:id="rId9"/>
    <p:sldId id="302" r:id="rId10"/>
    <p:sldId id="303" r:id="rId11"/>
    <p:sldId id="299" r:id="rId12"/>
    <p:sldId id="300" r:id="rId13"/>
    <p:sldId id="301" r:id="rId14"/>
    <p:sldId id="304" r:id="rId15"/>
    <p:sldId id="305" r:id="rId16"/>
    <p:sldId id="306"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2094" y="-558"/>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22-06-2017</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22-06-2017</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22-06-2017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22-06-2017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22-06-2017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22-06-2017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22-06-2017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22-06-2017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22-06-2017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22-06-2017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22-06-2017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25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22-06-2017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183"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ABRIL </a:t>
            </a:r>
            <a:r>
              <a:rPr lang="es-CL" sz="2400" b="1" dirty="0" smtClean="0">
                <a:latin typeface="+mn-lt"/>
              </a:rPr>
              <a:t>2017</a:t>
            </a:r>
            <a:br>
              <a:rPr lang="es-CL" sz="2400" b="1" dirty="0" smtClean="0">
                <a:latin typeface="+mn-lt"/>
              </a:rPr>
            </a:br>
            <a:r>
              <a:rPr lang="es-CL" sz="2400" b="1" dirty="0" smtClean="0">
                <a:latin typeface="+mn-lt"/>
              </a:rPr>
              <a:t>PARTIDA 11:</a:t>
            </a:r>
            <a:br>
              <a:rPr lang="es-CL" sz="2400" b="1" dirty="0" smtClean="0">
                <a:latin typeface="+mn-lt"/>
              </a:rPr>
            </a:br>
            <a:r>
              <a:rPr lang="es-CL" sz="2400" b="1" dirty="0" smtClean="0">
                <a:latin typeface="+mn-lt"/>
              </a:rPr>
              <a:t>MINISTERIO DE DEFENSA</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a:t>
            </a:r>
            <a:r>
              <a:rPr lang="es-CL" b="1" dirty="0" smtClean="0">
                <a:effectLst>
                  <a:outerShdw blurRad="38100" dist="38100" dir="2700000" algn="tl">
                    <a:srgbClr val="000000">
                      <a:alpha val="43137"/>
                    </a:srgbClr>
                  </a:outerShdw>
                </a:effectLst>
              </a:rPr>
              <a:t>JUNIO </a:t>
            </a:r>
            <a:r>
              <a:rPr lang="es-CL" b="1" dirty="0" smtClean="0">
                <a:effectLst>
                  <a:outerShdw blurRad="38100" dist="38100" dir="2700000" algn="tl">
                    <a:srgbClr val="000000">
                      <a:alpha val="43137"/>
                    </a:srgbClr>
                  </a:outerShdw>
                </a:effectLst>
              </a:rPr>
              <a:t>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273"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48679"/>
            <a:ext cx="8406136"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a:t>
            </a:r>
            <a:r>
              <a:rPr lang="es-CL" sz="1800" b="1" dirty="0" smtClean="0">
                <a:solidFill>
                  <a:schemeClr val="tx1"/>
                </a:solidFill>
                <a:ea typeface="Verdana" pitchFamily="34" charset="0"/>
                <a:cs typeface="Verdana" pitchFamily="34" charset="0"/>
              </a:rPr>
              <a:t> CAPÍTULO 03. PROGRAMA 01: </a:t>
            </a:r>
            <a:r>
              <a:rPr lang="es-CL" sz="1800" b="1" dirty="0">
                <a:solidFill>
                  <a:schemeClr val="tx1"/>
                </a:solidFill>
                <a:ea typeface="Verdana" pitchFamily="34" charset="0"/>
                <a:cs typeface="Verdana" pitchFamily="34" charset="0"/>
              </a:rPr>
              <a:t>ORGANISMOS DE SALUD DEL EJÉRCITO</a:t>
            </a: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51013"/>
            <a:ext cx="7932256" cy="336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9528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386224" y="36343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t>
            </a:r>
            <a:r>
              <a:rPr lang="es-CL" sz="1600" b="1" dirty="0" smtClean="0">
                <a:solidFill>
                  <a:schemeClr val="tx1"/>
                </a:solidFill>
                <a:ea typeface="Verdana" pitchFamily="34" charset="0"/>
                <a:cs typeface="Verdana" pitchFamily="34" charset="0"/>
              </a:rPr>
              <a:t>ABRIL </a:t>
            </a:r>
            <a:r>
              <a:rPr lang="es-CL" sz="1600" b="1" dirty="0" smtClean="0">
                <a:solidFill>
                  <a:schemeClr val="tx1"/>
                </a:solidFill>
                <a:ea typeface="Verdana" pitchFamily="34" charset="0"/>
                <a:cs typeface="Verdana" pitchFamily="34" charset="0"/>
              </a:rPr>
              <a:t>2017 </a:t>
            </a:r>
            <a:br>
              <a:rPr lang="es-CL" sz="1600" b="1" dirty="0" smtClean="0">
                <a:solidFill>
                  <a:schemeClr val="tx1"/>
                </a:solidFill>
                <a:ea typeface="Verdana" pitchFamily="34" charset="0"/>
                <a:cs typeface="Verdana" pitchFamily="34" charset="0"/>
              </a:rPr>
            </a:br>
            <a:r>
              <a:rPr lang="es-CL" sz="1600" b="1" dirty="0" smtClean="0">
                <a:solidFill>
                  <a:prstClr val="black"/>
                </a:solidFill>
                <a:ea typeface="Verdana" pitchFamily="34" charset="0"/>
                <a:cs typeface="Verdana" pitchFamily="34" charset="0"/>
              </a:rPr>
              <a:t>PARTIDA 11. </a:t>
            </a:r>
            <a:r>
              <a:rPr lang="es-CL" sz="1600" b="1" dirty="0" smtClean="0">
                <a:solidFill>
                  <a:schemeClr val="tx1"/>
                </a:solidFill>
                <a:ea typeface="Verdana" pitchFamily="34" charset="0"/>
                <a:cs typeface="Verdana" pitchFamily="34" charset="0"/>
              </a:rPr>
              <a:t>CAPÍTULO 04. PROGRAMA 01: </a:t>
            </a:r>
            <a:r>
              <a:rPr lang="es-CL" sz="1600" b="1" dirty="0">
                <a:solidFill>
                  <a:schemeClr val="tx1"/>
                </a:solidFill>
                <a:ea typeface="Verdana" pitchFamily="34" charset="0"/>
                <a:cs typeface="Verdana" pitchFamily="34" charset="0"/>
              </a:rPr>
              <a:t>ORGANISMOS DE INDUSTRIA MILITAR </a:t>
            </a:r>
          </a:p>
        </p:txBody>
      </p:sp>
      <p:sp>
        <p:nvSpPr>
          <p:cNvPr id="8" name="1 Título"/>
          <p:cNvSpPr txBox="1">
            <a:spLocks/>
          </p:cNvSpPr>
          <p:nvPr/>
        </p:nvSpPr>
        <p:spPr>
          <a:xfrm>
            <a:off x="386224" y="954526"/>
            <a:ext cx="8229600" cy="22330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465263"/>
            <a:ext cx="7272808" cy="4267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587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a:t>
            </a:r>
            <a:r>
              <a:rPr lang="es-CL" sz="1800" b="1" dirty="0" smtClean="0">
                <a:solidFill>
                  <a:schemeClr val="tx1"/>
                </a:solidFill>
                <a:ea typeface="Verdana" pitchFamily="34" charset="0"/>
                <a:cs typeface="Verdana" pitchFamily="34" charset="0"/>
              </a:rPr>
              <a:t>CAPÍTULO 05. PROGRAMA 01: ARMADA</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628800"/>
            <a:ext cx="7488832"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7312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a:t>
            </a:r>
            <a:r>
              <a:rPr lang="es-CL" sz="1800" b="1" dirty="0" smtClean="0">
                <a:solidFill>
                  <a:schemeClr val="tx1"/>
                </a:solidFill>
                <a:ea typeface="Verdana" pitchFamily="34" charset="0"/>
                <a:cs typeface="Verdana" pitchFamily="34" charset="0"/>
              </a:rPr>
              <a:t>CAPÍTULO 05. PROGRAMA 01: ARMADA</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a:t>
            </a:r>
            <a:r>
              <a:rPr lang="es-CL" sz="1600" b="1" dirty="0" smtClean="0">
                <a:solidFill>
                  <a:prstClr val="black"/>
                </a:solidFill>
                <a:ea typeface="Verdana" pitchFamily="34" charset="0"/>
                <a:cs typeface="Verdana" pitchFamily="34" charset="0"/>
              </a:rPr>
              <a:t>dólares </a:t>
            </a:r>
            <a:r>
              <a:rPr lang="es-CL" sz="1600" b="1" dirty="0">
                <a:solidFill>
                  <a:prstClr val="black"/>
                </a:solidFill>
                <a:ea typeface="Verdana" pitchFamily="34" charset="0"/>
                <a:cs typeface="Verdana" pitchFamily="34" charset="0"/>
              </a:rPr>
              <a:t>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59" y="2036763"/>
            <a:ext cx="8013575" cy="3768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5880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a:solidFill>
                  <a:schemeClr val="tx1"/>
                </a:solidFill>
                <a:ea typeface="Verdana" pitchFamily="34" charset="0"/>
                <a:cs typeface="Verdana" pitchFamily="34" charset="0"/>
              </a:rPr>
              <a:t>PARTIDA 11 .CAPÍTULO </a:t>
            </a:r>
            <a:r>
              <a:rPr lang="es-CL" sz="1800" b="1" dirty="0" smtClean="0">
                <a:solidFill>
                  <a:schemeClr val="tx1"/>
                </a:solidFill>
                <a:ea typeface="Verdana" pitchFamily="34" charset="0"/>
                <a:cs typeface="Verdana" pitchFamily="34" charset="0"/>
              </a:rPr>
              <a:t>07.</a:t>
            </a:r>
            <a:r>
              <a:rPr lang="es-CL" sz="1800" b="1" dirty="0" smtClean="0">
                <a:solidFill>
                  <a:prstClr val="black"/>
                </a:solidFill>
                <a:ea typeface="Verdana" pitchFamily="34" charset="0"/>
                <a:cs typeface="Verdana" pitchFamily="34" charset="0"/>
              </a:rPr>
              <a:t>PROGRAMA  01: </a:t>
            </a:r>
            <a:r>
              <a:rPr lang="es-CL" sz="1800" b="1" dirty="0">
                <a:solidFill>
                  <a:prstClr val="black"/>
                </a:solidFill>
                <a:ea typeface="Verdana" pitchFamily="34" charset="0"/>
                <a:cs typeface="Verdana" pitchFamily="34" charset="0"/>
              </a:rPr>
              <a:t>DIRECCIÓN GENERAL DEL TERRITORIO MARÍTIMO</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a:t>
            </a:r>
            <a:r>
              <a:rPr lang="es-CL" sz="1600" b="1" dirty="0" smtClean="0">
                <a:solidFill>
                  <a:prstClr val="black"/>
                </a:solidFill>
                <a:ea typeface="Verdana" pitchFamily="34" charset="0"/>
                <a:cs typeface="Verdana" pitchFamily="34" charset="0"/>
              </a:rPr>
              <a:t>pesos de 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772816"/>
            <a:ext cx="7992889"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780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2000" b="1" dirty="0"/>
              <a:t>EJECUCIÓN PRESUPUESTARIA DE GASTOS ACUMULADA A </a:t>
            </a:r>
            <a:r>
              <a:rPr lang="es-CL" sz="2000" b="1" dirty="0" smtClean="0"/>
              <a:t>ABRIL </a:t>
            </a:r>
            <a:r>
              <a:rPr lang="es-CL" sz="2000" b="1" dirty="0"/>
              <a:t>2017 </a:t>
            </a:r>
            <a:br>
              <a:rPr lang="es-CL" sz="2000" b="1" dirty="0"/>
            </a:br>
            <a:r>
              <a:rPr lang="es-CL" sz="2000" b="1" dirty="0"/>
              <a:t>PARTIDA 11 .CAPÍTULO </a:t>
            </a:r>
            <a:r>
              <a:rPr lang="es-CL" sz="2000" b="1" dirty="0" smtClean="0"/>
              <a:t>08. </a:t>
            </a:r>
            <a:r>
              <a:rPr lang="es-CL" sz="2000" b="1" dirty="0"/>
              <a:t>PROGRAMA 01:  </a:t>
            </a:r>
            <a:r>
              <a:rPr lang="es-CL" sz="2000" b="1" dirty="0" smtClean="0"/>
              <a:t>DIRECCIÓN </a:t>
            </a:r>
            <a:r>
              <a:rPr lang="es-CL" sz="2000" b="1" dirty="0"/>
              <a:t>DE SANIDAD </a:t>
            </a:r>
            <a:r>
              <a:rPr lang="es-CL" dirty="0"/>
              <a:t/>
            </a:r>
            <a:br>
              <a:rPr lang="es-CL" dirty="0"/>
            </a:br>
            <a:r>
              <a:rPr lang="es-CL" sz="1400" b="1" dirty="0"/>
              <a:t>en 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1115616"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pic>
        <p:nvPicPr>
          <p:cNvPr id="2048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700808"/>
            <a:ext cx="7920880" cy="432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94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2000" b="1" dirty="0"/>
              <a:t>EJECUCIÓN PRESUPUESTARIA DE GASTOS ACUMULADA A </a:t>
            </a:r>
            <a:r>
              <a:rPr lang="es-CL" sz="2000" b="1" dirty="0" smtClean="0"/>
              <a:t>ABRIL </a:t>
            </a:r>
            <a:r>
              <a:rPr lang="es-CL" sz="2000" b="1" dirty="0"/>
              <a:t>2017 </a:t>
            </a:r>
            <a:br>
              <a:rPr lang="es-CL" sz="2000" b="1" dirty="0"/>
            </a:br>
            <a:r>
              <a:rPr lang="es-CL" sz="2000" b="1" dirty="0"/>
              <a:t>PARTIDA 11 .CAPÍTULO </a:t>
            </a:r>
            <a:r>
              <a:rPr lang="es-CL" sz="2000" b="1" dirty="0" smtClean="0"/>
              <a:t>09. </a:t>
            </a:r>
            <a:r>
              <a:rPr lang="es-CL" sz="2000" b="1" dirty="0"/>
              <a:t>PROGRAMA 01:  FUERZA AÉREA DE CHILE</a:t>
            </a:r>
            <a:r>
              <a:rPr lang="es-CL" dirty="0"/>
              <a:t/>
            </a:r>
            <a:br>
              <a:rPr lang="es-CL" dirty="0"/>
            </a:br>
            <a:r>
              <a:rPr lang="es-CL" sz="1400" b="1" dirty="0"/>
              <a:t>en 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1043608" y="6356350"/>
            <a:ext cx="6840760" cy="365125"/>
          </a:xfrm>
        </p:spPr>
        <p:txBody>
          <a:bodyPr/>
          <a:lstStyle/>
          <a:p>
            <a:r>
              <a:rPr lang="es-CL" sz="1100" dirty="0"/>
              <a:t>Fuente: Elaboración propia en base  a Informes de ejecución presupuestaria mensual de DIPRES</a:t>
            </a:r>
          </a:p>
          <a:p>
            <a:endParaRPr lang="es-CL" sz="110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pic>
        <p:nvPicPr>
          <p:cNvPr id="2150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600200"/>
            <a:ext cx="770485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678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2000" b="1" dirty="0"/>
              <a:t>EJECUCIÓN PRESUPUESTARIA DE GASTOS ACUMULADA A </a:t>
            </a:r>
            <a:r>
              <a:rPr lang="es-CL" sz="2000" b="1" dirty="0" smtClean="0"/>
              <a:t>ABRIL </a:t>
            </a:r>
            <a:r>
              <a:rPr lang="es-CL" sz="2000" b="1" dirty="0"/>
              <a:t>2017 </a:t>
            </a:r>
            <a:br>
              <a:rPr lang="es-CL" sz="2000" b="1" dirty="0"/>
            </a:br>
            <a:r>
              <a:rPr lang="es-CL" sz="2000" b="1" dirty="0"/>
              <a:t>PARTIDA 11 .CAPÍTULO </a:t>
            </a:r>
            <a:r>
              <a:rPr lang="es-CL" sz="2000" b="1" dirty="0" smtClean="0"/>
              <a:t>09. </a:t>
            </a:r>
            <a:r>
              <a:rPr lang="es-CL" sz="2000" b="1" dirty="0"/>
              <a:t>PROGRAMA 01:  FUERZA AÉREA DE CHILE</a:t>
            </a:r>
            <a:r>
              <a:rPr lang="es-CL" dirty="0"/>
              <a:t/>
            </a:r>
            <a:br>
              <a:rPr lang="es-CL" dirty="0"/>
            </a:br>
            <a:r>
              <a:rPr lang="es-CL" sz="1400" b="1" dirty="0"/>
              <a:t>en miles de dólares 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pic>
        <p:nvPicPr>
          <p:cNvPr id="2253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772816"/>
            <a:ext cx="7848872" cy="4104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5244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11. </a:t>
            </a:r>
            <a:r>
              <a:rPr lang="es-CL" sz="1800" b="1" dirty="0"/>
              <a:t>PROGRAMA 01:  ORGANISMOS DE SALUD </a:t>
            </a:r>
            <a:r>
              <a:rPr lang="es-CL" sz="1800" b="1" dirty="0" smtClean="0"/>
              <a:t>DE LA FACH</a:t>
            </a:r>
            <a:br>
              <a:rPr lang="es-CL" sz="1800" b="1" dirty="0" smtClean="0"/>
            </a:br>
            <a:r>
              <a:rPr lang="es-CL" sz="1800" b="1" dirty="0"/>
              <a:t/>
            </a:r>
            <a:br>
              <a:rPr lang="es-CL" sz="1800" b="1" dirty="0"/>
            </a:br>
            <a:r>
              <a:rPr lang="es-CL" sz="1400" b="1" dirty="0" smtClean="0"/>
              <a:t>en </a:t>
            </a:r>
            <a:r>
              <a:rPr lang="es-CL" sz="1400" b="1" dirty="0"/>
              <a:t>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pic>
        <p:nvPicPr>
          <p:cNvPr id="2355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755446"/>
            <a:ext cx="7704856" cy="4215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917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18. </a:t>
            </a:r>
            <a:r>
              <a:rPr lang="es-CL" sz="1800" b="1" dirty="0"/>
              <a:t>PROGRAMA 01:  DIRECCIÓN GENERAL DE MOVILIZACIÓN NACIONAL </a:t>
            </a:r>
            <a:r>
              <a:rPr lang="es-CL" dirty="0"/>
              <a:t/>
            </a:r>
            <a:br>
              <a:rPr lang="es-CL" dirty="0"/>
            </a:br>
            <a:r>
              <a:rPr lang="es-CL" sz="1400" b="1" dirty="0"/>
              <a:t>en 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pic>
        <p:nvPicPr>
          <p:cNvPr id="2457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4927" y="1600200"/>
            <a:ext cx="7937514"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3646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MINISTERIO DE DEFENSA</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755576" y="1429362"/>
            <a:ext cx="7776864" cy="5016758"/>
          </a:xfrm>
          <a:prstGeom prst="rect">
            <a:avLst/>
          </a:prstGeom>
        </p:spPr>
        <p:txBody>
          <a:bodyPr wrap="square">
            <a:spAutoFit/>
          </a:bodyPr>
          <a:lstStyle/>
          <a:p>
            <a:pPr algn="just"/>
            <a:r>
              <a:rPr lang="es-CL" sz="1600" dirty="0"/>
              <a:t>Para el año </a:t>
            </a:r>
            <a:r>
              <a:rPr lang="es-CL" sz="1600" dirty="0" smtClean="0"/>
              <a:t>2017, </a:t>
            </a:r>
            <a:r>
              <a:rPr lang="es-CL" sz="1600" dirty="0"/>
              <a:t>el </a:t>
            </a:r>
            <a:r>
              <a:rPr lang="es-CL" sz="1600" dirty="0" smtClean="0"/>
              <a:t>Ministerio de Defensa, contempla 16 capítulos presupuestarios, de estos ´capítulos FACH, Armada , Ejercito y Estado Mayor Conjunto tienen programas presupuestarios en dólares, por ello se presentan 2 cuadros por cada uno de estos capítulos.</a:t>
            </a:r>
          </a:p>
          <a:p>
            <a:pPr algn="just"/>
            <a:r>
              <a:rPr lang="es-CL" sz="1600" dirty="0" smtClean="0"/>
              <a:t>En </a:t>
            </a:r>
            <a:r>
              <a:rPr lang="es-CL" sz="1600" dirty="0"/>
              <a:t>cuanto al presupuesto </a:t>
            </a:r>
            <a:r>
              <a:rPr lang="es-CL" sz="1600" dirty="0" smtClean="0"/>
              <a:t>2017, </a:t>
            </a:r>
            <a:r>
              <a:rPr lang="es-CL" sz="1600" dirty="0"/>
              <a:t>alcanza los </a:t>
            </a:r>
            <a:r>
              <a:rPr lang="es-CL" sz="1600" dirty="0" smtClean="0"/>
              <a:t>M$1.667.820.215, </a:t>
            </a:r>
            <a:r>
              <a:rPr lang="es-CL" sz="1600" dirty="0"/>
              <a:t>un </a:t>
            </a:r>
            <a:r>
              <a:rPr lang="es-CL" sz="1600" dirty="0" smtClean="0"/>
              <a:t>69% </a:t>
            </a:r>
            <a:r>
              <a:rPr lang="es-CL" sz="1600" dirty="0"/>
              <a:t>se destinado a Gastos en Personal; </a:t>
            </a:r>
            <a:r>
              <a:rPr lang="es-CL" sz="1600" dirty="0" smtClean="0"/>
              <a:t>19% </a:t>
            </a:r>
            <a:r>
              <a:rPr lang="es-CL" sz="1600" dirty="0"/>
              <a:t>para </a:t>
            </a:r>
            <a:r>
              <a:rPr lang="es-CL" sz="1600" dirty="0" smtClean="0"/>
              <a:t>Bienes y servicios de consumo; 3% </a:t>
            </a:r>
            <a:r>
              <a:rPr lang="es-CL" sz="1600" dirty="0"/>
              <a:t>a </a:t>
            </a:r>
            <a:r>
              <a:rPr lang="es-CL" sz="1600" dirty="0" smtClean="0"/>
              <a:t>Transferencias de capital y el restante 9% se distribuye entre </a:t>
            </a:r>
            <a:r>
              <a:rPr lang="es-CL" sz="1600" dirty="0"/>
              <a:t>los subtítulos 23 </a:t>
            </a:r>
            <a:r>
              <a:rPr lang="es-CL" sz="1600" dirty="0" smtClean="0"/>
              <a:t>, 24, 25, 26, 29, 30, 31, 32, 34 y 35.</a:t>
            </a:r>
            <a:endParaRPr lang="es-CL" sz="1600" dirty="0"/>
          </a:p>
          <a:p>
            <a:pPr algn="just"/>
            <a:r>
              <a:rPr lang="es-CL" sz="1600" dirty="0" smtClean="0"/>
              <a:t>La </a:t>
            </a:r>
            <a:r>
              <a:rPr lang="es-CL" sz="1600" dirty="0"/>
              <a:t>ejecución del presupuesto del Ministerio alcanzó </a:t>
            </a:r>
            <a:r>
              <a:rPr lang="es-CL" sz="1600" dirty="0" smtClean="0"/>
              <a:t>a </a:t>
            </a:r>
            <a:r>
              <a:rPr lang="es-CL" sz="1600" dirty="0" smtClean="0"/>
              <a:t>abril </a:t>
            </a:r>
            <a:r>
              <a:rPr lang="es-CL" sz="1600" dirty="0" smtClean="0"/>
              <a:t>2017 un </a:t>
            </a:r>
            <a:r>
              <a:rPr lang="es-CL" sz="1600" dirty="0" smtClean="0"/>
              <a:t>30,6% </a:t>
            </a:r>
            <a:r>
              <a:rPr lang="es-CL" sz="1600" dirty="0" smtClean="0"/>
              <a:t>del presupuesto </a:t>
            </a:r>
            <a:r>
              <a:rPr lang="es-CL" sz="1600" dirty="0" smtClean="0"/>
              <a:t>vigente en pesos. Asimismo, la tasa de ejecución en dólares alcanzó el 26,6% del presupuesto vigente.  </a:t>
            </a:r>
            <a:endParaRPr lang="es-CL" sz="1600" dirty="0" smtClean="0"/>
          </a:p>
          <a:p>
            <a:pPr algn="just"/>
            <a:r>
              <a:rPr lang="es-CL" sz="1600" dirty="0"/>
              <a:t>La ejecución promedio de los </a:t>
            </a:r>
            <a:r>
              <a:rPr lang="es-CL" sz="1600" dirty="0" smtClean="0"/>
              <a:t>programas con presupuesto en pesos </a:t>
            </a:r>
            <a:r>
              <a:rPr lang="es-CL" sz="1600" dirty="0"/>
              <a:t>fue de un </a:t>
            </a:r>
            <a:r>
              <a:rPr lang="es-CL" sz="1600" dirty="0" smtClean="0"/>
              <a:t>29,9% </a:t>
            </a:r>
            <a:r>
              <a:rPr lang="es-CL" sz="1600" dirty="0"/>
              <a:t>del presupuesto vigente a </a:t>
            </a:r>
            <a:r>
              <a:rPr lang="es-CL" sz="1600" dirty="0" smtClean="0"/>
              <a:t>abril 2017</a:t>
            </a:r>
            <a:r>
              <a:rPr lang="es-CL" sz="1600" dirty="0"/>
              <a:t>.</a:t>
            </a:r>
          </a:p>
          <a:p>
            <a:pPr algn="just"/>
            <a:r>
              <a:rPr lang="es-CL" sz="1600" dirty="0" smtClean="0"/>
              <a:t>El mes de </a:t>
            </a:r>
            <a:r>
              <a:rPr lang="es-CL" sz="1600" dirty="0" smtClean="0"/>
              <a:t>abril </a:t>
            </a:r>
            <a:r>
              <a:rPr lang="es-CL" sz="1600" dirty="0" smtClean="0"/>
              <a:t>las mayores ejecuciones correspondieron a </a:t>
            </a:r>
            <a:r>
              <a:rPr lang="es-CL" sz="1600" dirty="0" smtClean="0"/>
              <a:t>Servicio Hidrográfico y Oceanográfico de </a:t>
            </a:r>
            <a:r>
              <a:rPr lang="es-CL" sz="1600" dirty="0"/>
              <a:t>l</a:t>
            </a:r>
            <a:r>
              <a:rPr lang="es-CL" sz="1600" dirty="0" smtClean="0"/>
              <a:t>a Armada de Chile 42%;  Dirección </a:t>
            </a:r>
            <a:r>
              <a:rPr lang="es-CL" sz="1600" dirty="0" smtClean="0"/>
              <a:t>de Sanidad de la Armada </a:t>
            </a:r>
            <a:r>
              <a:rPr lang="es-CL" sz="1600" dirty="0" smtClean="0"/>
              <a:t>39,8</a:t>
            </a:r>
            <a:r>
              <a:rPr lang="es-CL" sz="1600" dirty="0" smtClean="0"/>
              <a:t>%; y la Subsecretaría para las FFAA 38,5% </a:t>
            </a:r>
            <a:r>
              <a:rPr lang="es-CL" sz="1600" dirty="0" smtClean="0"/>
              <a:t>de los respectivos </a:t>
            </a:r>
            <a:r>
              <a:rPr lang="es-CL" sz="1600" dirty="0" smtClean="0"/>
              <a:t>presupuestos en pesos.</a:t>
            </a:r>
            <a:endParaRPr lang="es-CL" sz="1600" dirty="0" smtClean="0"/>
          </a:p>
          <a:p>
            <a:pPr algn="just"/>
            <a:r>
              <a:rPr lang="es-CL" sz="1600" dirty="0" smtClean="0"/>
              <a:t>A </a:t>
            </a:r>
            <a:r>
              <a:rPr lang="es-CL" sz="1600" dirty="0" smtClean="0"/>
              <a:t>abril </a:t>
            </a:r>
            <a:r>
              <a:rPr lang="es-CL" sz="1600" dirty="0" smtClean="0"/>
              <a:t>el presupuesto vigente </a:t>
            </a:r>
            <a:r>
              <a:rPr lang="es-CL" sz="1600" dirty="0" smtClean="0"/>
              <a:t>en pesos de </a:t>
            </a:r>
            <a:r>
              <a:rPr lang="es-CL" sz="1600" dirty="0"/>
              <a:t>este </a:t>
            </a:r>
            <a:r>
              <a:rPr lang="es-CL" sz="1600" dirty="0" smtClean="0"/>
              <a:t>ministerio se incrementó en M$</a:t>
            </a:r>
            <a:r>
              <a:rPr lang="es-CL" sz="1600" dirty="0" smtClean="0"/>
              <a:t>2.554.167, por su parte el presupuesto en dólares se incrementó en US$459.000.</a:t>
            </a:r>
            <a:endParaRPr lang="es-CL" sz="1600" dirty="0"/>
          </a:p>
          <a:p>
            <a:pPr algn="just"/>
            <a:r>
              <a:rPr lang="es-CL" sz="1600" dirty="0" smtClean="0"/>
              <a:t> En cuanto a la ejecución 2017 comparada con la del año 2016, en pesos, son similares, sin embargo la ejecución en dólares difiere, así el mes de febrero 2017 la ejecución acumulada alcanzó un 19% , 9 puntos porcentuales más que en 2016.</a:t>
            </a:r>
            <a:endParaRPr lang="es-CL" sz="16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19. </a:t>
            </a:r>
            <a:r>
              <a:rPr lang="es-CL" sz="1800" b="1" dirty="0"/>
              <a:t>PROGRAMA 01:   INSTITUTO GEOGRÁFICO MILITAR</a:t>
            </a:r>
            <a:br>
              <a:rPr lang="es-CL" sz="1800" b="1" dirty="0"/>
            </a:br>
            <a:r>
              <a:rPr lang="es-CL" sz="1800" b="1" dirty="0"/>
              <a:t/>
            </a:r>
            <a:br>
              <a:rPr lang="es-CL" sz="1800" b="1" dirty="0"/>
            </a:br>
            <a:r>
              <a:rPr lang="es-CL" sz="1400" b="1" dirty="0" smtClean="0"/>
              <a:t>en </a:t>
            </a:r>
            <a:r>
              <a:rPr lang="es-CL" sz="1400" b="1" dirty="0"/>
              <a:t>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pic>
        <p:nvPicPr>
          <p:cNvPr id="2560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844825"/>
            <a:ext cx="8075240"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42974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20. </a:t>
            </a:r>
            <a:r>
              <a:rPr lang="es-CL" sz="1800" b="1" dirty="0"/>
              <a:t>PROGRAMA 01</a:t>
            </a:r>
            <a:r>
              <a:rPr lang="es-CL" sz="1800" b="1" dirty="0" smtClean="0"/>
              <a:t>: SERVICIO </a:t>
            </a:r>
            <a:r>
              <a:rPr lang="es-CL" sz="1800" b="1" dirty="0"/>
              <a:t>HIDROGRÁFICO Y OCEANOGRÁFICO DE LA ARMADA DE CHILE </a:t>
            </a:r>
            <a:r>
              <a:rPr lang="es-CL" dirty="0"/>
              <a:t/>
            </a:r>
            <a:br>
              <a:rPr lang="es-CL" dirty="0"/>
            </a:br>
            <a:r>
              <a:rPr lang="es-CL" sz="1400" b="1" dirty="0"/>
              <a:t>en 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pic>
        <p:nvPicPr>
          <p:cNvPr id="266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844824"/>
            <a:ext cx="8229600" cy="3637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471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21. </a:t>
            </a:r>
            <a:r>
              <a:rPr lang="es-CL" sz="1800" b="1" dirty="0"/>
              <a:t>PROGRAMA 01:  DIRECCIÓN GENERAL DE AERONÁUTICA CIVIL </a:t>
            </a:r>
            <a:r>
              <a:rPr lang="es-CL" dirty="0"/>
              <a:t/>
            </a:r>
            <a:br>
              <a:rPr lang="es-CL" dirty="0"/>
            </a:br>
            <a:r>
              <a:rPr lang="es-CL" sz="1400" b="1" dirty="0"/>
              <a:t>en 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pic>
        <p:nvPicPr>
          <p:cNvPr id="276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600200"/>
            <a:ext cx="770485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17746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22. </a:t>
            </a:r>
            <a:r>
              <a:rPr lang="es-CL" sz="1800" b="1" dirty="0"/>
              <a:t>PROGRAMA 01:    SERVICIO AEROFOTOGRAMÉTRICO DE LA FACH</a:t>
            </a:r>
            <a:r>
              <a:rPr lang="es-CL" dirty="0"/>
              <a:t/>
            </a:r>
            <a:br>
              <a:rPr lang="es-CL" dirty="0"/>
            </a:br>
            <a:r>
              <a:rPr lang="es-CL" sz="1400" b="1" dirty="0"/>
              <a:t>en 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pic>
        <p:nvPicPr>
          <p:cNvPr id="286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756280"/>
            <a:ext cx="7931224" cy="4213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51605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23. </a:t>
            </a:r>
            <a:r>
              <a:rPr lang="es-CL" sz="1800" b="1" dirty="0"/>
              <a:t>PROGRAMA 01:   SUBSECRETARÍA PARA LAS FUERZAS ARMADAS </a:t>
            </a:r>
            <a:r>
              <a:rPr lang="es-CL" dirty="0"/>
              <a:t/>
            </a:r>
            <a:br>
              <a:rPr lang="es-CL" dirty="0"/>
            </a:br>
            <a:r>
              <a:rPr lang="es-CL" sz="1400" b="1" dirty="0"/>
              <a:t>en 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pic>
        <p:nvPicPr>
          <p:cNvPr id="296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600200"/>
            <a:ext cx="803812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90183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24. </a:t>
            </a:r>
            <a:r>
              <a:rPr lang="es-CL" sz="1800" b="1" dirty="0"/>
              <a:t>PROGRAMA 01:   SUBSECRETARÍA DE DEFENSA</a:t>
            </a:r>
            <a:r>
              <a:rPr lang="es-CL" dirty="0"/>
              <a:t/>
            </a:r>
            <a:br>
              <a:rPr lang="es-CL" dirty="0"/>
            </a:br>
            <a:r>
              <a:rPr lang="es-CL" sz="1400" b="1" dirty="0"/>
              <a:t>en 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pic>
        <p:nvPicPr>
          <p:cNvPr id="307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844824"/>
            <a:ext cx="8229600" cy="3572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9037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25. </a:t>
            </a:r>
            <a:r>
              <a:rPr lang="es-CL" sz="1800" b="1" dirty="0"/>
              <a:t>PROGRAMA 01:   ESTADO MAYOR CONJUNTO</a:t>
            </a:r>
            <a:r>
              <a:rPr lang="es-CL" sz="1800" b="1" dirty="0" smtClean="0"/>
              <a:t/>
            </a:r>
            <a:br>
              <a:rPr lang="es-CL" sz="1800" b="1" dirty="0" smtClean="0"/>
            </a:br>
            <a:r>
              <a:rPr lang="es-CL" sz="1800" b="1" dirty="0"/>
              <a:t/>
            </a:r>
            <a:br>
              <a:rPr lang="es-CL" sz="1800" b="1" dirty="0"/>
            </a:br>
            <a:r>
              <a:rPr lang="es-CL" sz="1400" b="1" dirty="0" smtClean="0"/>
              <a:t>en </a:t>
            </a:r>
            <a:r>
              <a:rPr lang="es-CL" sz="1400" b="1" dirty="0"/>
              <a:t>miles de </a:t>
            </a:r>
            <a:r>
              <a:rPr lang="es-CL" sz="1400" b="1" dirty="0" smtClean="0"/>
              <a:t>pesos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pic>
        <p:nvPicPr>
          <p:cNvPr id="317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2109914"/>
            <a:ext cx="7776864" cy="3506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31620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720080"/>
          </a:xfrm>
        </p:spPr>
        <p:txBody>
          <a:bodyPr/>
          <a:lstStyle/>
          <a:p>
            <a:r>
              <a:rPr lang="es-CL" sz="1800" b="1" dirty="0"/>
              <a:t>EJECUCIÓN PRESUPUESTARIA DE GASTOS ACUMULADA A </a:t>
            </a:r>
            <a:r>
              <a:rPr lang="es-CL" sz="1800" b="1" dirty="0" smtClean="0"/>
              <a:t>ABRIL </a:t>
            </a:r>
            <a:r>
              <a:rPr lang="es-CL" sz="1800" b="1" dirty="0"/>
              <a:t>2017 </a:t>
            </a:r>
            <a:br>
              <a:rPr lang="es-CL" sz="1800" b="1" dirty="0"/>
            </a:br>
            <a:r>
              <a:rPr lang="es-CL" sz="1800" b="1" dirty="0"/>
              <a:t>PARTIDA 11 .CAPÍTULO </a:t>
            </a:r>
            <a:r>
              <a:rPr lang="es-CL" sz="1800" b="1" dirty="0" smtClean="0"/>
              <a:t>25. </a:t>
            </a:r>
            <a:r>
              <a:rPr lang="es-CL" sz="1800" b="1" dirty="0"/>
              <a:t>PROGRAMA 01:   ESTADO MAYOR CONJUNTO</a:t>
            </a:r>
            <a:r>
              <a:rPr lang="es-CL" sz="1800" b="1" dirty="0" smtClean="0"/>
              <a:t/>
            </a:r>
            <a:br>
              <a:rPr lang="es-CL" sz="1800" b="1" dirty="0" smtClean="0"/>
            </a:br>
            <a:r>
              <a:rPr lang="es-CL" sz="1800" b="1" dirty="0"/>
              <a:t/>
            </a:r>
            <a:br>
              <a:rPr lang="es-CL" sz="1800" b="1" dirty="0"/>
            </a:br>
            <a:r>
              <a:rPr lang="es-CL" sz="1400" b="1" dirty="0" smtClean="0"/>
              <a:t>en </a:t>
            </a:r>
            <a:r>
              <a:rPr lang="es-CL" sz="1400" b="1" dirty="0"/>
              <a:t>miles de </a:t>
            </a:r>
            <a:r>
              <a:rPr lang="es-CL" sz="1400" b="1" dirty="0" smtClean="0"/>
              <a:t>dólares </a:t>
            </a:r>
            <a:r>
              <a:rPr lang="es-CL" sz="1400" b="1" dirty="0"/>
              <a:t>de 2017</a:t>
            </a:r>
            <a:r>
              <a:rPr lang="es-CL" dirty="0"/>
              <a:t/>
            </a:r>
            <a:br>
              <a:rPr lang="es-CL" dirty="0"/>
            </a:br>
            <a:endParaRPr lang="es-CL" dirty="0"/>
          </a:p>
        </p:txBody>
      </p:sp>
      <p:sp>
        <p:nvSpPr>
          <p:cNvPr id="4" name="3 Marcador de pie de página"/>
          <p:cNvSpPr>
            <a:spLocks noGrp="1"/>
          </p:cNvSpPr>
          <p:nvPr>
            <p:ph type="ftr" sz="quarter" idx="11"/>
          </p:nvPr>
        </p:nvSpPr>
        <p:spPr>
          <a:xfrm>
            <a:off x="899592" y="6356350"/>
            <a:ext cx="7200800" cy="365125"/>
          </a:xfrm>
        </p:spPr>
        <p:txBody>
          <a:bodyPr/>
          <a:lstStyle/>
          <a:p>
            <a:r>
              <a:rPr lang="es-CL" sz="1100" dirty="0"/>
              <a:t>Fuente: Elaboración propia en base  a Informes de ejecución presupuestaria mensual de DIPRES</a:t>
            </a:r>
          </a:p>
          <a:p>
            <a:endParaRPr lang="es-CL"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pic>
        <p:nvPicPr>
          <p:cNvPr id="327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772816"/>
            <a:ext cx="7560840" cy="3619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0316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2016-abril 2017 (Pesos) </a:t>
            </a:r>
            <a:r>
              <a:rPr lang="es-CL" sz="1800" b="1" dirty="0" smtClean="0">
                <a:solidFill>
                  <a:schemeClr val="tx1"/>
                </a:solidFill>
                <a:ea typeface="Verdana" pitchFamily="34" charset="0"/>
                <a:cs typeface="Verdana" pitchFamily="34" charset="0"/>
              </a:rPr>
              <a:t/>
            </a:r>
            <a:br>
              <a:rPr lang="es-CL" sz="1800" b="1" dirty="0" smtClean="0">
                <a:solidFill>
                  <a:schemeClr val="tx1"/>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MINISTERIO DE DEFENSA</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849" y="1412776"/>
            <a:ext cx="4067175"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5234" y="1412776"/>
            <a:ext cx="4048125"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9115" y="2054225"/>
            <a:ext cx="3916861"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016" y="2084065"/>
            <a:ext cx="4080644" cy="275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3849" y="5517232"/>
            <a:ext cx="779145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7394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1507"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2016-abril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(Dólares)</a:t>
            </a:r>
            <a:r>
              <a:rPr lang="es-CL" sz="1800" b="1" dirty="0" smtClean="0">
                <a:solidFill>
                  <a:schemeClr val="tx1"/>
                </a:solidFill>
                <a:ea typeface="Verdana" pitchFamily="34" charset="0"/>
                <a:cs typeface="Verdana" pitchFamily="34" charset="0"/>
              </a:rPr>
              <a:t/>
            </a:r>
            <a:br>
              <a:rPr lang="es-CL" sz="1800" b="1" dirty="0" smtClean="0">
                <a:solidFill>
                  <a:schemeClr val="tx1"/>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MINISTERIO DE DEFENSA</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849" y="1415278"/>
            <a:ext cx="4067175"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2058" y="1417780"/>
            <a:ext cx="4048125"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2054224"/>
            <a:ext cx="3600400" cy="310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2046719"/>
            <a:ext cx="3816424" cy="311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4177" y="5589240"/>
            <a:ext cx="779145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7961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7152"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11 MINISTERIO DE DEFENSA</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07797" y="5877272"/>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457200" y="127178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1865313"/>
            <a:ext cx="8181975" cy="3579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7152"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11 MINISTERIO DE DEFENSA</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07797" y="5877272"/>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457200" y="127178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a:t>
            </a:r>
            <a:r>
              <a:rPr lang="es-CL" sz="1600" b="1" dirty="0" smtClean="0">
                <a:latin typeface="+mn-lt"/>
                <a:ea typeface="Verdana" pitchFamily="34" charset="0"/>
                <a:cs typeface="Verdana" pitchFamily="34" charset="0"/>
              </a:rPr>
              <a:t>dólares de </a:t>
            </a:r>
            <a:r>
              <a:rPr lang="es-CL" sz="1600" b="1" dirty="0" smtClean="0">
                <a:latin typeface="+mn-lt"/>
                <a:ea typeface="Verdana" pitchFamily="34" charset="0"/>
                <a:cs typeface="Verdana" pitchFamily="34" charset="0"/>
              </a:rPr>
              <a:t>2017</a:t>
            </a:r>
            <a:endParaRPr lang="es-CL" sz="1600" b="1" dirty="0">
              <a:latin typeface="+mn-lt"/>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2132857"/>
            <a:ext cx="8051427"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5012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73" y="454303"/>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latin typeface="+mn-lt"/>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a:t>
            </a:r>
            <a:r>
              <a:rPr lang="es-CL" sz="1800" b="1" dirty="0" smtClean="0">
                <a:solidFill>
                  <a:schemeClr val="tx1"/>
                </a:solidFill>
                <a:latin typeface="+mn-lt"/>
                <a:ea typeface="Verdana" pitchFamily="34" charset="0"/>
                <a:cs typeface="Verdana" pitchFamily="34" charset="0"/>
              </a:rPr>
              <a:t> ACUMULADA A </a:t>
            </a:r>
            <a:r>
              <a:rPr lang="es-CL" sz="1800" b="1" dirty="0" smtClean="0">
                <a:solidFill>
                  <a:schemeClr val="tx1"/>
                </a:solidFill>
                <a:latin typeface="+mn-lt"/>
                <a:ea typeface="Verdana" pitchFamily="34" charset="0"/>
                <a:cs typeface="Verdana" pitchFamily="34" charset="0"/>
              </a:rPr>
              <a:t>ABRIL </a:t>
            </a:r>
            <a:r>
              <a:rPr lang="es-CL" sz="1800" b="1" dirty="0" smtClean="0">
                <a:solidFill>
                  <a:schemeClr val="tx1"/>
                </a:solidFill>
                <a:latin typeface="+mn-lt"/>
                <a:ea typeface="Verdana" pitchFamily="34" charset="0"/>
                <a:cs typeface="Verdana" pitchFamily="34" charset="0"/>
              </a:rPr>
              <a:t>2017 </a:t>
            </a:r>
            <a:br>
              <a:rPr lang="es-CL" sz="1800" b="1" dirty="0" smtClean="0">
                <a:solidFill>
                  <a:schemeClr val="tx1"/>
                </a:solidFill>
                <a:latin typeface="+mn-lt"/>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 MINISTERIO DE DEFENSA</a:t>
            </a:r>
            <a:r>
              <a:rPr lang="es-CL" sz="1800" b="1" dirty="0" smtClean="0">
                <a:solidFill>
                  <a:schemeClr val="tx1"/>
                </a:solidFill>
                <a:latin typeface="+mn-lt"/>
                <a:ea typeface="Verdana" pitchFamily="34" charset="0"/>
                <a:cs typeface="Verdana" pitchFamily="34" charset="0"/>
              </a:rPr>
              <a:t> RESUMEN POR 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dirty="0"/>
          </a:p>
        </p:txBody>
      </p:sp>
      <p:sp>
        <p:nvSpPr>
          <p:cNvPr id="8" name="3 Marcador de pie de página"/>
          <p:cNvSpPr txBox="1">
            <a:spLocks/>
          </p:cNvSpPr>
          <p:nvPr/>
        </p:nvSpPr>
        <p:spPr>
          <a:xfrm>
            <a:off x="414337" y="6376243"/>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1562291"/>
            <a:ext cx="7707986" cy="4458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05024" y="429285"/>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a:t>
            </a:r>
            <a:r>
              <a:rPr lang="es-CL" sz="1800" b="1" dirty="0" smtClean="0">
                <a:solidFill>
                  <a:schemeClr val="tx1"/>
                </a:solidFill>
                <a:ea typeface="Verdana" pitchFamily="34" charset="0"/>
                <a:cs typeface="Verdana" pitchFamily="34" charset="0"/>
              </a:rPr>
              <a:t>, CAPÍTULO 01, PROGRAMA 01: </a:t>
            </a:r>
            <a:r>
              <a:rPr lang="es-CL" sz="1800" b="1" dirty="0">
                <a:solidFill>
                  <a:schemeClr val="tx1"/>
                </a:solidFill>
                <a:ea typeface="Verdana" pitchFamily="34" charset="0"/>
                <a:cs typeface="Verdana" pitchFamily="34" charset="0"/>
              </a:rPr>
              <a:t>EJÉRCITO DE CHILE</a:t>
            </a:r>
          </a:p>
        </p:txBody>
      </p:sp>
      <p:sp>
        <p:nvSpPr>
          <p:cNvPr id="8" name="1 Título"/>
          <p:cNvSpPr txBox="1">
            <a:spLocks/>
          </p:cNvSpPr>
          <p:nvPr/>
        </p:nvSpPr>
        <p:spPr>
          <a:xfrm>
            <a:off x="755576" y="1081933"/>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8076272"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6054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429285"/>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ABRIL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prstClr val="black"/>
                </a:solidFill>
                <a:ea typeface="Verdana" pitchFamily="34" charset="0"/>
                <a:cs typeface="Verdana" pitchFamily="34" charset="0"/>
              </a:rPr>
              <a:t>PARTIDA 11</a:t>
            </a:r>
            <a:r>
              <a:rPr lang="es-CL" sz="1800" b="1" dirty="0" smtClean="0">
                <a:solidFill>
                  <a:schemeClr val="tx1"/>
                </a:solidFill>
                <a:ea typeface="Verdana" pitchFamily="34" charset="0"/>
                <a:cs typeface="Verdana" pitchFamily="34" charset="0"/>
              </a:rPr>
              <a:t>, CAPÍTULO 01, PROGRAMA 01: </a:t>
            </a:r>
            <a:r>
              <a:rPr lang="es-CL" sz="1800" b="1" dirty="0">
                <a:solidFill>
                  <a:schemeClr val="tx1"/>
                </a:solidFill>
                <a:ea typeface="Verdana" pitchFamily="34" charset="0"/>
                <a:cs typeface="Verdana" pitchFamily="34" charset="0"/>
              </a:rPr>
              <a:t>EJÉRCITO DE CHILE</a:t>
            </a:r>
          </a:p>
        </p:txBody>
      </p:sp>
      <p:sp>
        <p:nvSpPr>
          <p:cNvPr id="8" name="1 Título"/>
          <p:cNvSpPr txBox="1">
            <a:spLocks/>
          </p:cNvSpPr>
          <p:nvPr/>
        </p:nvSpPr>
        <p:spPr>
          <a:xfrm>
            <a:off x="755576" y="1081933"/>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a:t>
            </a:r>
            <a:r>
              <a:rPr lang="es-CL" sz="1600" b="1" dirty="0" smtClean="0">
                <a:solidFill>
                  <a:prstClr val="black"/>
                </a:solidFill>
                <a:ea typeface="Verdana" pitchFamily="34" charset="0"/>
                <a:cs typeface="Verdana" pitchFamily="34" charset="0"/>
              </a:rPr>
              <a:t>dólares 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1646238"/>
            <a:ext cx="7715250" cy="4159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751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1970</TotalTime>
  <Words>933</Words>
  <Application>Microsoft Office PowerPoint</Application>
  <PresentationFormat>Presentación en pantalla (4:3)</PresentationFormat>
  <Paragraphs>97</Paragraphs>
  <Slides>27</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27</vt:i4>
      </vt:variant>
    </vt:vector>
  </HeadingPairs>
  <TitlesOfParts>
    <vt:vector size="30" baseType="lpstr">
      <vt:lpstr>1_Tema de Office</vt:lpstr>
      <vt:lpstr>Tema de Office</vt:lpstr>
      <vt:lpstr>Imagen de mapa de bits</vt:lpstr>
      <vt:lpstr>EJECUCIÓN PRESUPUESTARIA DE GASTOS ACUMULADA ABRIL 2017 PARTIDA 11: MINISTERIO DE DEFENSA</vt:lpstr>
      <vt:lpstr>EJECUCIÓN PRESUPUESTARIA DE GASTOS ACUMULADA A ABRIL DE 2017  PARTIDA 11 MINISTERIO DE DEFENSA</vt:lpstr>
      <vt:lpstr>Ejecución Presupuestaria de Gastos Acumulada a ABRIL 2016-abril 2017 (Pesos)  PARTIDA 11 MINISTERIO DE DEFENSA</vt:lpstr>
      <vt:lpstr>Ejecución Presupuestaria de Gastos Acumulada a ABRIL 2016-abril 2017  (Dólares) PARTIDA 11 MINISTERIO DE DEFENSA</vt:lpstr>
      <vt:lpstr>EJECUCIÓN PRESUPUESTARIA DE GASTOS ACUMULADA A ABRIL 2017  PARTIDA 11 MINISTERIO DE DEFENSA</vt:lpstr>
      <vt:lpstr>EJECUCIÓN PRESUPUESTARIA DE GASTOS ACUMULADA A ABRIL 2017  PARTIDA 11 MINISTERIO DE DEFENSA</vt:lpstr>
      <vt:lpstr>EJECUCIÓN PRESUPUESTARIA DE GASTOS ACUMULADA A ABRIL 2017  PARTIDA 11 MINISTERIO DE DEFENSA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EJECUCIÓN PRESUPUESTARIA DE GASTOS ACUMULADA A ABRIL 2017  PARTIDA 11 .CAPÍTULO 08. PROGRAMA 01:  DIRECCIÓN DE SANIDAD  en miles de pesos de 2017 </vt:lpstr>
      <vt:lpstr>EJECUCIÓN PRESUPUESTARIA DE GASTOS ACUMULADA A ABRIL 2017  PARTIDA 11 .CAPÍTULO 09. PROGRAMA 01:  FUERZA AÉREA DE CHILE en miles de pesos de 2017 </vt:lpstr>
      <vt:lpstr>EJECUCIÓN PRESUPUESTARIA DE GASTOS ACUMULADA A ABRIL 2017  PARTIDA 11 .CAPÍTULO 09. PROGRAMA 01:  FUERZA AÉREA DE CHILE en miles de dólares de 2017 </vt:lpstr>
      <vt:lpstr>EJECUCIÓN PRESUPUESTARIA DE GASTOS ACUMULADA A ABRIL 2017  PARTIDA 11 .CAPÍTULO 11. PROGRAMA 01:  ORGANISMOS DE SALUD DE LA FACH  en miles de pesos de 2017 </vt:lpstr>
      <vt:lpstr>EJECUCIÓN PRESUPUESTARIA DE GASTOS ACUMULADA A ABRIL 2017  PARTIDA 11 .CAPÍTULO 18. PROGRAMA 01:  DIRECCIÓN GENERAL DE MOVILIZACIÓN NACIONAL  en miles de pesos de 2017 </vt:lpstr>
      <vt:lpstr>EJECUCIÓN PRESUPUESTARIA DE GASTOS ACUMULADA A ABRIL 2017  PARTIDA 11 .CAPÍTULO 19. PROGRAMA 01:   INSTITUTO GEOGRÁFICO MILITAR  en miles de pesos de 2017 </vt:lpstr>
      <vt:lpstr>EJECUCIÓN PRESUPUESTARIA DE GASTOS ACUMULADA A ABRIL 2017  PARTIDA 11 .CAPÍTULO 20. PROGRAMA 01: SERVICIO HIDROGRÁFICO Y OCEANOGRÁFICO DE LA ARMADA DE CHILE  en miles de pesos de 2017 </vt:lpstr>
      <vt:lpstr>EJECUCIÓN PRESUPUESTARIA DE GASTOS ACUMULADA A ABRIL 2017  PARTIDA 11 .CAPÍTULO 21. PROGRAMA 01:  DIRECCIÓN GENERAL DE AERONÁUTICA CIVIL  en miles de pesos de 2017 </vt:lpstr>
      <vt:lpstr>EJECUCIÓN PRESUPUESTARIA DE GASTOS ACUMULADA A ABRIL 2017  PARTIDA 11 .CAPÍTULO 22. PROGRAMA 01:    SERVICIO AEROFOTOGRAMÉTRICO DE LA FACH en miles de pesos de 2017 </vt:lpstr>
      <vt:lpstr>EJECUCIÓN PRESUPUESTARIA DE GASTOS ACUMULADA A ABRIL 2017  PARTIDA 11 .CAPÍTULO 23. PROGRAMA 01:   SUBSECRETARÍA PARA LAS FUERZAS ARMADAS  en miles de pesos de 2017 </vt:lpstr>
      <vt:lpstr>EJECUCIÓN PRESUPUESTARIA DE GASTOS ACUMULADA A ABRIL 2017  PARTIDA 11 .CAPÍTULO 24. PROGRAMA 01:   SUBSECRETARÍA DE DEFENSA en miles de pesos de 2017 </vt:lpstr>
      <vt:lpstr>EJECUCIÓN PRESUPUESTARIA DE GASTOS ACUMULADA A ABRIL 2017  PARTIDA 11 .CAPÍTULO 25. PROGRAMA 01:   ESTADO MAYOR CONJUNTO  en miles de pesos de 2017 </vt:lpstr>
      <vt:lpstr>EJECUCIÓN PRESUPUESTARIA DE GASTOS ACUMULADA A ABRIL 2017  PARTIDA 11 .CAPÍTULO 25. PROGRAMA 01:   ESTADO MAYOR CONJUNTO  en miles de dólares de 2017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129</cp:revision>
  <cp:lastPrinted>2016-07-14T20:27:16Z</cp:lastPrinted>
  <dcterms:created xsi:type="dcterms:W3CDTF">2016-06-23T13:38:47Z</dcterms:created>
  <dcterms:modified xsi:type="dcterms:W3CDTF">2017-06-22T20:14:42Z</dcterms:modified>
</cp:coreProperties>
</file>