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8" r:id="rId4"/>
    <p:sldId id="299" r:id="rId5"/>
    <p:sldId id="301" r:id="rId6"/>
    <p:sldId id="303" r:id="rId7"/>
    <p:sldId id="264" r:id="rId8"/>
    <p:sldId id="263" r:id="rId9"/>
    <p:sldId id="265" r:id="rId10"/>
    <p:sldId id="300" r:id="rId11"/>
    <p:sldId id="268" r:id="rId12"/>
    <p:sldId id="269" r:id="rId13"/>
    <p:sldId id="271" r:id="rId14"/>
    <p:sldId id="273" r:id="rId15"/>
    <p:sldId id="302" r:id="rId16"/>
    <p:sldId id="274" r:id="rId17"/>
    <p:sldId id="275" r:id="rId18"/>
    <p:sldId id="276" r:id="rId1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21-06-2017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21-06-2017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21-06-2017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21-06-2017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21-06-2017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21-06-2017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ABRIL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479206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340758"/>
              </p:ext>
            </p:extLst>
          </p:nvPr>
        </p:nvGraphicFramePr>
        <p:xfrm>
          <a:off x="467544" y="1820019"/>
          <a:ext cx="8157591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Hoja de cálculo" r:id="rId4" imgW="8734357" imgH="2905215" progId="Excel.Sheet.8">
                  <p:embed/>
                </p:oleObj>
              </mc:Choice>
              <mc:Fallback>
                <p:oleObj name="Hoja de cálculo" r:id="rId4" imgW="8734357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20019"/>
                        <a:ext cx="8157591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464805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659010"/>
              </p:ext>
            </p:extLst>
          </p:nvPr>
        </p:nvGraphicFramePr>
        <p:xfrm>
          <a:off x="467544" y="1656953"/>
          <a:ext cx="8157591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Hoja de cálculo" r:id="rId4" imgW="8734357" imgH="2924085" progId="Excel.Sheet.8">
                  <p:embed/>
                </p:oleObj>
              </mc:Choice>
              <mc:Fallback>
                <p:oleObj name="Hoja de cálculo" r:id="rId4" imgW="8734357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56953"/>
                        <a:ext cx="8157591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206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29902"/>
              </p:ext>
            </p:extLst>
          </p:nvPr>
        </p:nvGraphicFramePr>
        <p:xfrm>
          <a:off x="467545" y="1781919"/>
          <a:ext cx="8148280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Hoja de cálculo" r:id="rId4" imgW="8734357" imgH="2943225" progId="Excel.Sheet.8">
                  <p:embed/>
                </p:oleObj>
              </mc:Choice>
              <mc:Fallback>
                <p:oleObj name="Hoja de cálculo" r:id="rId4" imgW="87343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781919"/>
                        <a:ext cx="8148280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93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465446"/>
              </p:ext>
            </p:extLst>
          </p:nvPr>
        </p:nvGraphicFramePr>
        <p:xfrm>
          <a:off x="467544" y="1861145"/>
          <a:ext cx="8157591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Hoja de cálculo" r:id="rId4" imgW="8734357" imgH="4448265" progId="Excel.Sheet.8">
                  <p:embed/>
                </p:oleObj>
              </mc:Choice>
              <mc:Fallback>
                <p:oleObj name="Hoja de cálculo" r:id="rId4" imgW="87343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61145"/>
                        <a:ext cx="8157591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36399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363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06, Programa 01: SUBSECRETARÍA DE DERECHOS HUMANOS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407719"/>
              </p:ext>
            </p:extLst>
          </p:nvPr>
        </p:nvGraphicFramePr>
        <p:xfrm>
          <a:off x="467544" y="1868041"/>
          <a:ext cx="8157591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Hoja de cálculo" r:id="rId4" imgW="8734357" imgH="1705065" progId="Excel.Sheet.8">
                  <p:embed/>
                </p:oleObj>
              </mc:Choice>
              <mc:Fallback>
                <p:oleObj name="Hoja de cálculo" r:id="rId4" imgW="8734357" imgH="1705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68041"/>
                        <a:ext cx="8157591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571113"/>
              </p:ext>
            </p:extLst>
          </p:nvPr>
        </p:nvGraphicFramePr>
        <p:xfrm>
          <a:off x="467545" y="1727820"/>
          <a:ext cx="8157592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Hoja de cálculo" r:id="rId4" imgW="8734357" imgH="2781210" progId="Excel.Sheet.8">
                  <p:embed/>
                </p:oleObj>
              </mc:Choice>
              <mc:Fallback>
                <p:oleObj name="Hoja de cálculo" r:id="rId4" imgW="87343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727820"/>
                        <a:ext cx="8157592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4320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471627"/>
              </p:ext>
            </p:extLst>
          </p:nvPr>
        </p:nvGraphicFramePr>
        <p:xfrm>
          <a:off x="467544" y="2050529"/>
          <a:ext cx="8157591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Hoja de cálculo" r:id="rId4" imgW="8734357" imgH="2314575" progId="Excel.Sheet.8">
                  <p:embed/>
                </p:oleObj>
              </mc:Choice>
              <mc:Fallback>
                <p:oleObj name="Hoja de cálculo" r:id="rId4" imgW="8734357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2050529"/>
                        <a:ext cx="8157591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601620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8552" y="12694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579554"/>
              </p:ext>
            </p:extLst>
          </p:nvPr>
        </p:nvGraphicFramePr>
        <p:xfrm>
          <a:off x="414336" y="1628800"/>
          <a:ext cx="8210799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Hoja de cálculo" r:id="rId4" imgW="8734357" imgH="4295685" progId="Excel.Sheet.8">
                  <p:embed/>
                </p:oleObj>
              </mc:Choice>
              <mc:Fallback>
                <p:oleObj name="Hoja de cálculo" r:id="rId4" imgW="87343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10799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abril de 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10 </a:t>
            </a:r>
            <a:r>
              <a:rPr lang="es-CL" sz="1600" dirty="0"/>
              <a:t>Ministerio de </a:t>
            </a:r>
            <a:r>
              <a:rPr lang="es-CL" sz="1600" dirty="0" smtClean="0"/>
              <a:t>Justicia y Derechos Humanos, </a:t>
            </a:r>
            <a:r>
              <a:rPr lang="es-CL" sz="1600" dirty="0"/>
              <a:t>finalizó en </a:t>
            </a:r>
            <a:r>
              <a:rPr lang="es-CL" sz="1600" dirty="0" smtClean="0"/>
              <a:t>$362.950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32%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la </a:t>
            </a:r>
            <a:r>
              <a:rPr lang="es-CL" sz="1600" b="1" dirty="0" smtClean="0"/>
              <a:t>Deuda Flotante</a:t>
            </a:r>
            <a:r>
              <a:rPr lang="es-CL" sz="1600" dirty="0" smtClean="0"/>
              <a:t>, que corresponden a obligaciones contraídas en el ejercicio presupuestario anterior, se observa un aumento de recursos por $6.256 millones, con una ejecución presupuestaria de un 100%.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</a:t>
            </a:r>
            <a:r>
              <a:rPr lang="es-ES" sz="1600" dirty="0" smtClean="0"/>
              <a:t>$3.588 </a:t>
            </a:r>
            <a:r>
              <a:rPr lang="es-ES" sz="1600" dirty="0"/>
              <a:t>millones, compuesto </a:t>
            </a:r>
            <a:r>
              <a:rPr lang="es-ES" sz="1600" dirty="0" smtClean="0"/>
              <a:t>$475 millones del </a:t>
            </a:r>
            <a:r>
              <a:rPr lang="es-ES" sz="1600" dirty="0"/>
              <a:t>Fondo de Emergencia y por $</a:t>
            </a:r>
            <a:r>
              <a:rPr lang="es-ES" sz="1600" dirty="0" smtClean="0"/>
              <a:t>3.111 </a:t>
            </a:r>
            <a:r>
              <a:rPr lang="es-ES" sz="1600" dirty="0"/>
              <a:t>millones </a:t>
            </a:r>
            <a:r>
              <a:rPr lang="es-CL" sz="1600" dirty="0"/>
              <a:t>para la ejecución e implementación de Redes contra incendio en </a:t>
            </a:r>
            <a:r>
              <a:rPr lang="es-CL" sz="1600" dirty="0" smtClean="0"/>
              <a:t>unidades </a:t>
            </a:r>
            <a:r>
              <a:rPr lang="es-CL" sz="1600" dirty="0"/>
              <a:t>penales del país (Iniciativas de Inversión ejecutadas en el programa GENCHI 01</a:t>
            </a:r>
            <a:r>
              <a:rPr lang="es-CL" sz="1600" dirty="0" smtClean="0"/>
              <a:t>); </a:t>
            </a:r>
            <a:r>
              <a:rPr lang="es-CL" sz="1600" b="1" dirty="0"/>
              <a:t>ejecutaron un </a:t>
            </a:r>
            <a:r>
              <a:rPr lang="es-CL" sz="1600" b="1" dirty="0" smtClean="0"/>
              <a:t>2% </a:t>
            </a:r>
            <a:r>
              <a:rPr lang="es-CL" sz="1600" b="1" dirty="0"/>
              <a:t>de su disponibilidad al mes de </a:t>
            </a:r>
            <a:r>
              <a:rPr lang="es-CL" sz="1600" b="1" dirty="0" smtClean="0"/>
              <a:t>abril</a:t>
            </a:r>
            <a:r>
              <a:rPr lang="es-CL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inversión, </a:t>
            </a:r>
            <a:r>
              <a:rPr lang="es-CL" sz="1600" dirty="0" smtClean="0"/>
              <a:t>que incluye </a:t>
            </a:r>
            <a:r>
              <a:rPr lang="es-CL" sz="1600" dirty="0"/>
              <a:t>la </a:t>
            </a:r>
            <a:r>
              <a:rPr lang="es-CL" sz="1600" dirty="0" smtClean="0"/>
              <a:t>ejecución </a:t>
            </a:r>
            <a:r>
              <a:rPr lang="es-CL" sz="1600" dirty="0"/>
              <a:t>de los proyectos de </a:t>
            </a:r>
            <a:r>
              <a:rPr lang="es-CL" sz="1600" dirty="0" smtClean="0"/>
              <a:t>reposición </a:t>
            </a:r>
            <a:r>
              <a:rPr lang="es-CL" sz="1600" dirty="0"/>
              <a:t>de inmuebles dañados en el terremoto 27F-2010, en las oficinas </a:t>
            </a:r>
            <a:r>
              <a:rPr lang="es-CL" sz="1600" dirty="0" smtClean="0"/>
              <a:t>de Curicó</a:t>
            </a:r>
            <a:r>
              <a:rPr lang="es-CL" sz="1600" dirty="0"/>
              <a:t>, Los Ángeles, Linares y </a:t>
            </a:r>
            <a:r>
              <a:rPr lang="es-CL" sz="1600" dirty="0" err="1" smtClean="0"/>
              <a:t>Mulchén</a:t>
            </a:r>
            <a:r>
              <a:rPr lang="es-CL" sz="1600" dirty="0" smtClean="0"/>
              <a:t>, y la reposición de la Dirección Regional </a:t>
            </a:r>
            <a:r>
              <a:rPr lang="es-CL" sz="1600" dirty="0"/>
              <a:t>del Maule y </a:t>
            </a:r>
            <a:r>
              <a:rPr lang="es-CL" sz="1600" dirty="0" smtClean="0"/>
              <a:t>las Oficinas de Talca y de </a:t>
            </a:r>
            <a:r>
              <a:rPr lang="es-CL" sz="1600" dirty="0" err="1"/>
              <a:t>Pelluhue</a:t>
            </a:r>
            <a:r>
              <a:rPr lang="es-CL" sz="1600" dirty="0"/>
              <a:t>.</a:t>
            </a:r>
            <a:r>
              <a:rPr lang="es-ES" sz="1600" dirty="0" smtClean="0"/>
              <a:t>, </a:t>
            </a:r>
            <a:r>
              <a:rPr lang="es-ES" sz="1600" b="1" dirty="0"/>
              <a:t>ejecutaron un </a:t>
            </a:r>
            <a:r>
              <a:rPr lang="es-ES" sz="1600" b="1" dirty="0" smtClean="0"/>
              <a:t>14%. </a:t>
            </a:r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</a:t>
            </a:r>
            <a:r>
              <a:rPr lang="es-ES" sz="1600" dirty="0" smtClean="0"/>
              <a:t>216 </a:t>
            </a:r>
            <a:r>
              <a:rPr lang="es-ES" sz="1600" dirty="0"/>
              <a:t>millones) y </a:t>
            </a:r>
            <a:r>
              <a:rPr lang="es-ES" sz="1600" dirty="0" smtClean="0"/>
              <a:t>la </a:t>
            </a:r>
            <a:r>
              <a:rPr lang="es-CL" sz="1600" dirty="0" smtClean="0"/>
              <a:t>Etapa </a:t>
            </a:r>
            <a:r>
              <a:rPr lang="es-CL" sz="1600" dirty="0"/>
              <a:t>2017 </a:t>
            </a:r>
            <a:r>
              <a:rPr lang="es-CL" sz="1600" dirty="0" smtClean="0"/>
              <a:t>del </a:t>
            </a:r>
            <a:r>
              <a:rPr lang="es-CL" sz="1600" dirty="0"/>
              <a:t>Programa </a:t>
            </a:r>
            <a:r>
              <a:rPr lang="es-CL" sz="1600" dirty="0" smtClean="0"/>
              <a:t>de Mejoramiento </a:t>
            </a:r>
            <a:r>
              <a:rPr lang="es-CL" sz="1600" dirty="0"/>
              <a:t>y </a:t>
            </a:r>
            <a:r>
              <a:rPr lang="es-CL" sz="1600" dirty="0" smtClean="0"/>
              <a:t>Normalización </a:t>
            </a:r>
            <a:r>
              <a:rPr lang="es-CL" sz="1600" dirty="0"/>
              <a:t>de los Centros de Administración Directa </a:t>
            </a:r>
            <a:r>
              <a:rPr lang="es-ES" sz="1600" dirty="0" smtClean="0"/>
              <a:t>($696 millones). </a:t>
            </a:r>
            <a:r>
              <a:rPr lang="es-CL" sz="1600" dirty="0" smtClean="0"/>
              <a:t>Su </a:t>
            </a:r>
            <a:r>
              <a:rPr lang="es-ES" sz="1600" dirty="0" smtClean="0"/>
              <a:t>ejecución alcanzó un 3%.</a:t>
            </a: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 smtClean="0"/>
              <a:t>Programa </a:t>
            </a:r>
            <a:r>
              <a:rPr lang="es-CL" sz="1600" b="1" dirty="0"/>
              <a:t>de Gestión de Conflictos Locales</a:t>
            </a:r>
            <a:r>
              <a:rPr lang="es-ES" sz="1600" b="1" dirty="0"/>
              <a:t>: </a:t>
            </a:r>
            <a:r>
              <a:rPr lang="es-ES" sz="1600" dirty="0"/>
              <a:t>en la ley inicial contempló recursos por </a:t>
            </a:r>
            <a:r>
              <a:rPr lang="es-ES" sz="1600" dirty="0" smtClean="0"/>
              <a:t>$88 </a:t>
            </a:r>
            <a:r>
              <a:rPr lang="es-ES" sz="1600" dirty="0"/>
              <a:t>millones, a </a:t>
            </a:r>
            <a:r>
              <a:rPr lang="es-ES" sz="1600" dirty="0" smtClean="0"/>
              <a:t>abril </a:t>
            </a:r>
            <a:r>
              <a:rPr lang="es-ES" sz="1600" dirty="0"/>
              <a:t>de </a:t>
            </a:r>
            <a:r>
              <a:rPr lang="es-ES" sz="1600" dirty="0" smtClean="0"/>
              <a:t>2017 ha ejecutado un 75% de sus recursos disponibles.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Justicia</a:t>
            </a:r>
            <a:r>
              <a:rPr lang="es-CL" sz="1600" dirty="0"/>
              <a:t>, </a:t>
            </a:r>
            <a:r>
              <a:rPr lang="es-ES" sz="1600" dirty="0"/>
              <a:t>las </a:t>
            </a:r>
            <a:r>
              <a:rPr lang="es-ES" sz="1600" b="1" dirty="0"/>
              <a:t>“Iniciativas de Inversión”</a:t>
            </a:r>
            <a:r>
              <a:rPr lang="es-ES" sz="1600" dirty="0"/>
              <a:t>, que contemplan recursos para proyectos en </a:t>
            </a:r>
            <a:r>
              <a:rPr lang="es-ES" sz="1600" dirty="0" smtClean="0"/>
              <a:t>cárceles ($28.706 millones), </a:t>
            </a:r>
            <a:r>
              <a:rPr lang="es-ES" sz="1600" dirty="0"/>
              <a:t>centros de </a:t>
            </a:r>
            <a:r>
              <a:rPr lang="es-ES" sz="1600" dirty="0" smtClean="0"/>
              <a:t>menores ($3.653 millones), </a:t>
            </a:r>
            <a:r>
              <a:rPr lang="es-ES" sz="1600" dirty="0"/>
              <a:t>para el Servicio Médico Legal </a:t>
            </a:r>
            <a:r>
              <a:rPr lang="es-ES" sz="1600" dirty="0" smtClean="0"/>
              <a:t>($5.106 millones) y </a:t>
            </a:r>
            <a:r>
              <a:rPr lang="es-ES" sz="1600" dirty="0"/>
              <a:t>para proyectos de la </a:t>
            </a:r>
            <a:r>
              <a:rPr lang="es-ES" sz="1600" dirty="0" smtClean="0"/>
              <a:t>Subsecretaría ($2.533 millones), </a:t>
            </a:r>
            <a:r>
              <a:rPr lang="es-ES" sz="1600" dirty="0"/>
              <a:t>mostró un avance de </a:t>
            </a:r>
            <a:r>
              <a:rPr lang="es-ES" sz="1600" dirty="0" smtClean="0"/>
              <a:t>19%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b="1" dirty="0" smtClean="0"/>
              <a:t>En </a:t>
            </a:r>
            <a:r>
              <a:rPr lang="es-ES" sz="1600" b="1" dirty="0"/>
              <a:t>los Programas de Rehabilitación y Reinserción Social,</a:t>
            </a:r>
            <a:r>
              <a:rPr lang="es-ES" sz="1600" dirty="0"/>
              <a:t> se contemplaron 9 asignaciones programáticas que totalizaron un gasto de </a:t>
            </a:r>
            <a:r>
              <a:rPr lang="es-ES" sz="1600" dirty="0" smtClean="0"/>
              <a:t>$1.648 millones.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b="1" dirty="0" smtClean="0"/>
              <a:t>Sistema </a:t>
            </a:r>
            <a:r>
              <a:rPr lang="es-CL" sz="1600" b="1" dirty="0"/>
              <a:t>Nacional de </a:t>
            </a:r>
            <a:r>
              <a:rPr lang="es-CL" sz="1600" b="1" dirty="0" smtClean="0"/>
              <a:t>Mediación</a:t>
            </a:r>
            <a:r>
              <a:rPr lang="es-CL" sz="1600" dirty="0" smtClean="0"/>
              <a:t> contempla dos asignaciones programáticas: el </a:t>
            </a:r>
            <a:r>
              <a:rPr lang="es-CL" sz="1600" dirty="0"/>
              <a:t>Programa de Licitaciones Sistema Nacional de </a:t>
            </a:r>
            <a:r>
              <a:rPr lang="es-CL" sz="1600" dirty="0" smtClean="0"/>
              <a:t>Mediación, con una ejecución del 27% ($2.637 millones)  </a:t>
            </a:r>
            <a:r>
              <a:rPr lang="es-CL" sz="1600" dirty="0"/>
              <a:t>y </a:t>
            </a:r>
            <a:r>
              <a:rPr lang="es-CL" sz="1600" dirty="0" smtClean="0"/>
              <a:t>la </a:t>
            </a:r>
            <a:r>
              <a:rPr lang="es-CL" sz="1600" dirty="0"/>
              <a:t>asignación </a:t>
            </a:r>
            <a:r>
              <a:rPr lang="es-CL" sz="1600" dirty="0" smtClean="0"/>
              <a:t>Auditorías </a:t>
            </a:r>
            <a:r>
              <a:rPr lang="es-CL" sz="1600" dirty="0"/>
              <a:t>Externas Sistema Nacional de </a:t>
            </a:r>
            <a:r>
              <a:rPr lang="es-CL" sz="1600" dirty="0" smtClean="0"/>
              <a:t>Mediación, con un gasto total de 23 millones (19% de avance).  </a:t>
            </a: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Menores</a:t>
            </a:r>
            <a:r>
              <a:rPr lang="es-CL" sz="1600" dirty="0"/>
              <a:t>, la “Subvención Proyectos Área Protección a Menores”, en </a:t>
            </a:r>
            <a:r>
              <a:rPr lang="es-CL" sz="1600" dirty="0" smtClean="0"/>
              <a:t>Abril ejecutó </a:t>
            </a:r>
            <a:r>
              <a:rPr lang="es-CL" sz="1600" dirty="0"/>
              <a:t>un gasto total de </a:t>
            </a:r>
            <a:r>
              <a:rPr lang="es-CL" sz="1600" dirty="0" smtClean="0"/>
              <a:t>$51.673 </a:t>
            </a:r>
            <a:r>
              <a:rPr lang="es-CL" sz="1600" dirty="0"/>
              <a:t>millones </a:t>
            </a:r>
            <a:r>
              <a:rPr lang="es-CL" sz="1600" dirty="0" smtClean="0"/>
              <a:t>(35%) </a:t>
            </a:r>
            <a:r>
              <a:rPr lang="es-CL" sz="1600" dirty="0"/>
              <a:t>y la “Subvención Proyectos Área Justicia Juvenil”, </a:t>
            </a:r>
            <a:r>
              <a:rPr lang="es-CL" sz="1600" dirty="0" smtClean="0"/>
              <a:t>ejecutó </a:t>
            </a:r>
            <a:r>
              <a:rPr lang="es-CL" sz="1600" dirty="0"/>
              <a:t>un total de </a:t>
            </a:r>
            <a:r>
              <a:rPr lang="es-CL" sz="1600" dirty="0" smtClean="0"/>
              <a:t>$6.166 </a:t>
            </a:r>
            <a:r>
              <a:rPr lang="es-CL" sz="1600" dirty="0"/>
              <a:t>millones </a:t>
            </a:r>
            <a:r>
              <a:rPr lang="es-CL" sz="1600" dirty="0" smtClean="0"/>
              <a:t>(26% </a:t>
            </a:r>
            <a:r>
              <a:rPr lang="es-CL" sz="1600" dirty="0"/>
              <a:t>de ejecución presupuestaria respecto al presupuesto vigente a </a:t>
            </a:r>
            <a:r>
              <a:rPr lang="es-CL" sz="1600" dirty="0" smtClean="0"/>
              <a:t>abril </a:t>
            </a:r>
            <a:r>
              <a:rPr lang="es-CL" sz="1600" dirty="0"/>
              <a:t>de 2017).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6" y="1965324"/>
            <a:ext cx="4017428" cy="24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97" y="1965324"/>
            <a:ext cx="4017428" cy="24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568130"/>
              </p:ext>
            </p:extLst>
          </p:nvPr>
        </p:nvGraphicFramePr>
        <p:xfrm>
          <a:off x="467545" y="1772816"/>
          <a:ext cx="8148279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Hoja de cálculo" r:id="rId4" imgW="8105843" imgH="2314575" progId="Excel.Sheet.8">
                  <p:embed/>
                </p:oleObj>
              </mc:Choice>
              <mc:Fallback>
                <p:oleObj name="Hoja de cálculo" r:id="rId4" imgW="81058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772816"/>
                        <a:ext cx="8148279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Abril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17680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416012"/>
              </p:ext>
            </p:extLst>
          </p:nvPr>
        </p:nvGraphicFramePr>
        <p:xfrm>
          <a:off x="467544" y="1701155"/>
          <a:ext cx="820891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Hoja de cálculo" r:id="rId5" imgW="8420100" imgH="2448015" progId="Excel.Sheet.8">
                  <p:embed/>
                </p:oleObj>
              </mc:Choice>
              <mc:Fallback>
                <p:oleObj name="Hoja de cálculo" r:id="rId5" imgW="8420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1701155"/>
                        <a:ext cx="8208912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41014"/>
              </p:ext>
            </p:extLst>
          </p:nvPr>
        </p:nvGraphicFramePr>
        <p:xfrm>
          <a:off x="467544" y="1600919"/>
          <a:ext cx="8157591" cy="4780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Hoja de cálculo" r:id="rId4" imgW="8724900" imgH="4924335" progId="Excel.Sheet.8">
                  <p:embed/>
                </p:oleObj>
              </mc:Choice>
              <mc:Fallback>
                <p:oleObj name="Hoja de cálculo" r:id="rId4" imgW="8724900" imgH="4924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00919"/>
                        <a:ext cx="8157591" cy="4780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2798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CONCESIONES 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669764"/>
              </p:ext>
            </p:extLst>
          </p:nvPr>
        </p:nvGraphicFramePr>
        <p:xfrm>
          <a:off x="467544" y="1965201"/>
          <a:ext cx="8157591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Hoja de cálculo" r:id="rId4" imgW="8734357" imgH="1247865" progId="Excel.Sheet.8">
                  <p:embed/>
                </p:oleObj>
              </mc:Choice>
              <mc:Fallback>
                <p:oleObj name="Hoja de cálculo" r:id="rId4" imgW="8734357" imgH="1247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65201"/>
                        <a:ext cx="8157591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934</Words>
  <Application>Microsoft Office PowerPoint</Application>
  <PresentationFormat>Presentación en pantalla (4:3)</PresentationFormat>
  <Paragraphs>85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1_Tema de Office</vt:lpstr>
      <vt:lpstr>Tema de Office</vt:lpstr>
      <vt:lpstr>Imagen de mapa de bits</vt:lpstr>
      <vt:lpstr>Hoja de cálculo</vt:lpstr>
      <vt:lpstr>EJECUCIÓN PRESUPUESTARIA DE GASTOS ACUMULADA AL MES DE ABRIL DE 2017 PARTIDA 10: MINISTERIO DE JUSTICIA</vt:lpstr>
      <vt:lpstr>Ejecución Presupuestaria de Gastos Acumulada al mes de Abril de 2017  Ministerio de Justicia</vt:lpstr>
      <vt:lpstr>Ejecución Presupuestaria de Gastos Acumulada al mes de Abril de 2017  Ministerio de Justicia</vt:lpstr>
      <vt:lpstr>Ejecución Presupuestaria de Gastos Acumulada al mes de Abril de 2017  Ministerio de Justicia</vt:lpstr>
      <vt:lpstr>Ejecución Presupuestaria de Gastos Acumulada al mes de Abril de 2017  Ministerio de Justicia</vt:lpstr>
      <vt:lpstr>Ejecución Presupuestaria de Gastos Acumulada al mes de Abril de 2017  Ministerio de Justicia</vt:lpstr>
      <vt:lpstr>Ejecución Presupuestaria de Gastos Acumulada al mes de Abril de 2017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159</cp:revision>
  <cp:lastPrinted>2016-10-20T14:15:11Z</cp:lastPrinted>
  <dcterms:created xsi:type="dcterms:W3CDTF">2016-06-23T13:38:47Z</dcterms:created>
  <dcterms:modified xsi:type="dcterms:W3CDTF">2017-06-21T19:34:04Z</dcterms:modified>
</cp:coreProperties>
</file>