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ABRIL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6925"/>
            <a:ext cx="7992888" cy="273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33525"/>
            <a:ext cx="7704856" cy="333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0135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76375"/>
            <a:ext cx="8085583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1"/>
            <a:ext cx="7941567" cy="37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95525"/>
            <a:ext cx="8013575" cy="1853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28799"/>
            <a:ext cx="8572500" cy="378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84784"/>
            <a:ext cx="85725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47888"/>
            <a:ext cx="8157591" cy="279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843088"/>
            <a:ext cx="6762750" cy="31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se </a:t>
            </a:r>
            <a:r>
              <a:rPr lang="es-CL" sz="1400" dirty="0" smtClean="0"/>
              <a:t>continuará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ABRIL 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  10,68%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 smtClean="0"/>
              <a:t>10,64% del presupuesto vigente. La diferencia se explica por la modificación del presupuesto vigente, que se incrementó a ABRIL </a:t>
            </a:r>
            <a:r>
              <a:rPr lang="es-CL" sz="1400" dirty="0"/>
              <a:t>en M$35.671.183 </a:t>
            </a:r>
            <a:r>
              <a:rPr lang="es-CL" sz="1400" dirty="0" smtClean="0"/>
              <a:t>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ABRIL 2017 </a:t>
            </a:r>
            <a:r>
              <a:rPr lang="es-CL" sz="1400" dirty="0"/>
              <a:t>fue </a:t>
            </a:r>
            <a:r>
              <a:rPr lang="es-CL" sz="1400" dirty="0" smtClean="0"/>
              <a:t>de aproximadamente 12,2%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e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M$35.341.183 .</a:t>
            </a:r>
            <a:endParaRPr lang="es-CL" sz="1400" dirty="0"/>
          </a:p>
          <a:p>
            <a:pPr algn="just"/>
            <a:r>
              <a:rPr lang="es-CL" sz="1400" dirty="0" smtClean="0"/>
              <a:t>Los </a:t>
            </a:r>
            <a:r>
              <a:rPr lang="es-CL" sz="1400" dirty="0"/>
              <a:t>mayores avances por Programas presupuestarios, en cuanto a ejecución del presupuesto vigente, correspondieron </a:t>
            </a:r>
            <a:r>
              <a:rPr lang="es-CL" sz="1400" dirty="0" smtClean="0"/>
              <a:t>a Gastos </a:t>
            </a:r>
            <a:r>
              <a:rPr lang="es-CL" sz="1400" dirty="0"/>
              <a:t>de Operación Educación Superior </a:t>
            </a:r>
            <a:r>
              <a:rPr lang="es-CL" sz="1400" dirty="0" smtClean="0"/>
              <a:t>43,1%, Recursos Educativos que alcanzó un 37,9% del presupuesto vigente; </a:t>
            </a:r>
            <a:r>
              <a:rPr lang="es-CL" sz="1400" dirty="0"/>
              <a:t>y Fondos </a:t>
            </a:r>
            <a:r>
              <a:rPr lang="es-CL" sz="1400" dirty="0" smtClean="0"/>
              <a:t>culturales y artísticos 37,6% del presupuesto vigente.</a:t>
            </a:r>
          </a:p>
          <a:p>
            <a:pPr algn="just"/>
            <a:r>
              <a:rPr lang="es-CL" sz="1400" dirty="0" smtClean="0"/>
              <a:t>Los programas con menor tasa de ejecución del presupuesto vigente fueron: Agencia de Calidad de la Educación y Becas y </a:t>
            </a:r>
            <a:r>
              <a:rPr lang="es-CL" sz="1400" dirty="0" err="1"/>
              <a:t>A</a:t>
            </a:r>
            <a:r>
              <a:rPr lang="es-CL" sz="1400" dirty="0" err="1" smtClean="0"/>
              <a:t>sistencialidad</a:t>
            </a:r>
            <a:r>
              <a:rPr lang="es-CL" sz="1400" dirty="0" smtClean="0"/>
              <a:t> Estudiantil ambos con un nivel de ejecución de 0,1% respecto al presupuesto vigente</a:t>
            </a:r>
            <a:r>
              <a:rPr lang="es-CL" sz="1400" dirty="0" smtClean="0"/>
              <a:t>.</a:t>
            </a:r>
          </a:p>
          <a:p>
            <a:pPr algn="just"/>
            <a:r>
              <a:rPr lang="es-CL" sz="1400" dirty="0" smtClean="0"/>
              <a:t>En cuanto a la comparación con al ejecución del año 2016, se observa que en 2017 se logra una mayor tasa de gasto en marzo sin embargo en abril se estabiliza </a:t>
            </a:r>
            <a:r>
              <a:rPr lang="es-CL" sz="1400" smtClean="0"/>
              <a:t>y tiende </a:t>
            </a:r>
            <a:r>
              <a:rPr lang="es-CL" sz="1400" dirty="0" smtClean="0"/>
              <a:t>a converger a la tasa del año </a:t>
            </a:r>
            <a:r>
              <a:rPr lang="es-CL" sz="1400" smtClean="0"/>
              <a:t>anterior.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633538"/>
            <a:ext cx="7124700" cy="345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916832"/>
            <a:ext cx="667702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6792"/>
            <a:ext cx="7467600" cy="439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4038"/>
            <a:ext cx="7467600" cy="340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05024"/>
            <a:ext cx="7467600" cy="276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287296"/>
            <a:ext cx="8620125" cy="516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799"/>
            <a:ext cx="8039100" cy="47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204865"/>
            <a:ext cx="8039100" cy="285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800"/>
            <a:ext cx="8039100" cy="482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556792"/>
            <a:ext cx="770572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 smtClean="0"/>
              <a:t> </a:t>
            </a:r>
            <a:endParaRPr lang="es-CL" sz="1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99" y="1536601"/>
            <a:ext cx="404812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3955784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3755792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19263"/>
            <a:ext cx="77057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628800"/>
            <a:ext cx="684847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196752"/>
            <a:ext cx="7981950" cy="4784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916832"/>
            <a:ext cx="798195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2081213"/>
            <a:ext cx="7981950" cy="33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1804988"/>
            <a:ext cx="7267575" cy="313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ABRIL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556792"/>
            <a:ext cx="844391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824669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07627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799"/>
            <a:ext cx="7632848" cy="35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1295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ABRIL 2017 PARTIDA 09: MINISTERIO DE EDUCACIÓN</vt:lpstr>
      <vt:lpstr>EJECUCIÓN PRESUPUESTARIA DE GASTOS ACUMULADA A ABRIL 2017  MINISTERIO DE EDUCACIÓN</vt:lpstr>
      <vt:lpstr>Ejecución Presupuestaria de Gastos Acumulada a abril 2016-abril 2017  MINISTERIO DE EDUCACIÓN</vt:lpstr>
      <vt:lpstr>EJECUCIÓN PRESUPUESTARIA DE GASTOS ACUMULADA A ABRIL 2017  Partida 09 MINISTERIO DE EDUCACION</vt:lpstr>
      <vt:lpstr>EJECUCIÓN PRESUPUESTARIA DE GASTOS ACUMULADA A ABRIL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175</cp:revision>
  <cp:lastPrinted>2016-07-04T14:42:46Z</cp:lastPrinted>
  <dcterms:created xsi:type="dcterms:W3CDTF">2016-06-23T13:38:47Z</dcterms:created>
  <dcterms:modified xsi:type="dcterms:W3CDTF">2017-06-22T14:47:49Z</dcterms:modified>
</cp:coreProperties>
</file>