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8"/>
  </p:notesMasterIdLst>
  <p:handoutMasterIdLst>
    <p:handoutMasterId r:id="rId39"/>
  </p:handoutMasterIdLst>
  <p:sldIdLst>
    <p:sldId id="256" r:id="rId3"/>
    <p:sldId id="298" r:id="rId4"/>
    <p:sldId id="335" r:id="rId5"/>
    <p:sldId id="264" r:id="rId6"/>
    <p:sldId id="263" r:id="rId7"/>
    <p:sldId id="265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29" r:id="rId16"/>
    <p:sldId id="310" r:id="rId17"/>
    <p:sldId id="33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34" r:id="rId36"/>
    <p:sldId id="328" r:id="rId3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8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ABRIL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09: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EDUCACIÓN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6925"/>
            <a:ext cx="7992888" cy="2730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33525"/>
            <a:ext cx="7704856" cy="333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 FORTALECIMIENTO DE LA EDUCACIÓN ESCOLAR PÚBLICA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01357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76375"/>
            <a:ext cx="8085583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-CONTINUACION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1"/>
            <a:ext cx="7941567" cy="37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5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 DE SUBVENCIONES A ESTABLECIMIENTOS EDUCACIONALES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95525"/>
            <a:ext cx="8013575" cy="1853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628799"/>
            <a:ext cx="8572500" cy="378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2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84784"/>
            <a:ext cx="85725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 GASTOS DE OPERACIÓN DE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47888"/>
            <a:ext cx="8157591" cy="279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843088"/>
            <a:ext cx="6762750" cy="317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556792"/>
            <a:ext cx="80742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Para el año </a:t>
            </a:r>
            <a:r>
              <a:rPr lang="es-CL" sz="1400" dirty="0" smtClean="0"/>
              <a:t>2017 </a:t>
            </a:r>
            <a:r>
              <a:rPr lang="es-CL" sz="1400" dirty="0"/>
              <a:t>el Ministerio de Educación (MINEDUC), contempla </a:t>
            </a:r>
            <a:r>
              <a:rPr lang="es-CL" sz="1400" dirty="0" smtClean="0"/>
              <a:t> </a:t>
            </a:r>
            <a:r>
              <a:rPr lang="es-CL" sz="1400" dirty="0"/>
              <a:t>como prioridades: se </a:t>
            </a:r>
            <a:r>
              <a:rPr lang="es-CL" sz="1400" dirty="0" smtClean="0"/>
              <a:t>continuará con </a:t>
            </a:r>
            <a:r>
              <a:rPr lang="es-CL" sz="1400" dirty="0"/>
              <a:t>los esfuerzos por fortalecer </a:t>
            </a:r>
            <a:r>
              <a:rPr lang="es-CL" sz="1400" dirty="0" smtClean="0"/>
              <a:t>la cobertura </a:t>
            </a:r>
            <a:r>
              <a:rPr lang="es-CL" sz="1400" dirty="0"/>
              <a:t>de educación </a:t>
            </a:r>
            <a:r>
              <a:rPr lang="es-CL" sz="1400" dirty="0" err="1"/>
              <a:t>parvularia</a:t>
            </a:r>
            <a:r>
              <a:rPr lang="es-CL" sz="1400" dirty="0"/>
              <a:t> </a:t>
            </a:r>
            <a:r>
              <a:rPr lang="es-CL" sz="1400" dirty="0" smtClean="0"/>
              <a:t>y posibilitar </a:t>
            </a:r>
            <a:r>
              <a:rPr lang="es-CL" sz="1400" dirty="0"/>
              <a:t>una educación de </a:t>
            </a:r>
            <a:r>
              <a:rPr lang="es-CL" sz="1400" dirty="0" smtClean="0"/>
              <a:t>calidad en </a:t>
            </a:r>
            <a:r>
              <a:rPr lang="es-CL" sz="1400" dirty="0"/>
              <a:t>los primeros años de vida; vigencia el Sistema de </a:t>
            </a:r>
            <a:r>
              <a:rPr lang="es-CL" sz="1400" dirty="0" smtClean="0"/>
              <a:t>Desarrollo Profesional </a:t>
            </a:r>
            <a:r>
              <a:rPr lang="es-CL" sz="1400" dirty="0"/>
              <a:t>Docente, que permitirá dignificar </a:t>
            </a:r>
            <a:r>
              <a:rPr lang="es-CL" sz="1400" dirty="0" smtClean="0"/>
              <a:t>la docencia</a:t>
            </a:r>
            <a:r>
              <a:rPr lang="es-CL" sz="1400" dirty="0"/>
              <a:t>, apoyar su ejercicio y aumentar </a:t>
            </a:r>
            <a:r>
              <a:rPr lang="es-CL" sz="1400" dirty="0" smtClean="0"/>
              <a:t>su valoración </a:t>
            </a:r>
            <a:r>
              <a:rPr lang="es-CL" sz="1400" dirty="0"/>
              <a:t>para las nuevas generaciones; </a:t>
            </a:r>
            <a:r>
              <a:rPr lang="es-CL" sz="1400" dirty="0" smtClean="0"/>
              <a:t>se </a:t>
            </a:r>
            <a:r>
              <a:rPr lang="es-CL" sz="1400" dirty="0"/>
              <a:t>ampliará el número </a:t>
            </a:r>
            <a:r>
              <a:rPr lang="es-CL" sz="1400" dirty="0" smtClean="0"/>
              <a:t>de estudiantes </a:t>
            </a:r>
            <a:r>
              <a:rPr lang="es-CL" sz="1400" dirty="0"/>
              <a:t>beneficiados </a:t>
            </a:r>
            <a:r>
              <a:rPr lang="es-CL" sz="1400" dirty="0" smtClean="0"/>
              <a:t>con la </a:t>
            </a:r>
            <a:r>
              <a:rPr lang="es-CL" sz="1400" dirty="0"/>
              <a:t>adscripción a la </a:t>
            </a:r>
            <a:r>
              <a:rPr lang="es-CL" sz="1400" dirty="0" smtClean="0"/>
              <a:t>gratuidad de establecimientos subvencionados </a:t>
            </a:r>
            <a:r>
              <a:rPr lang="es-CL" sz="1400" dirty="0"/>
              <a:t>y </a:t>
            </a:r>
            <a:r>
              <a:rPr lang="es-CL" sz="1400" dirty="0" smtClean="0"/>
              <a:t>se incrementará </a:t>
            </a:r>
            <a:r>
              <a:rPr lang="es-CL" sz="1400" dirty="0"/>
              <a:t>el aporte </a:t>
            </a:r>
            <a:r>
              <a:rPr lang="es-CL" sz="1400" dirty="0" smtClean="0"/>
              <a:t>por gratuidad </a:t>
            </a:r>
            <a:r>
              <a:rPr lang="es-CL" sz="1400" dirty="0"/>
              <a:t>por estudiante; y </a:t>
            </a:r>
            <a:r>
              <a:rPr lang="es-CL" sz="1400" dirty="0" smtClean="0"/>
              <a:t>se destinarán $</a:t>
            </a:r>
            <a:r>
              <a:rPr lang="es-CL" sz="1400" dirty="0"/>
              <a:t>747.902 millones </a:t>
            </a:r>
            <a:r>
              <a:rPr lang="es-CL" sz="1400" dirty="0" smtClean="0"/>
              <a:t>al financiamiento </a:t>
            </a:r>
            <a:r>
              <a:rPr lang="es-CL" sz="1400" dirty="0"/>
              <a:t>de </a:t>
            </a:r>
            <a:r>
              <a:rPr lang="es-CL" sz="1400" dirty="0" smtClean="0"/>
              <a:t>la gratuidad en educación superior.</a:t>
            </a:r>
            <a:endParaRPr lang="es-CL" sz="1400" dirty="0"/>
          </a:p>
          <a:p>
            <a:pPr algn="just"/>
            <a:r>
              <a:rPr lang="es-CL" sz="1400" dirty="0" smtClean="0"/>
              <a:t>En </a:t>
            </a:r>
            <a:r>
              <a:rPr lang="es-CL" sz="1400" dirty="0"/>
              <a:t>cuanto a la ejecución presupuestaria acumulada a </a:t>
            </a:r>
            <a:r>
              <a:rPr lang="es-CL" sz="1400" dirty="0" smtClean="0"/>
              <a:t>ABRIL 2017, </a:t>
            </a:r>
            <a:r>
              <a:rPr lang="es-CL" sz="1400" dirty="0"/>
              <a:t>este Ministerio en su conjunto acumuló un </a:t>
            </a:r>
            <a:r>
              <a:rPr lang="es-CL" sz="1400" dirty="0" smtClean="0"/>
              <a:t>  10,68% </a:t>
            </a:r>
            <a:r>
              <a:rPr lang="es-CL" sz="1400" dirty="0"/>
              <a:t>de ejecución </a:t>
            </a:r>
            <a:r>
              <a:rPr lang="es-CL" sz="1400" dirty="0" smtClean="0"/>
              <a:t>respecto del </a:t>
            </a:r>
            <a:r>
              <a:rPr lang="es-CL" sz="1400" dirty="0"/>
              <a:t>presupuesto inicial y </a:t>
            </a:r>
            <a:r>
              <a:rPr lang="es-CL" sz="1400" dirty="0" smtClean="0"/>
              <a:t>10,64% del presupuesto vigente. La diferencia se explica por la modificación del presupuesto vigente, que se incrementó a ABRIL </a:t>
            </a:r>
            <a:r>
              <a:rPr lang="es-CL" sz="1400" dirty="0"/>
              <a:t>en M$35.671.183 </a:t>
            </a:r>
            <a:r>
              <a:rPr lang="es-CL" sz="1400" dirty="0" smtClean="0"/>
              <a:t>. </a:t>
            </a:r>
            <a:endParaRPr lang="es-CL" sz="1400" dirty="0"/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Capítulo 01 “Subsecretaría de Educación”  la ejecución global a </a:t>
            </a:r>
            <a:r>
              <a:rPr lang="es-CL" sz="1400" dirty="0" smtClean="0"/>
              <a:t>ABRIL 2017 </a:t>
            </a:r>
            <a:r>
              <a:rPr lang="es-CL" sz="1400" dirty="0"/>
              <a:t>fue </a:t>
            </a:r>
            <a:r>
              <a:rPr lang="es-CL" sz="1400" dirty="0" smtClean="0"/>
              <a:t>de aproximadamente 12,2% </a:t>
            </a:r>
            <a:r>
              <a:rPr lang="es-CL" sz="1400" dirty="0"/>
              <a:t>respecto al presupuesto vigente </a:t>
            </a:r>
            <a:r>
              <a:rPr lang="es-CL" sz="1400" dirty="0" smtClean="0"/>
              <a:t>e </a:t>
            </a:r>
            <a:r>
              <a:rPr lang="es-CL" sz="1400" dirty="0"/>
              <a:t>inicial, </a:t>
            </a:r>
            <a:r>
              <a:rPr lang="es-CL" sz="1400" dirty="0" smtClean="0"/>
              <a:t>dado que hubo modificaciones al presupuesto vigente, el cual se </a:t>
            </a:r>
            <a:r>
              <a:rPr lang="es-CL" sz="1400" dirty="0"/>
              <a:t>incrementó en </a:t>
            </a:r>
            <a:r>
              <a:rPr lang="es-CL" sz="1400" dirty="0" smtClean="0"/>
              <a:t>M$35.341.183 .</a:t>
            </a:r>
            <a:endParaRPr lang="es-CL" sz="1400" dirty="0"/>
          </a:p>
          <a:p>
            <a:pPr algn="just"/>
            <a:r>
              <a:rPr lang="es-CL" sz="1400" dirty="0" smtClean="0"/>
              <a:t>Los </a:t>
            </a:r>
            <a:r>
              <a:rPr lang="es-CL" sz="1400" dirty="0"/>
              <a:t>mayores avances por Programas presupuestarios, en cuanto a ejecución del presupuesto vigente, correspondieron </a:t>
            </a:r>
            <a:r>
              <a:rPr lang="es-CL" sz="1400" dirty="0" smtClean="0"/>
              <a:t>a Gastos </a:t>
            </a:r>
            <a:r>
              <a:rPr lang="es-CL" sz="1400" dirty="0"/>
              <a:t>de Operación Educación Superior </a:t>
            </a:r>
            <a:r>
              <a:rPr lang="es-CL" sz="1400" dirty="0" smtClean="0"/>
              <a:t>43,1%, Recursos Educativos que alcanzó un 37,9% del presupuesto vigente; </a:t>
            </a:r>
            <a:r>
              <a:rPr lang="es-CL" sz="1400" dirty="0"/>
              <a:t>y Fondos </a:t>
            </a:r>
            <a:r>
              <a:rPr lang="es-CL" sz="1400" dirty="0" smtClean="0"/>
              <a:t>culturales y artísticos 37,6% del presupuesto vigente.</a:t>
            </a:r>
          </a:p>
          <a:p>
            <a:pPr algn="just"/>
            <a:r>
              <a:rPr lang="es-CL" sz="1400" dirty="0" smtClean="0"/>
              <a:t>Los programas con menor tasa de ejecución del presupuesto vigente fueron: Agencia de Calidad de la Educación y Becas y </a:t>
            </a:r>
            <a:r>
              <a:rPr lang="es-CL" sz="1400" dirty="0" err="1"/>
              <a:t>A</a:t>
            </a:r>
            <a:r>
              <a:rPr lang="es-CL" sz="1400" dirty="0" err="1" smtClean="0"/>
              <a:t>sistencialidad</a:t>
            </a:r>
            <a:r>
              <a:rPr lang="es-CL" sz="1400" dirty="0" smtClean="0"/>
              <a:t> Estudiantil ambos con un nivel de ejecución de 0,1% respecto al presupuesto vigente</a:t>
            </a:r>
            <a:r>
              <a:rPr lang="es-CL" sz="1400" dirty="0" smtClean="0"/>
              <a:t>.</a:t>
            </a:r>
          </a:p>
          <a:p>
            <a:pPr algn="just"/>
            <a:r>
              <a:rPr lang="es-CL" sz="1400" dirty="0" smtClean="0"/>
              <a:t>En cuanto a la comparación con al ejecución del año 2016, se observa que en 2017 se logra una mayor tasa de gasto en marzo sin embargo en abril se estabiliza </a:t>
            </a:r>
            <a:r>
              <a:rPr lang="es-CL" sz="1400" smtClean="0"/>
              <a:t>y tiende </a:t>
            </a:r>
            <a:r>
              <a:rPr lang="es-CL" sz="1400" dirty="0" smtClean="0"/>
              <a:t>a converger a la tasa del año </a:t>
            </a:r>
            <a:r>
              <a:rPr lang="es-CL" sz="1400" smtClean="0"/>
              <a:t>anterior.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 AGENCIA DE CALIDAD DE LA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633538"/>
            <a:ext cx="7124700" cy="345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 SUBSECRETARIA DE EDUCACIÓN PARVULARIA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916832"/>
            <a:ext cx="6677025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DIBAM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56792"/>
            <a:ext cx="7467600" cy="439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  RED DE BIBLIOTECAS PÚBLICAS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4038"/>
            <a:ext cx="7467600" cy="340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 CONSEJO DE MONUMENTOS NACIONALES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436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05024"/>
            <a:ext cx="7467600" cy="276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431684"/>
            <a:ext cx="82014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CONICYT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022778"/>
            <a:ext cx="8229600" cy="26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287296"/>
            <a:ext cx="8620125" cy="516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2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JUNAEB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628799"/>
            <a:ext cx="8039100" cy="47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2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204865"/>
            <a:ext cx="8039100" cy="285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628800"/>
            <a:ext cx="8039100" cy="48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8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597352"/>
            <a:ext cx="8317867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JUNJI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556792"/>
            <a:ext cx="770572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0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2016-abril 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556792"/>
            <a:ext cx="8074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 smtClean="0"/>
              <a:t> </a:t>
            </a:r>
            <a:endParaRPr lang="es-CL" sz="1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6576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699" y="1536601"/>
            <a:ext cx="40481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99" y="5589240"/>
            <a:ext cx="77914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3955784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48880"/>
            <a:ext cx="3755792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5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PROGRAMAS ALTERNATIVOS DE ENSEÑANZA PRE-ESCOLAR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719263"/>
            <a:ext cx="7705725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0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CONSEJO DE RECTORES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CONSEJO NACIONAL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1628800"/>
            <a:ext cx="6848475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5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2787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08721"/>
            <a:ext cx="8229600" cy="123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196752"/>
            <a:ext cx="7981950" cy="4784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7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562846"/>
            <a:ext cx="820148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Cont.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 rot="10800000" flipV="1">
            <a:off x="414337" y="1628800"/>
            <a:ext cx="820148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916832"/>
            <a:ext cx="798195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FONDOS CULTURALES Y ARTÍSTICOS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2081213"/>
            <a:ext cx="7981950" cy="336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0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21288"/>
            <a:ext cx="8406135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3240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1804988"/>
            <a:ext cx="7267575" cy="3136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ABRIL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09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29919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SUBSECRETARÍA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556792"/>
            <a:ext cx="844391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INFRAESTRUCTURA EDUCACIONAL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824669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MEJORAMIENTO DE LA CALIDAD DE LA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07627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  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799"/>
            <a:ext cx="7632848" cy="350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1295</Words>
  <Application>Microsoft Office PowerPoint</Application>
  <PresentationFormat>Presentación en pantalla (4:3)</PresentationFormat>
  <Paragraphs>144</Paragraphs>
  <Slides>35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8" baseType="lpstr">
      <vt:lpstr>1_Tema de Office</vt:lpstr>
      <vt:lpstr>Tema de Office</vt:lpstr>
      <vt:lpstr>Imagen de mapa de bits</vt:lpstr>
      <vt:lpstr>EJECUCIÓN PRESUPUESTARIA DE GASTOS ACUMULADA A ABRIL 2017 PARTIDA 09: MINISTERIO DE EDUCACIÓN</vt:lpstr>
      <vt:lpstr>EJECUCIÓN PRESUPUESTARIA DE GASTOS ACUMULADA A ABRIL 2017  MINISTERIO DE EDUCACIÓN</vt:lpstr>
      <vt:lpstr>Ejecución Presupuestaria de Gastos Acumulada a abril 2016-abril 2017  MINISTERIO DE EDUCACIÓN</vt:lpstr>
      <vt:lpstr>EJECUCIÓN PRESUPUESTARIA DE GASTOS ACUMULADA A ABRIL 2017  Partida 09 MINISTERIO DE EDUCACION</vt:lpstr>
      <vt:lpstr>EJECUCIÓN PRESUPUESTARIA DE GASTOS ACUMULADA A ABRIL 2017  PARTIDA 09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175</cp:revision>
  <cp:lastPrinted>2016-07-04T14:42:46Z</cp:lastPrinted>
  <dcterms:created xsi:type="dcterms:W3CDTF">2016-06-23T13:38:47Z</dcterms:created>
  <dcterms:modified xsi:type="dcterms:W3CDTF">2017-06-22T14:47:49Z</dcterms:modified>
</cp:coreProperties>
</file>